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91" r:id="rId2"/>
    <p:sldId id="276" r:id="rId3"/>
    <p:sldId id="284" r:id="rId4"/>
    <p:sldId id="285" r:id="rId5"/>
    <p:sldId id="287" r:id="rId6"/>
    <p:sldId id="273" r:id="rId7"/>
    <p:sldId id="283" r:id="rId8"/>
    <p:sldId id="275" r:id="rId9"/>
    <p:sldId id="292" r:id="rId10"/>
    <p:sldId id="281" r:id="rId11"/>
    <p:sldId id="288" r:id="rId12"/>
    <p:sldId id="280" r:id="rId13"/>
    <p:sldId id="274" r:id="rId14"/>
    <p:sldId id="282" r:id="rId15"/>
    <p:sldId id="293" r:id="rId16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FFFF00"/>
    <a:srgbClr val="9966FF"/>
    <a:srgbClr val="FF3300"/>
    <a:srgbClr val="0033CC"/>
    <a:srgbClr val="FFFF99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</p:grpSp>
      <p:sp>
        <p:nvSpPr>
          <p:cNvPr id="2253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73E40-C7E8-4C71-A61D-9CDFC0605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71120-1ADB-482A-A160-4BB8C7F4A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576A8-CA19-4D69-BBA4-ECDC43C50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80588-A09B-41B1-831F-CB5E444B1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36D4-CA6A-4E5E-8E4C-3D2F7070F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DCD4-5FB9-4E35-8CFD-D7A404D0C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A7DD6-ED88-4FFB-BDA7-4A64C0576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CB606-CD4C-4EEC-9ADC-B2A9E87D4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31751-B039-4FBC-9D3B-C0B4AC2DF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50AAF-C75C-41A7-BFAE-4809EA69D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D15B0-9262-490A-B43C-0F9DD4EF7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73A8-D9E6-4421-BAA3-77E768258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15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150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5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0127BACA-4E4E-4309-860B-AE2D2D53A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Группа 77"/>
          <p:cNvGrpSpPr/>
          <p:nvPr/>
        </p:nvGrpSpPr>
        <p:grpSpPr>
          <a:xfrm>
            <a:off x="0" y="0"/>
            <a:ext cx="9186863" cy="6858000"/>
            <a:chOff x="0" y="0"/>
            <a:chExt cx="9186863" cy="6858000"/>
          </a:xfrm>
        </p:grpSpPr>
        <p:pic>
          <p:nvPicPr>
            <p:cNvPr id="6146" name="Picture 95" descr="90039227_4524271_8e0ef39c0d3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33825"/>
              <a:ext cx="9144000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94" descr="90039227_4524271_8e0ef39c0d3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400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51" name="Group 68"/>
            <p:cNvGrpSpPr>
              <a:grpSpLocks/>
            </p:cNvGrpSpPr>
            <p:nvPr/>
          </p:nvGrpSpPr>
          <p:grpSpPr bwMode="auto">
            <a:xfrm>
              <a:off x="0" y="1773238"/>
              <a:ext cx="9186863" cy="3917950"/>
              <a:chOff x="-2944" y="0"/>
              <a:chExt cx="9627" cy="4020"/>
            </a:xfrm>
          </p:grpSpPr>
          <p:pic>
            <p:nvPicPr>
              <p:cNvPr id="6217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9" y="0"/>
                <a:ext cx="3419" cy="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18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5400000">
                <a:off x="-1720" y="835"/>
                <a:ext cx="3991" cy="2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19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5400000">
                <a:off x="3750" y="1087"/>
                <a:ext cx="4020" cy="1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20" name="Picture 6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-5400000">
                <a:off x="-3348" y="1420"/>
                <a:ext cx="4020" cy="1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21" name="Picture 6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2944" y="0"/>
                <a:ext cx="1021" cy="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172" name="Rectangle 39"/>
            <p:cNvSpPr>
              <a:spLocks noChangeArrowheads="1"/>
            </p:cNvSpPr>
            <p:nvPr/>
          </p:nvSpPr>
          <p:spPr bwMode="auto">
            <a:xfrm>
              <a:off x="2960688" y="5160963"/>
              <a:ext cx="561975" cy="530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3" name="Text Box 40"/>
            <p:cNvSpPr txBox="1">
              <a:spLocks noChangeArrowheads="1"/>
            </p:cNvSpPr>
            <p:nvPr/>
          </p:nvSpPr>
          <p:spPr bwMode="auto">
            <a:xfrm>
              <a:off x="3263900" y="5160963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 smtClean="0"/>
                <a:t>11</a:t>
              </a:r>
              <a:endParaRPr lang="ru-RU" sz="1000" dirty="0"/>
            </a:p>
          </p:txBody>
        </p:sp>
        <p:sp>
          <p:nvSpPr>
            <p:cNvPr id="6174" name="Text Box 41"/>
            <p:cNvSpPr txBox="1">
              <a:spLocks noChangeArrowheads="1"/>
            </p:cNvSpPr>
            <p:nvPr/>
          </p:nvSpPr>
          <p:spPr bwMode="auto">
            <a:xfrm>
              <a:off x="5137150" y="4005263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5</a:t>
              </a:r>
            </a:p>
          </p:txBody>
        </p:sp>
        <p:sp>
          <p:nvSpPr>
            <p:cNvPr id="6175" name="Rectangle 42"/>
            <p:cNvSpPr>
              <a:spLocks noChangeArrowheads="1"/>
            </p:cNvSpPr>
            <p:nvPr/>
          </p:nvSpPr>
          <p:spPr bwMode="auto">
            <a:xfrm>
              <a:off x="4908550" y="4054475"/>
              <a:ext cx="561975" cy="530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6" name="Rectangle 43"/>
            <p:cNvSpPr>
              <a:spLocks noChangeArrowheads="1"/>
            </p:cNvSpPr>
            <p:nvPr/>
          </p:nvSpPr>
          <p:spPr bwMode="auto">
            <a:xfrm>
              <a:off x="4908550" y="4586288"/>
              <a:ext cx="563563" cy="57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7" name="Text Box 44"/>
            <p:cNvSpPr txBox="1">
              <a:spLocks noChangeArrowheads="1"/>
            </p:cNvSpPr>
            <p:nvPr/>
          </p:nvSpPr>
          <p:spPr bwMode="auto">
            <a:xfrm>
              <a:off x="5211763" y="458787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 smtClean="0"/>
                <a:t>10</a:t>
              </a:r>
              <a:endParaRPr lang="ru-RU" sz="1000" dirty="0"/>
            </a:p>
          </p:txBody>
        </p:sp>
        <p:sp>
          <p:nvSpPr>
            <p:cNvPr id="6178" name="Rectangle 45"/>
            <p:cNvSpPr>
              <a:spLocks noChangeArrowheads="1"/>
            </p:cNvSpPr>
            <p:nvPr/>
          </p:nvSpPr>
          <p:spPr bwMode="auto">
            <a:xfrm>
              <a:off x="4344988" y="4586288"/>
              <a:ext cx="563563" cy="57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9" name="Text Box 46"/>
            <p:cNvSpPr txBox="1">
              <a:spLocks noChangeArrowheads="1"/>
            </p:cNvSpPr>
            <p:nvPr/>
          </p:nvSpPr>
          <p:spPr bwMode="auto">
            <a:xfrm>
              <a:off x="4648200" y="458787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9</a:t>
              </a:r>
            </a:p>
          </p:txBody>
        </p:sp>
        <p:sp>
          <p:nvSpPr>
            <p:cNvPr id="6180" name="Rectangle 47"/>
            <p:cNvSpPr>
              <a:spLocks noChangeArrowheads="1"/>
            </p:cNvSpPr>
            <p:nvPr/>
          </p:nvSpPr>
          <p:spPr bwMode="auto">
            <a:xfrm>
              <a:off x="3783013" y="4586288"/>
              <a:ext cx="561975" cy="57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81" name="Text Box 48"/>
            <p:cNvSpPr txBox="1">
              <a:spLocks noChangeArrowheads="1"/>
            </p:cNvSpPr>
            <p:nvPr/>
          </p:nvSpPr>
          <p:spPr bwMode="auto">
            <a:xfrm>
              <a:off x="4084638" y="458787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8</a:t>
              </a:r>
            </a:p>
          </p:txBody>
        </p:sp>
        <p:sp>
          <p:nvSpPr>
            <p:cNvPr id="6182" name="Rectangle 49"/>
            <p:cNvSpPr>
              <a:spLocks noChangeArrowheads="1"/>
            </p:cNvSpPr>
            <p:nvPr/>
          </p:nvSpPr>
          <p:spPr bwMode="auto">
            <a:xfrm>
              <a:off x="2657475" y="4586288"/>
              <a:ext cx="563563" cy="57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83" name="Text Box 50"/>
            <p:cNvSpPr txBox="1">
              <a:spLocks noChangeArrowheads="1"/>
            </p:cNvSpPr>
            <p:nvPr/>
          </p:nvSpPr>
          <p:spPr bwMode="auto">
            <a:xfrm>
              <a:off x="2960688" y="458787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6</a:t>
              </a:r>
            </a:p>
          </p:txBody>
        </p:sp>
        <p:sp>
          <p:nvSpPr>
            <p:cNvPr id="6184" name="Rectangle 51"/>
            <p:cNvSpPr>
              <a:spLocks noChangeArrowheads="1"/>
            </p:cNvSpPr>
            <p:nvPr/>
          </p:nvSpPr>
          <p:spPr bwMode="auto">
            <a:xfrm>
              <a:off x="3221038" y="4586288"/>
              <a:ext cx="561975" cy="57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85" name="Text Box 52"/>
            <p:cNvSpPr txBox="1">
              <a:spLocks noChangeArrowheads="1"/>
            </p:cNvSpPr>
            <p:nvPr/>
          </p:nvSpPr>
          <p:spPr bwMode="auto">
            <a:xfrm>
              <a:off x="3522663" y="458787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7</a:t>
              </a:r>
            </a:p>
          </p:txBody>
        </p:sp>
        <p:sp>
          <p:nvSpPr>
            <p:cNvPr id="6188" name="Rectangle 55"/>
            <p:cNvSpPr>
              <a:spLocks noChangeArrowheads="1"/>
            </p:cNvSpPr>
            <p:nvPr/>
          </p:nvSpPr>
          <p:spPr bwMode="auto">
            <a:xfrm>
              <a:off x="3335338" y="4005263"/>
              <a:ext cx="561975" cy="576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89" name="Text Box 56"/>
            <p:cNvSpPr txBox="1">
              <a:spLocks noChangeArrowheads="1"/>
            </p:cNvSpPr>
            <p:nvPr/>
          </p:nvSpPr>
          <p:spPr bwMode="auto">
            <a:xfrm>
              <a:off x="3563938" y="4005263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3</a:t>
              </a:r>
            </a:p>
          </p:txBody>
        </p:sp>
        <p:sp>
          <p:nvSpPr>
            <p:cNvPr id="6190" name="Rectangle 57"/>
            <p:cNvSpPr>
              <a:spLocks noChangeArrowheads="1"/>
            </p:cNvSpPr>
            <p:nvPr/>
          </p:nvSpPr>
          <p:spPr bwMode="auto">
            <a:xfrm>
              <a:off x="4344988" y="5160963"/>
              <a:ext cx="563563" cy="5730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1" name="Text Box 58"/>
            <p:cNvSpPr txBox="1">
              <a:spLocks noChangeArrowheads="1"/>
            </p:cNvSpPr>
            <p:nvPr/>
          </p:nvSpPr>
          <p:spPr bwMode="auto">
            <a:xfrm>
              <a:off x="4643438" y="5157788"/>
              <a:ext cx="3365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 smtClean="0"/>
                <a:t>12</a:t>
              </a:r>
              <a:endParaRPr lang="ru-RU" sz="1000" dirty="0"/>
            </a:p>
          </p:txBody>
        </p:sp>
        <p:sp>
          <p:nvSpPr>
            <p:cNvPr id="6192" name="Rectangle 60"/>
            <p:cNvSpPr>
              <a:spLocks noChangeArrowheads="1"/>
            </p:cNvSpPr>
            <p:nvPr/>
          </p:nvSpPr>
          <p:spPr bwMode="auto">
            <a:xfrm>
              <a:off x="3897313" y="4005263"/>
              <a:ext cx="561975" cy="576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3" name="Text Box 61"/>
            <p:cNvSpPr txBox="1">
              <a:spLocks noChangeArrowheads="1"/>
            </p:cNvSpPr>
            <p:nvPr/>
          </p:nvSpPr>
          <p:spPr bwMode="auto">
            <a:xfrm>
              <a:off x="4140200" y="4005263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4</a:t>
              </a:r>
            </a:p>
          </p:txBody>
        </p:sp>
        <p:sp>
          <p:nvSpPr>
            <p:cNvPr id="6194" name="Rectangle 64"/>
            <p:cNvSpPr>
              <a:spLocks noChangeArrowheads="1"/>
            </p:cNvSpPr>
            <p:nvPr/>
          </p:nvSpPr>
          <p:spPr bwMode="auto">
            <a:xfrm>
              <a:off x="2771775" y="4005263"/>
              <a:ext cx="561975" cy="576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5" name="Text Box 65"/>
            <p:cNvSpPr txBox="1">
              <a:spLocks noChangeArrowheads="1"/>
            </p:cNvSpPr>
            <p:nvPr/>
          </p:nvSpPr>
          <p:spPr bwMode="auto">
            <a:xfrm>
              <a:off x="3059113" y="4005263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2</a:t>
              </a:r>
            </a:p>
          </p:txBody>
        </p:sp>
        <p:sp>
          <p:nvSpPr>
            <p:cNvPr id="6196" name="Rectangle 69"/>
            <p:cNvSpPr>
              <a:spLocks noChangeArrowheads="1"/>
            </p:cNvSpPr>
            <p:nvPr/>
          </p:nvSpPr>
          <p:spPr bwMode="auto">
            <a:xfrm>
              <a:off x="450850" y="2905125"/>
              <a:ext cx="561975" cy="530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7" name="Text Box 70"/>
            <p:cNvSpPr txBox="1">
              <a:spLocks noChangeArrowheads="1"/>
            </p:cNvSpPr>
            <p:nvPr/>
          </p:nvSpPr>
          <p:spPr bwMode="auto">
            <a:xfrm>
              <a:off x="752475" y="2905125"/>
              <a:ext cx="346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 smtClean="0"/>
                <a:t>1</a:t>
              </a:r>
              <a:endParaRPr lang="ru-RU" sz="1000" dirty="0"/>
            </a:p>
          </p:txBody>
        </p:sp>
        <p:sp>
          <p:nvSpPr>
            <p:cNvPr id="6198" name="Rectangle 71"/>
            <p:cNvSpPr>
              <a:spLocks noChangeArrowheads="1"/>
            </p:cNvSpPr>
            <p:nvPr/>
          </p:nvSpPr>
          <p:spPr bwMode="auto">
            <a:xfrm>
              <a:off x="6986588" y="5160963"/>
              <a:ext cx="561975" cy="530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9" name="Text Box 72"/>
            <p:cNvSpPr txBox="1">
              <a:spLocks noChangeArrowheads="1"/>
            </p:cNvSpPr>
            <p:nvPr/>
          </p:nvSpPr>
          <p:spPr bwMode="auto">
            <a:xfrm>
              <a:off x="7202488" y="5160963"/>
              <a:ext cx="3889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 dirty="0" smtClean="0"/>
                <a:t>13</a:t>
              </a:r>
              <a:endParaRPr lang="ru-RU" sz="1000" dirty="0"/>
            </a:p>
          </p:txBody>
        </p:sp>
        <p:sp>
          <p:nvSpPr>
            <p:cNvPr id="6200" name="Freeform 78"/>
            <p:cNvSpPr>
              <a:spLocks/>
            </p:cNvSpPr>
            <p:nvPr/>
          </p:nvSpPr>
          <p:spPr bwMode="auto">
            <a:xfrm>
              <a:off x="4572000" y="4505325"/>
              <a:ext cx="292100" cy="4762"/>
            </a:xfrm>
            <a:custGeom>
              <a:avLst/>
              <a:gdLst>
                <a:gd name="T0" fmla="*/ 0 w 184"/>
                <a:gd name="T1" fmla="*/ 3 h 3"/>
                <a:gd name="T2" fmla="*/ 184 w 184"/>
                <a:gd name="T3" fmla="*/ 0 h 3"/>
                <a:gd name="T4" fmla="*/ 0 60000 65536"/>
                <a:gd name="T5" fmla="*/ 0 60000 65536"/>
                <a:gd name="T6" fmla="*/ 0 w 184"/>
                <a:gd name="T7" fmla="*/ 0 h 3"/>
                <a:gd name="T8" fmla="*/ 184 w 184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4" h="3">
                  <a:moveTo>
                    <a:pt x="0" y="3"/>
                  </a:moveTo>
                  <a:lnTo>
                    <a:pt x="184" y="0"/>
                  </a:lnTo>
                </a:path>
              </a:pathLst>
            </a:custGeom>
            <a:noFill/>
            <a:ln w="38100" cmpd="sng">
              <a:solidFill>
                <a:srgbClr val="66FF66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1" name="Freeform 79"/>
            <p:cNvSpPr>
              <a:spLocks/>
            </p:cNvSpPr>
            <p:nvPr/>
          </p:nvSpPr>
          <p:spPr bwMode="auto">
            <a:xfrm>
              <a:off x="3175000" y="4518025"/>
              <a:ext cx="228600" cy="1587"/>
            </a:xfrm>
            <a:custGeom>
              <a:avLst/>
              <a:gdLst>
                <a:gd name="T0" fmla="*/ 0 w 144"/>
                <a:gd name="T1" fmla="*/ 0 h 1"/>
                <a:gd name="T2" fmla="*/ 144 w 144"/>
                <a:gd name="T3" fmla="*/ 0 h 1"/>
                <a:gd name="T4" fmla="*/ 0 60000 65536"/>
                <a:gd name="T5" fmla="*/ 0 60000 65536"/>
                <a:gd name="T6" fmla="*/ 0 w 144"/>
                <a:gd name="T7" fmla="*/ 0 h 1"/>
                <a:gd name="T8" fmla="*/ 144 w 14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" h="1">
                  <a:moveTo>
                    <a:pt x="0" y="0"/>
                  </a:moveTo>
                  <a:lnTo>
                    <a:pt x="144" y="0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2" name="Text Box 75"/>
            <p:cNvSpPr txBox="1">
              <a:spLocks noChangeArrowheads="1"/>
            </p:cNvSpPr>
            <p:nvPr/>
          </p:nvSpPr>
          <p:spPr bwMode="auto">
            <a:xfrm>
              <a:off x="2195513" y="4365625"/>
              <a:ext cx="16462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/>
                <a:t>Житково</a:t>
              </a:r>
            </a:p>
          </p:txBody>
        </p:sp>
        <p:sp>
          <p:nvSpPr>
            <p:cNvPr id="6203" name="Freeform 80"/>
            <p:cNvSpPr>
              <a:spLocks/>
            </p:cNvSpPr>
            <p:nvPr/>
          </p:nvSpPr>
          <p:spPr bwMode="auto">
            <a:xfrm>
              <a:off x="7010400" y="5546725"/>
              <a:ext cx="203200" cy="1587"/>
            </a:xfrm>
            <a:custGeom>
              <a:avLst/>
              <a:gdLst>
                <a:gd name="T0" fmla="*/ 0 w 128"/>
                <a:gd name="T1" fmla="*/ 0 h 1"/>
                <a:gd name="T2" fmla="*/ 128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4" name="Line 81"/>
            <p:cNvSpPr>
              <a:spLocks noChangeShapeType="1"/>
            </p:cNvSpPr>
            <p:nvPr/>
          </p:nvSpPr>
          <p:spPr bwMode="auto">
            <a:xfrm>
              <a:off x="8316913" y="4797425"/>
              <a:ext cx="36036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5" name="Text Box 73"/>
            <p:cNvSpPr txBox="1">
              <a:spLocks noChangeArrowheads="1"/>
            </p:cNvSpPr>
            <p:nvPr/>
          </p:nvSpPr>
          <p:spPr bwMode="auto">
            <a:xfrm>
              <a:off x="7235825" y="4654550"/>
              <a:ext cx="16446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 dirty="0"/>
                <a:t>Барышево</a:t>
              </a:r>
            </a:p>
          </p:txBody>
        </p:sp>
        <p:sp>
          <p:nvSpPr>
            <p:cNvPr id="6206" name="Text Box 76"/>
            <p:cNvSpPr txBox="1">
              <a:spLocks noChangeArrowheads="1"/>
            </p:cNvSpPr>
            <p:nvPr/>
          </p:nvSpPr>
          <p:spPr bwMode="auto">
            <a:xfrm>
              <a:off x="5724525" y="5445125"/>
              <a:ext cx="1644650" cy="24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/>
                <a:t>Зверево</a:t>
              </a:r>
            </a:p>
          </p:txBody>
        </p:sp>
        <p:sp>
          <p:nvSpPr>
            <p:cNvPr id="6207" name="Text Box 82"/>
            <p:cNvSpPr txBox="1">
              <a:spLocks noChangeArrowheads="1"/>
            </p:cNvSpPr>
            <p:nvPr/>
          </p:nvSpPr>
          <p:spPr bwMode="auto">
            <a:xfrm>
              <a:off x="4716463" y="1773238"/>
              <a:ext cx="16462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/>
                <a:t>Шлюз Гремячий</a:t>
              </a:r>
            </a:p>
          </p:txBody>
        </p:sp>
        <p:sp>
          <p:nvSpPr>
            <p:cNvPr id="6208" name="Text Box 83"/>
            <p:cNvSpPr txBox="1">
              <a:spLocks noChangeArrowheads="1"/>
            </p:cNvSpPr>
            <p:nvPr/>
          </p:nvSpPr>
          <p:spPr bwMode="auto">
            <a:xfrm>
              <a:off x="395288" y="3141663"/>
              <a:ext cx="16462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Вещево</a:t>
              </a:r>
            </a:p>
          </p:txBody>
        </p:sp>
        <p:sp>
          <p:nvSpPr>
            <p:cNvPr id="6209" name="Freeform 84"/>
            <p:cNvSpPr>
              <a:spLocks/>
            </p:cNvSpPr>
            <p:nvPr/>
          </p:nvSpPr>
          <p:spPr bwMode="auto">
            <a:xfrm>
              <a:off x="4838700" y="4505325"/>
              <a:ext cx="127000" cy="1587"/>
            </a:xfrm>
            <a:custGeom>
              <a:avLst/>
              <a:gdLst>
                <a:gd name="T0" fmla="*/ 0 w 80"/>
                <a:gd name="T1" fmla="*/ 0 h 1"/>
                <a:gd name="T2" fmla="*/ 80 w 80"/>
                <a:gd name="T3" fmla="*/ 0 h 1"/>
                <a:gd name="T4" fmla="*/ 0 60000 65536"/>
                <a:gd name="T5" fmla="*/ 0 60000 65536"/>
                <a:gd name="T6" fmla="*/ 0 w 80"/>
                <a:gd name="T7" fmla="*/ 0 h 1"/>
                <a:gd name="T8" fmla="*/ 80 w 8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" h="1">
                  <a:moveTo>
                    <a:pt x="0" y="0"/>
                  </a:moveTo>
                  <a:lnTo>
                    <a:pt x="80" y="0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0" name="Text Box 74"/>
            <p:cNvSpPr txBox="1">
              <a:spLocks noChangeArrowheads="1"/>
            </p:cNvSpPr>
            <p:nvPr/>
          </p:nvSpPr>
          <p:spPr bwMode="auto">
            <a:xfrm>
              <a:off x="3708400" y="4365625"/>
              <a:ext cx="16446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 dirty="0"/>
                <a:t>Кузьминское</a:t>
              </a:r>
            </a:p>
          </p:txBody>
        </p:sp>
        <p:grpSp>
          <p:nvGrpSpPr>
            <p:cNvPr id="6211" name="Group 87"/>
            <p:cNvGrpSpPr>
              <a:grpSpLocks/>
            </p:cNvGrpSpPr>
            <p:nvPr/>
          </p:nvGrpSpPr>
          <p:grpSpPr bwMode="auto">
            <a:xfrm rot="2089743">
              <a:off x="6084888" y="4870450"/>
              <a:ext cx="433388" cy="214312"/>
              <a:chOff x="793" y="3612"/>
              <a:chExt cx="273" cy="135"/>
            </a:xfrm>
          </p:grpSpPr>
          <p:sp>
            <p:nvSpPr>
              <p:cNvPr id="6215" name="Rectangle 86"/>
              <p:cNvSpPr>
                <a:spLocks noChangeArrowheads="1"/>
              </p:cNvSpPr>
              <p:nvPr/>
            </p:nvSpPr>
            <p:spPr bwMode="auto">
              <a:xfrm>
                <a:off x="839" y="3657"/>
                <a:ext cx="181" cy="45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6" name="Text Box 85"/>
              <p:cNvSpPr txBox="1">
                <a:spLocks noChangeArrowheads="1"/>
              </p:cNvSpPr>
              <p:nvPr/>
            </p:nvSpPr>
            <p:spPr bwMode="auto">
              <a:xfrm>
                <a:off x="793" y="3612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А127</a:t>
                </a:r>
              </a:p>
            </p:txBody>
          </p:sp>
        </p:grpSp>
        <p:grpSp>
          <p:nvGrpSpPr>
            <p:cNvPr id="6212" name="Group 88"/>
            <p:cNvGrpSpPr>
              <a:grpSpLocks/>
            </p:cNvGrpSpPr>
            <p:nvPr/>
          </p:nvGrpSpPr>
          <p:grpSpPr bwMode="auto">
            <a:xfrm rot="1908477">
              <a:off x="1187450" y="3644900"/>
              <a:ext cx="433388" cy="214312"/>
              <a:chOff x="793" y="3612"/>
              <a:chExt cx="273" cy="135"/>
            </a:xfrm>
          </p:grpSpPr>
          <p:sp>
            <p:nvSpPr>
              <p:cNvPr id="6213" name="Rectangle 89"/>
              <p:cNvSpPr>
                <a:spLocks noChangeArrowheads="1"/>
              </p:cNvSpPr>
              <p:nvPr/>
            </p:nvSpPr>
            <p:spPr bwMode="auto">
              <a:xfrm>
                <a:off x="839" y="3657"/>
                <a:ext cx="181" cy="45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4" name="Text Box 90"/>
              <p:cNvSpPr txBox="1">
                <a:spLocks noChangeArrowheads="1"/>
              </p:cNvSpPr>
              <p:nvPr/>
            </p:nvSpPr>
            <p:spPr bwMode="auto">
              <a:xfrm>
                <a:off x="793" y="3612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А127</a:t>
                </a:r>
              </a:p>
            </p:txBody>
          </p:sp>
        </p:grpSp>
        <p:sp>
          <p:nvSpPr>
            <p:cNvPr id="6149" name="Text Box 91"/>
            <p:cNvSpPr txBox="1">
              <a:spLocks noChangeArrowheads="1"/>
            </p:cNvSpPr>
            <p:nvPr/>
          </p:nvSpPr>
          <p:spPr bwMode="auto">
            <a:xfrm>
              <a:off x="1116013" y="692150"/>
              <a:ext cx="6985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/>
                <a:t>СХЕМА РАСПОЛОЖЕНИЯ ЗЕМЕЛЬНЫХ УЧАСТКОВ МАССИВА «ЖИТКОВО»</a:t>
              </a:r>
            </a:p>
          </p:txBody>
        </p:sp>
        <p:sp>
          <p:nvSpPr>
            <p:cNvPr id="6150" name="Text Box 96"/>
            <p:cNvSpPr txBox="1">
              <a:spLocks noChangeArrowheads="1"/>
            </p:cNvSpPr>
            <p:nvPr/>
          </p:nvSpPr>
          <p:spPr bwMode="auto">
            <a:xfrm>
              <a:off x="2268538" y="188913"/>
              <a:ext cx="42481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sz="1400" b="1"/>
                <a:t>Ленинградская область  Выборгский район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Группа 266"/>
          <p:cNvGrpSpPr/>
          <p:nvPr/>
        </p:nvGrpSpPr>
        <p:grpSpPr>
          <a:xfrm>
            <a:off x="0" y="0"/>
            <a:ext cx="9144000" cy="6702425"/>
            <a:chOff x="0" y="0"/>
            <a:chExt cx="9144000" cy="6702425"/>
          </a:xfrm>
        </p:grpSpPr>
        <p:grpSp>
          <p:nvGrpSpPr>
            <p:cNvPr id="28674" name="Group 6"/>
            <p:cNvGrpSpPr>
              <a:grpSpLocks/>
            </p:cNvGrpSpPr>
            <p:nvPr/>
          </p:nvGrpSpPr>
          <p:grpSpPr bwMode="auto">
            <a:xfrm>
              <a:off x="900113" y="1052513"/>
              <a:ext cx="7908925" cy="5607050"/>
              <a:chOff x="145" y="-528"/>
              <a:chExt cx="5480" cy="4377"/>
            </a:xfrm>
          </p:grpSpPr>
          <p:pic>
            <p:nvPicPr>
              <p:cNvPr id="2893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5" y="471"/>
                <a:ext cx="5471" cy="3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936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-528"/>
                <a:ext cx="5467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75" name="Freeform 9"/>
            <p:cNvSpPr>
              <a:spLocks/>
            </p:cNvSpPr>
            <p:nvPr/>
          </p:nvSpPr>
          <p:spPr bwMode="auto">
            <a:xfrm>
              <a:off x="2908300" y="2984500"/>
              <a:ext cx="2184400" cy="1803400"/>
            </a:xfrm>
            <a:custGeom>
              <a:avLst/>
              <a:gdLst>
                <a:gd name="T0" fmla="*/ 0 w 1376"/>
                <a:gd name="T1" fmla="*/ 2147483647 h 1136"/>
                <a:gd name="T2" fmla="*/ 2147483647 w 1376"/>
                <a:gd name="T3" fmla="*/ 2147483647 h 1136"/>
                <a:gd name="T4" fmla="*/ 2147483647 w 1376"/>
                <a:gd name="T5" fmla="*/ 2147483647 h 1136"/>
                <a:gd name="T6" fmla="*/ 2147483647 w 1376"/>
                <a:gd name="T7" fmla="*/ 2147483647 h 1136"/>
                <a:gd name="T8" fmla="*/ 2147483647 w 1376"/>
                <a:gd name="T9" fmla="*/ 2147483647 h 1136"/>
                <a:gd name="T10" fmla="*/ 2147483647 w 1376"/>
                <a:gd name="T11" fmla="*/ 2147483647 h 1136"/>
                <a:gd name="T12" fmla="*/ 2147483647 w 1376"/>
                <a:gd name="T13" fmla="*/ 2147483647 h 1136"/>
                <a:gd name="T14" fmla="*/ 2147483647 w 1376"/>
                <a:gd name="T15" fmla="*/ 0 h 1136"/>
                <a:gd name="T16" fmla="*/ 2147483647 w 1376"/>
                <a:gd name="T17" fmla="*/ 2147483647 h 1136"/>
                <a:gd name="T18" fmla="*/ 2147483647 w 1376"/>
                <a:gd name="T19" fmla="*/ 2147483647 h 1136"/>
                <a:gd name="T20" fmla="*/ 0 w 1376"/>
                <a:gd name="T21" fmla="*/ 2147483647 h 11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6"/>
                <a:gd name="T34" fmla="*/ 0 h 1136"/>
                <a:gd name="T35" fmla="*/ 1376 w 1376"/>
                <a:gd name="T36" fmla="*/ 1136 h 11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6" h="1136">
                  <a:moveTo>
                    <a:pt x="0" y="544"/>
                  </a:moveTo>
                  <a:lnTo>
                    <a:pt x="1032" y="1136"/>
                  </a:lnTo>
                  <a:lnTo>
                    <a:pt x="1376" y="619"/>
                  </a:lnTo>
                  <a:lnTo>
                    <a:pt x="1281" y="606"/>
                  </a:lnTo>
                  <a:lnTo>
                    <a:pt x="1143" y="516"/>
                  </a:lnTo>
                  <a:lnTo>
                    <a:pt x="983" y="516"/>
                  </a:lnTo>
                  <a:lnTo>
                    <a:pt x="714" y="387"/>
                  </a:lnTo>
                  <a:lnTo>
                    <a:pt x="480" y="0"/>
                  </a:lnTo>
                  <a:lnTo>
                    <a:pt x="288" y="304"/>
                  </a:lnTo>
                  <a:lnTo>
                    <a:pt x="96" y="240"/>
                  </a:lnTo>
                  <a:lnTo>
                    <a:pt x="0" y="544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6" name="Freeform 10"/>
            <p:cNvSpPr>
              <a:spLocks/>
            </p:cNvSpPr>
            <p:nvPr/>
          </p:nvSpPr>
          <p:spPr bwMode="auto">
            <a:xfrm>
              <a:off x="2857500" y="3860800"/>
              <a:ext cx="1692275" cy="1244600"/>
            </a:xfrm>
            <a:custGeom>
              <a:avLst/>
              <a:gdLst>
                <a:gd name="T0" fmla="*/ 2147483647 w 1066"/>
                <a:gd name="T1" fmla="*/ 0 h 784"/>
                <a:gd name="T2" fmla="*/ 0 w 1066"/>
                <a:gd name="T3" fmla="*/ 2147483647 h 784"/>
                <a:gd name="T4" fmla="*/ 2147483647 w 1066"/>
                <a:gd name="T5" fmla="*/ 2147483647 h 784"/>
                <a:gd name="T6" fmla="*/ 2147483647 w 1066"/>
                <a:gd name="T7" fmla="*/ 2147483647 h 784"/>
                <a:gd name="T8" fmla="*/ 2147483647 w 1066"/>
                <a:gd name="T9" fmla="*/ 2147483647 h 784"/>
                <a:gd name="T10" fmla="*/ 2147483647 w 1066"/>
                <a:gd name="T11" fmla="*/ 0 h 7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6"/>
                <a:gd name="T19" fmla="*/ 0 h 784"/>
                <a:gd name="T20" fmla="*/ 1066 w 1066"/>
                <a:gd name="T21" fmla="*/ 784 h 7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6" h="784">
                  <a:moveTo>
                    <a:pt x="32" y="0"/>
                  </a:moveTo>
                  <a:lnTo>
                    <a:pt x="0" y="96"/>
                  </a:lnTo>
                  <a:lnTo>
                    <a:pt x="512" y="584"/>
                  </a:lnTo>
                  <a:lnTo>
                    <a:pt x="936" y="784"/>
                  </a:lnTo>
                  <a:lnTo>
                    <a:pt x="1066" y="589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7" name="Freeform 12"/>
            <p:cNvSpPr>
              <a:spLocks/>
            </p:cNvSpPr>
            <p:nvPr/>
          </p:nvSpPr>
          <p:spPr bwMode="auto">
            <a:xfrm>
              <a:off x="3417888" y="3352800"/>
              <a:ext cx="1536700" cy="860425"/>
            </a:xfrm>
            <a:custGeom>
              <a:avLst/>
              <a:gdLst>
                <a:gd name="T0" fmla="*/ 0 w 1064"/>
                <a:gd name="T1" fmla="*/ 0 h 672"/>
                <a:gd name="T2" fmla="*/ 2147483647 w 1064"/>
                <a:gd name="T3" fmla="*/ 2147483647 h 672"/>
                <a:gd name="T4" fmla="*/ 0 60000 65536"/>
                <a:gd name="T5" fmla="*/ 0 60000 65536"/>
                <a:gd name="T6" fmla="*/ 0 w 1064"/>
                <a:gd name="T7" fmla="*/ 0 h 672"/>
                <a:gd name="T8" fmla="*/ 1064 w 1064"/>
                <a:gd name="T9" fmla="*/ 672 h 6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4" h="672">
                  <a:moveTo>
                    <a:pt x="0" y="0"/>
                  </a:moveTo>
                  <a:lnTo>
                    <a:pt x="1064" y="672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8" name="Freeform 13"/>
            <p:cNvSpPr>
              <a:spLocks/>
            </p:cNvSpPr>
            <p:nvPr/>
          </p:nvSpPr>
          <p:spPr bwMode="auto">
            <a:xfrm>
              <a:off x="3086100" y="3352800"/>
              <a:ext cx="1660525" cy="1166813"/>
            </a:xfrm>
            <a:custGeom>
              <a:avLst/>
              <a:gdLst>
                <a:gd name="T0" fmla="*/ 0 w 1046"/>
                <a:gd name="T1" fmla="*/ 0 h 735"/>
                <a:gd name="T2" fmla="*/ 2147483647 w 1046"/>
                <a:gd name="T3" fmla="*/ 2147483647 h 735"/>
                <a:gd name="T4" fmla="*/ 2147483647 w 1046"/>
                <a:gd name="T5" fmla="*/ 2147483647 h 735"/>
                <a:gd name="T6" fmla="*/ 0 60000 65536"/>
                <a:gd name="T7" fmla="*/ 0 60000 65536"/>
                <a:gd name="T8" fmla="*/ 0 60000 65536"/>
                <a:gd name="T9" fmla="*/ 0 w 1046"/>
                <a:gd name="T10" fmla="*/ 0 h 735"/>
                <a:gd name="T11" fmla="*/ 1046 w 1046"/>
                <a:gd name="T12" fmla="*/ 735 h 7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6" h="735">
                  <a:moveTo>
                    <a:pt x="0" y="0"/>
                  </a:moveTo>
                  <a:lnTo>
                    <a:pt x="8" y="160"/>
                  </a:lnTo>
                  <a:lnTo>
                    <a:pt x="1046" y="735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9" name="Freeform 15"/>
            <p:cNvSpPr>
              <a:spLocks/>
            </p:cNvSpPr>
            <p:nvPr/>
          </p:nvSpPr>
          <p:spPr bwMode="auto">
            <a:xfrm>
              <a:off x="4365625" y="2811463"/>
              <a:ext cx="1123950" cy="777875"/>
            </a:xfrm>
            <a:custGeom>
              <a:avLst/>
              <a:gdLst>
                <a:gd name="T0" fmla="*/ 2147483647 w 779"/>
                <a:gd name="T1" fmla="*/ 0 h 608"/>
                <a:gd name="T2" fmla="*/ 0 w 779"/>
                <a:gd name="T3" fmla="*/ 2147483647 h 608"/>
                <a:gd name="T4" fmla="*/ 2147483647 w 779"/>
                <a:gd name="T5" fmla="*/ 2147483647 h 608"/>
                <a:gd name="T6" fmla="*/ 2147483647 w 779"/>
                <a:gd name="T7" fmla="*/ 2147483647 h 608"/>
                <a:gd name="T8" fmla="*/ 2147483647 w 779"/>
                <a:gd name="T9" fmla="*/ 2147483647 h 608"/>
                <a:gd name="T10" fmla="*/ 2147483647 w 779"/>
                <a:gd name="T11" fmla="*/ 2147483647 h 608"/>
                <a:gd name="T12" fmla="*/ 2147483647 w 779"/>
                <a:gd name="T13" fmla="*/ 0 h 6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9"/>
                <a:gd name="T22" fmla="*/ 0 h 608"/>
                <a:gd name="T23" fmla="*/ 779 w 779"/>
                <a:gd name="T24" fmla="*/ 608 h 6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9" h="608">
                  <a:moveTo>
                    <a:pt x="96" y="0"/>
                  </a:moveTo>
                  <a:lnTo>
                    <a:pt x="0" y="152"/>
                  </a:lnTo>
                  <a:lnTo>
                    <a:pt x="168" y="336"/>
                  </a:lnTo>
                  <a:lnTo>
                    <a:pt x="216" y="272"/>
                  </a:lnTo>
                  <a:lnTo>
                    <a:pt x="680" y="608"/>
                  </a:lnTo>
                  <a:lnTo>
                    <a:pt x="779" y="480"/>
                  </a:lnTo>
                  <a:lnTo>
                    <a:pt x="96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0" name="Freeform 16"/>
            <p:cNvSpPr>
              <a:spLocks/>
            </p:cNvSpPr>
            <p:nvPr/>
          </p:nvSpPr>
          <p:spPr bwMode="auto">
            <a:xfrm>
              <a:off x="4406900" y="3435350"/>
              <a:ext cx="3768725" cy="3057525"/>
            </a:xfrm>
            <a:custGeom>
              <a:avLst/>
              <a:gdLst>
                <a:gd name="T0" fmla="*/ 2147483647 w 2374"/>
                <a:gd name="T1" fmla="*/ 0 h 1926"/>
                <a:gd name="T2" fmla="*/ 2147483647 w 2374"/>
                <a:gd name="T3" fmla="*/ 2147483647 h 1926"/>
                <a:gd name="T4" fmla="*/ 0 w 2374"/>
                <a:gd name="T5" fmla="*/ 2147483647 h 1926"/>
                <a:gd name="T6" fmla="*/ 2147483647 w 2374"/>
                <a:gd name="T7" fmla="*/ 2147483647 h 1926"/>
                <a:gd name="T8" fmla="*/ 2147483647 w 2374"/>
                <a:gd name="T9" fmla="*/ 2147483647 h 1926"/>
                <a:gd name="T10" fmla="*/ 2147483647 w 2374"/>
                <a:gd name="T11" fmla="*/ 2147483647 h 1926"/>
                <a:gd name="T12" fmla="*/ 2147483647 w 2374"/>
                <a:gd name="T13" fmla="*/ 2147483647 h 1926"/>
                <a:gd name="T14" fmla="*/ 2147483647 w 2374"/>
                <a:gd name="T15" fmla="*/ 2147483647 h 1926"/>
                <a:gd name="T16" fmla="*/ 2147483647 w 2374"/>
                <a:gd name="T17" fmla="*/ 2147483647 h 1926"/>
                <a:gd name="T18" fmla="*/ 2147483647 w 2374"/>
                <a:gd name="T19" fmla="*/ 2147483647 h 1926"/>
                <a:gd name="T20" fmla="*/ 2147483647 w 2374"/>
                <a:gd name="T21" fmla="*/ 2147483647 h 1926"/>
                <a:gd name="T22" fmla="*/ 2147483647 w 2374"/>
                <a:gd name="T23" fmla="*/ 2147483647 h 1926"/>
                <a:gd name="T24" fmla="*/ 2147483647 w 2374"/>
                <a:gd name="T25" fmla="*/ 2147483647 h 1926"/>
                <a:gd name="T26" fmla="*/ 2147483647 w 2374"/>
                <a:gd name="T27" fmla="*/ 2147483647 h 1926"/>
                <a:gd name="T28" fmla="*/ 2147483647 w 2374"/>
                <a:gd name="T29" fmla="*/ 2147483647 h 1926"/>
                <a:gd name="T30" fmla="*/ 2147483647 w 2374"/>
                <a:gd name="T31" fmla="*/ 2147483647 h 1926"/>
                <a:gd name="T32" fmla="*/ 2147483647 w 2374"/>
                <a:gd name="T33" fmla="*/ 2147483647 h 1926"/>
                <a:gd name="T34" fmla="*/ 2147483647 w 2374"/>
                <a:gd name="T35" fmla="*/ 2147483647 h 1926"/>
                <a:gd name="T36" fmla="*/ 2147483647 w 2374"/>
                <a:gd name="T37" fmla="*/ 2147483647 h 1926"/>
                <a:gd name="T38" fmla="*/ 2147483647 w 2374"/>
                <a:gd name="T39" fmla="*/ 2147483647 h 1926"/>
                <a:gd name="T40" fmla="*/ 2147483647 w 2374"/>
                <a:gd name="T41" fmla="*/ 2147483647 h 1926"/>
                <a:gd name="T42" fmla="*/ 2147483647 w 2374"/>
                <a:gd name="T43" fmla="*/ 2147483647 h 1926"/>
                <a:gd name="T44" fmla="*/ 2147483647 w 2374"/>
                <a:gd name="T45" fmla="*/ 2147483647 h 1926"/>
                <a:gd name="T46" fmla="*/ 2147483647 w 2374"/>
                <a:gd name="T47" fmla="*/ 2147483647 h 1926"/>
                <a:gd name="T48" fmla="*/ 2147483647 w 2374"/>
                <a:gd name="T49" fmla="*/ 2147483647 h 1926"/>
                <a:gd name="T50" fmla="*/ 2147483647 w 2374"/>
                <a:gd name="T51" fmla="*/ 2147483647 h 1926"/>
                <a:gd name="T52" fmla="*/ 2147483647 w 2374"/>
                <a:gd name="T53" fmla="*/ 0 h 192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74"/>
                <a:gd name="T82" fmla="*/ 0 h 1926"/>
                <a:gd name="T83" fmla="*/ 2374 w 2374"/>
                <a:gd name="T84" fmla="*/ 1926 h 192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74" h="1926">
                  <a:moveTo>
                    <a:pt x="730" y="0"/>
                  </a:moveTo>
                  <a:lnTo>
                    <a:pt x="40" y="1052"/>
                  </a:lnTo>
                  <a:lnTo>
                    <a:pt x="0" y="1084"/>
                  </a:lnTo>
                  <a:lnTo>
                    <a:pt x="616" y="1340"/>
                  </a:lnTo>
                  <a:lnTo>
                    <a:pt x="687" y="1308"/>
                  </a:lnTo>
                  <a:lnTo>
                    <a:pt x="730" y="1314"/>
                  </a:lnTo>
                  <a:lnTo>
                    <a:pt x="1407" y="1649"/>
                  </a:lnTo>
                  <a:lnTo>
                    <a:pt x="1443" y="1778"/>
                  </a:lnTo>
                  <a:lnTo>
                    <a:pt x="1494" y="1849"/>
                  </a:lnTo>
                  <a:lnTo>
                    <a:pt x="1647" y="1836"/>
                  </a:lnTo>
                  <a:lnTo>
                    <a:pt x="1690" y="1855"/>
                  </a:lnTo>
                  <a:lnTo>
                    <a:pt x="1741" y="1926"/>
                  </a:lnTo>
                  <a:lnTo>
                    <a:pt x="2374" y="1894"/>
                  </a:lnTo>
                  <a:lnTo>
                    <a:pt x="2352" y="1366"/>
                  </a:lnTo>
                  <a:lnTo>
                    <a:pt x="1858" y="657"/>
                  </a:lnTo>
                  <a:lnTo>
                    <a:pt x="1698" y="457"/>
                  </a:lnTo>
                  <a:lnTo>
                    <a:pt x="1392" y="341"/>
                  </a:lnTo>
                  <a:lnTo>
                    <a:pt x="1356" y="444"/>
                  </a:lnTo>
                  <a:lnTo>
                    <a:pt x="1298" y="477"/>
                  </a:lnTo>
                  <a:lnTo>
                    <a:pt x="1254" y="490"/>
                  </a:lnTo>
                  <a:lnTo>
                    <a:pt x="1108" y="412"/>
                  </a:lnTo>
                  <a:lnTo>
                    <a:pt x="992" y="444"/>
                  </a:lnTo>
                  <a:lnTo>
                    <a:pt x="905" y="419"/>
                  </a:lnTo>
                  <a:lnTo>
                    <a:pt x="883" y="386"/>
                  </a:lnTo>
                  <a:lnTo>
                    <a:pt x="905" y="348"/>
                  </a:lnTo>
                  <a:lnTo>
                    <a:pt x="1057" y="187"/>
                  </a:lnTo>
                  <a:lnTo>
                    <a:pt x="730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1" name="Freeform 17"/>
            <p:cNvSpPr>
              <a:spLocks/>
            </p:cNvSpPr>
            <p:nvPr/>
          </p:nvSpPr>
          <p:spPr bwMode="auto">
            <a:xfrm>
              <a:off x="5657850" y="4100513"/>
              <a:ext cx="1282700" cy="1460500"/>
            </a:xfrm>
            <a:custGeom>
              <a:avLst/>
              <a:gdLst>
                <a:gd name="T0" fmla="*/ 2147483647 w 888"/>
                <a:gd name="T1" fmla="*/ 0 h 1144"/>
                <a:gd name="T2" fmla="*/ 2147483647 w 888"/>
                <a:gd name="T3" fmla="*/ 2147483647 h 1144"/>
                <a:gd name="T4" fmla="*/ 0 w 888"/>
                <a:gd name="T5" fmla="*/ 2147483647 h 1144"/>
                <a:gd name="T6" fmla="*/ 0 60000 65536"/>
                <a:gd name="T7" fmla="*/ 0 60000 65536"/>
                <a:gd name="T8" fmla="*/ 0 60000 65536"/>
                <a:gd name="T9" fmla="*/ 0 w 888"/>
                <a:gd name="T10" fmla="*/ 0 h 1144"/>
                <a:gd name="T11" fmla="*/ 888 w 888"/>
                <a:gd name="T12" fmla="*/ 1144 h 1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8" h="1144">
                  <a:moveTo>
                    <a:pt x="888" y="0"/>
                  </a:moveTo>
                  <a:lnTo>
                    <a:pt x="640" y="440"/>
                  </a:lnTo>
                  <a:lnTo>
                    <a:pt x="0" y="1144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2" name="Freeform 18"/>
            <p:cNvSpPr>
              <a:spLocks/>
            </p:cNvSpPr>
            <p:nvPr/>
          </p:nvSpPr>
          <p:spPr bwMode="auto">
            <a:xfrm>
              <a:off x="5230813" y="3935413"/>
              <a:ext cx="1397000" cy="676275"/>
            </a:xfrm>
            <a:custGeom>
              <a:avLst/>
              <a:gdLst>
                <a:gd name="T0" fmla="*/ 2147483647 w 968"/>
                <a:gd name="T1" fmla="*/ 2147483647 h 528"/>
                <a:gd name="T2" fmla="*/ 0 w 968"/>
                <a:gd name="T3" fmla="*/ 0 h 528"/>
                <a:gd name="T4" fmla="*/ 0 60000 65536"/>
                <a:gd name="T5" fmla="*/ 0 60000 65536"/>
                <a:gd name="T6" fmla="*/ 0 w 968"/>
                <a:gd name="T7" fmla="*/ 0 h 528"/>
                <a:gd name="T8" fmla="*/ 968 w 968"/>
                <a:gd name="T9" fmla="*/ 528 h 5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8" h="528">
                  <a:moveTo>
                    <a:pt x="968" y="528"/>
                  </a:move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3" name="Freeform 19"/>
            <p:cNvSpPr>
              <a:spLocks/>
            </p:cNvSpPr>
            <p:nvPr/>
          </p:nvSpPr>
          <p:spPr bwMode="auto">
            <a:xfrm>
              <a:off x="5011738" y="4283075"/>
              <a:ext cx="1293812" cy="654050"/>
            </a:xfrm>
            <a:custGeom>
              <a:avLst/>
              <a:gdLst>
                <a:gd name="T0" fmla="*/ 0 w 896"/>
                <a:gd name="T1" fmla="*/ 0 h 512"/>
                <a:gd name="T2" fmla="*/ 2147483647 w 896"/>
                <a:gd name="T3" fmla="*/ 2147483647 h 512"/>
                <a:gd name="T4" fmla="*/ 0 60000 65536"/>
                <a:gd name="T5" fmla="*/ 0 60000 65536"/>
                <a:gd name="T6" fmla="*/ 0 w 896"/>
                <a:gd name="T7" fmla="*/ 0 h 512"/>
                <a:gd name="T8" fmla="*/ 896 w 896"/>
                <a:gd name="T9" fmla="*/ 512 h 5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6" h="512">
                  <a:moveTo>
                    <a:pt x="0" y="0"/>
                  </a:moveTo>
                  <a:lnTo>
                    <a:pt x="896" y="512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4" name="Freeform 20"/>
            <p:cNvSpPr>
              <a:spLocks/>
            </p:cNvSpPr>
            <p:nvPr/>
          </p:nvSpPr>
          <p:spPr bwMode="auto">
            <a:xfrm>
              <a:off x="4733925" y="4713288"/>
              <a:ext cx="1223963" cy="573087"/>
            </a:xfrm>
            <a:custGeom>
              <a:avLst/>
              <a:gdLst>
                <a:gd name="T0" fmla="*/ 0 w 848"/>
                <a:gd name="T1" fmla="*/ 0 h 448"/>
                <a:gd name="T2" fmla="*/ 2147483647 w 848"/>
                <a:gd name="T3" fmla="*/ 2147483647 h 448"/>
                <a:gd name="T4" fmla="*/ 0 60000 65536"/>
                <a:gd name="T5" fmla="*/ 0 60000 65536"/>
                <a:gd name="T6" fmla="*/ 0 w 848"/>
                <a:gd name="T7" fmla="*/ 0 h 448"/>
                <a:gd name="T8" fmla="*/ 848 w 848"/>
                <a:gd name="T9" fmla="*/ 448 h 4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48" h="448">
                  <a:moveTo>
                    <a:pt x="0" y="0"/>
                  </a:moveTo>
                  <a:lnTo>
                    <a:pt x="848" y="448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5" name="Freeform 21"/>
            <p:cNvSpPr>
              <a:spLocks/>
            </p:cNvSpPr>
            <p:nvPr/>
          </p:nvSpPr>
          <p:spPr bwMode="auto">
            <a:xfrm>
              <a:off x="7343775" y="5122863"/>
              <a:ext cx="231775" cy="246062"/>
            </a:xfrm>
            <a:custGeom>
              <a:avLst/>
              <a:gdLst>
                <a:gd name="T0" fmla="*/ 0 w 161"/>
                <a:gd name="T1" fmla="*/ 2147483647 h 192"/>
                <a:gd name="T2" fmla="*/ 2147483647 w 161"/>
                <a:gd name="T3" fmla="*/ 2147483647 h 192"/>
                <a:gd name="T4" fmla="*/ 2147483647 w 161"/>
                <a:gd name="T5" fmla="*/ 2147483647 h 192"/>
                <a:gd name="T6" fmla="*/ 2147483647 w 161"/>
                <a:gd name="T7" fmla="*/ 2147483647 h 192"/>
                <a:gd name="T8" fmla="*/ 2147483647 w 161"/>
                <a:gd name="T9" fmla="*/ 2147483647 h 192"/>
                <a:gd name="T10" fmla="*/ 2147483647 w 161"/>
                <a:gd name="T11" fmla="*/ 2147483647 h 192"/>
                <a:gd name="T12" fmla="*/ 2147483647 w 161"/>
                <a:gd name="T13" fmla="*/ 0 h 192"/>
                <a:gd name="T14" fmla="*/ 0 w 161"/>
                <a:gd name="T15" fmla="*/ 2147483647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1"/>
                <a:gd name="T25" fmla="*/ 0 h 192"/>
                <a:gd name="T26" fmla="*/ 161 w 161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1" h="192">
                  <a:moveTo>
                    <a:pt x="0" y="40"/>
                  </a:moveTo>
                  <a:lnTo>
                    <a:pt x="8" y="144"/>
                  </a:lnTo>
                  <a:lnTo>
                    <a:pt x="96" y="192"/>
                  </a:lnTo>
                  <a:lnTo>
                    <a:pt x="144" y="176"/>
                  </a:lnTo>
                  <a:lnTo>
                    <a:pt x="161" y="87"/>
                  </a:lnTo>
                  <a:lnTo>
                    <a:pt x="121" y="23"/>
                  </a:lnTo>
                  <a:lnTo>
                    <a:pt x="48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6" name="Freeform 22"/>
            <p:cNvSpPr>
              <a:spLocks/>
            </p:cNvSpPr>
            <p:nvPr/>
          </p:nvSpPr>
          <p:spPr bwMode="auto">
            <a:xfrm>
              <a:off x="6489700" y="4765675"/>
              <a:ext cx="865188" cy="428625"/>
            </a:xfrm>
            <a:custGeom>
              <a:avLst/>
              <a:gdLst>
                <a:gd name="T0" fmla="*/ 0 w 600"/>
                <a:gd name="T1" fmla="*/ 0 h 336"/>
                <a:gd name="T2" fmla="*/ 2147483647 w 600"/>
                <a:gd name="T3" fmla="*/ 2147483647 h 336"/>
                <a:gd name="T4" fmla="*/ 0 60000 65536"/>
                <a:gd name="T5" fmla="*/ 0 60000 65536"/>
                <a:gd name="T6" fmla="*/ 0 w 600"/>
                <a:gd name="T7" fmla="*/ 0 h 336"/>
                <a:gd name="T8" fmla="*/ 600 w 600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0" h="336">
                  <a:moveTo>
                    <a:pt x="0" y="0"/>
                  </a:moveTo>
                  <a:lnTo>
                    <a:pt x="600" y="336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7" name="Freeform 23"/>
            <p:cNvSpPr>
              <a:spLocks/>
            </p:cNvSpPr>
            <p:nvPr/>
          </p:nvSpPr>
          <p:spPr bwMode="auto">
            <a:xfrm>
              <a:off x="6708775" y="5337175"/>
              <a:ext cx="692150" cy="900113"/>
            </a:xfrm>
            <a:custGeom>
              <a:avLst/>
              <a:gdLst>
                <a:gd name="T0" fmla="*/ 2147483647 w 480"/>
                <a:gd name="T1" fmla="*/ 0 h 704"/>
                <a:gd name="T2" fmla="*/ 2147483647 w 480"/>
                <a:gd name="T3" fmla="*/ 2147483647 h 704"/>
                <a:gd name="T4" fmla="*/ 0 w 480"/>
                <a:gd name="T5" fmla="*/ 2147483647 h 704"/>
                <a:gd name="T6" fmla="*/ 0 60000 65536"/>
                <a:gd name="T7" fmla="*/ 0 60000 65536"/>
                <a:gd name="T8" fmla="*/ 0 60000 65536"/>
                <a:gd name="T9" fmla="*/ 0 w 480"/>
                <a:gd name="T10" fmla="*/ 0 h 704"/>
                <a:gd name="T11" fmla="*/ 480 w 480"/>
                <a:gd name="T12" fmla="*/ 704 h 7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704">
                  <a:moveTo>
                    <a:pt x="480" y="0"/>
                  </a:moveTo>
                  <a:lnTo>
                    <a:pt x="296" y="336"/>
                  </a:lnTo>
                  <a:lnTo>
                    <a:pt x="0" y="704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8" name="Freeform 24"/>
            <p:cNvSpPr>
              <a:spLocks/>
            </p:cNvSpPr>
            <p:nvPr/>
          </p:nvSpPr>
          <p:spPr bwMode="auto">
            <a:xfrm>
              <a:off x="7135813" y="5776913"/>
              <a:ext cx="1016000" cy="328612"/>
            </a:xfrm>
            <a:custGeom>
              <a:avLst/>
              <a:gdLst>
                <a:gd name="T0" fmla="*/ 0 w 704"/>
                <a:gd name="T1" fmla="*/ 0 h 256"/>
                <a:gd name="T2" fmla="*/ 2147483647 w 704"/>
                <a:gd name="T3" fmla="*/ 2147483647 h 256"/>
                <a:gd name="T4" fmla="*/ 2147483647 w 704"/>
                <a:gd name="T5" fmla="*/ 2147483647 h 256"/>
                <a:gd name="T6" fmla="*/ 0 60000 65536"/>
                <a:gd name="T7" fmla="*/ 0 60000 65536"/>
                <a:gd name="T8" fmla="*/ 0 60000 65536"/>
                <a:gd name="T9" fmla="*/ 0 w 704"/>
                <a:gd name="T10" fmla="*/ 0 h 256"/>
                <a:gd name="T11" fmla="*/ 704 w 704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256">
                  <a:moveTo>
                    <a:pt x="0" y="0"/>
                  </a:moveTo>
                  <a:lnTo>
                    <a:pt x="448" y="256"/>
                  </a:lnTo>
                  <a:lnTo>
                    <a:pt x="704" y="216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9" name="Freeform 25"/>
            <p:cNvSpPr>
              <a:spLocks/>
            </p:cNvSpPr>
            <p:nvPr/>
          </p:nvSpPr>
          <p:spPr bwMode="auto">
            <a:xfrm>
              <a:off x="6062663" y="5173663"/>
              <a:ext cx="1096962" cy="541337"/>
            </a:xfrm>
            <a:custGeom>
              <a:avLst/>
              <a:gdLst>
                <a:gd name="T0" fmla="*/ 0 w 760"/>
                <a:gd name="T1" fmla="*/ 0 h 424"/>
                <a:gd name="T2" fmla="*/ 2147483647 w 760"/>
                <a:gd name="T3" fmla="*/ 2147483647 h 424"/>
                <a:gd name="T4" fmla="*/ 0 60000 65536"/>
                <a:gd name="T5" fmla="*/ 0 60000 65536"/>
                <a:gd name="T6" fmla="*/ 0 w 760"/>
                <a:gd name="T7" fmla="*/ 0 h 424"/>
                <a:gd name="T8" fmla="*/ 760 w 760"/>
                <a:gd name="T9" fmla="*/ 424 h 4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0" h="424">
                  <a:moveTo>
                    <a:pt x="0" y="0"/>
                  </a:moveTo>
                  <a:lnTo>
                    <a:pt x="760" y="424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0" name="Freeform 26"/>
            <p:cNvSpPr>
              <a:spLocks/>
            </p:cNvSpPr>
            <p:nvPr/>
          </p:nvSpPr>
          <p:spPr bwMode="auto">
            <a:xfrm>
              <a:off x="7516813" y="4937125"/>
              <a:ext cx="161925" cy="236538"/>
            </a:xfrm>
            <a:custGeom>
              <a:avLst/>
              <a:gdLst>
                <a:gd name="T0" fmla="*/ 0 w 112"/>
                <a:gd name="T1" fmla="*/ 2147483647 h 184"/>
                <a:gd name="T2" fmla="*/ 2147483647 w 112"/>
                <a:gd name="T3" fmla="*/ 0 h 184"/>
                <a:gd name="T4" fmla="*/ 0 60000 65536"/>
                <a:gd name="T5" fmla="*/ 0 60000 65536"/>
                <a:gd name="T6" fmla="*/ 0 w 112"/>
                <a:gd name="T7" fmla="*/ 0 h 184"/>
                <a:gd name="T8" fmla="*/ 112 w 112"/>
                <a:gd name="T9" fmla="*/ 184 h 1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2" h="184">
                  <a:moveTo>
                    <a:pt x="0" y="184"/>
                  </a:moveTo>
                  <a:lnTo>
                    <a:pt x="112" y="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1" name="Text Box 28"/>
            <p:cNvSpPr txBox="1">
              <a:spLocks noChangeArrowheads="1"/>
            </p:cNvSpPr>
            <p:nvPr/>
          </p:nvSpPr>
          <p:spPr bwMode="auto">
            <a:xfrm>
              <a:off x="6372225" y="5013325"/>
              <a:ext cx="7477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424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692" name="Line 29"/>
            <p:cNvSpPr>
              <a:spLocks noChangeShapeType="1"/>
            </p:cNvSpPr>
            <p:nvPr/>
          </p:nvSpPr>
          <p:spPr bwMode="auto">
            <a:xfrm>
              <a:off x="6530975" y="5214938"/>
              <a:ext cx="471488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3" name="Freeform 31"/>
            <p:cNvSpPr>
              <a:spLocks/>
            </p:cNvSpPr>
            <p:nvPr/>
          </p:nvSpPr>
          <p:spPr bwMode="auto">
            <a:xfrm>
              <a:off x="1751013" y="1495425"/>
              <a:ext cx="2695575" cy="1997075"/>
            </a:xfrm>
            <a:custGeom>
              <a:avLst/>
              <a:gdLst>
                <a:gd name="T0" fmla="*/ 2147483647 w 1912"/>
                <a:gd name="T1" fmla="*/ 0 h 1593"/>
                <a:gd name="T2" fmla="*/ 2147483647 w 1912"/>
                <a:gd name="T3" fmla="*/ 2147483647 h 1593"/>
                <a:gd name="T4" fmla="*/ 0 w 1912"/>
                <a:gd name="T5" fmla="*/ 2147483647 h 1593"/>
                <a:gd name="T6" fmla="*/ 2147483647 w 1912"/>
                <a:gd name="T7" fmla="*/ 2147483647 h 1593"/>
                <a:gd name="T8" fmla="*/ 2147483647 w 1912"/>
                <a:gd name="T9" fmla="*/ 2147483647 h 1593"/>
                <a:gd name="T10" fmla="*/ 2147483647 w 1912"/>
                <a:gd name="T11" fmla="*/ 2147483647 h 1593"/>
                <a:gd name="T12" fmla="*/ 2147483647 w 1912"/>
                <a:gd name="T13" fmla="*/ 2147483647 h 1593"/>
                <a:gd name="T14" fmla="*/ 2147483647 w 1912"/>
                <a:gd name="T15" fmla="*/ 2147483647 h 1593"/>
                <a:gd name="T16" fmla="*/ 2147483647 w 1912"/>
                <a:gd name="T17" fmla="*/ 2147483647 h 1593"/>
                <a:gd name="T18" fmla="*/ 2147483647 w 1912"/>
                <a:gd name="T19" fmla="*/ 2147483647 h 1593"/>
                <a:gd name="T20" fmla="*/ 2147483647 w 1912"/>
                <a:gd name="T21" fmla="*/ 2147483647 h 1593"/>
                <a:gd name="T22" fmla="*/ 2147483647 w 1912"/>
                <a:gd name="T23" fmla="*/ 2147483647 h 1593"/>
                <a:gd name="T24" fmla="*/ 2147483647 w 1912"/>
                <a:gd name="T25" fmla="*/ 2147483647 h 1593"/>
                <a:gd name="T26" fmla="*/ 2147483647 w 1912"/>
                <a:gd name="T27" fmla="*/ 2147483647 h 1593"/>
                <a:gd name="T28" fmla="*/ 2147483647 w 1912"/>
                <a:gd name="T29" fmla="*/ 2147483647 h 1593"/>
                <a:gd name="T30" fmla="*/ 2147483647 w 1912"/>
                <a:gd name="T31" fmla="*/ 2147483647 h 1593"/>
                <a:gd name="T32" fmla="*/ 2147483647 w 1912"/>
                <a:gd name="T33" fmla="*/ 2147483647 h 1593"/>
                <a:gd name="T34" fmla="*/ 2147483647 w 1912"/>
                <a:gd name="T35" fmla="*/ 0 h 15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2"/>
                <a:gd name="T55" fmla="*/ 0 h 1593"/>
                <a:gd name="T56" fmla="*/ 1912 w 1912"/>
                <a:gd name="T57" fmla="*/ 1593 h 15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2" h="1593">
                  <a:moveTo>
                    <a:pt x="475" y="0"/>
                  </a:moveTo>
                  <a:lnTo>
                    <a:pt x="312" y="353"/>
                  </a:lnTo>
                  <a:lnTo>
                    <a:pt x="0" y="1257"/>
                  </a:lnTo>
                  <a:lnTo>
                    <a:pt x="320" y="1361"/>
                  </a:lnTo>
                  <a:lnTo>
                    <a:pt x="624" y="1449"/>
                  </a:lnTo>
                  <a:lnTo>
                    <a:pt x="672" y="1537"/>
                  </a:lnTo>
                  <a:lnTo>
                    <a:pt x="872" y="1593"/>
                  </a:lnTo>
                  <a:lnTo>
                    <a:pt x="984" y="1257"/>
                  </a:lnTo>
                  <a:lnTo>
                    <a:pt x="1400" y="921"/>
                  </a:lnTo>
                  <a:lnTo>
                    <a:pt x="1448" y="921"/>
                  </a:lnTo>
                  <a:lnTo>
                    <a:pt x="1504" y="937"/>
                  </a:lnTo>
                  <a:lnTo>
                    <a:pt x="1800" y="1129"/>
                  </a:lnTo>
                  <a:lnTo>
                    <a:pt x="1912" y="961"/>
                  </a:lnTo>
                  <a:lnTo>
                    <a:pt x="1888" y="953"/>
                  </a:lnTo>
                  <a:lnTo>
                    <a:pt x="1872" y="961"/>
                  </a:lnTo>
                  <a:lnTo>
                    <a:pt x="1304" y="553"/>
                  </a:lnTo>
                  <a:lnTo>
                    <a:pt x="1246" y="544"/>
                  </a:lnTo>
                  <a:lnTo>
                    <a:pt x="475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4" name="Freeform 32"/>
            <p:cNvSpPr>
              <a:spLocks/>
            </p:cNvSpPr>
            <p:nvPr/>
          </p:nvSpPr>
          <p:spPr bwMode="auto">
            <a:xfrm>
              <a:off x="2292350" y="1727200"/>
              <a:ext cx="1455738" cy="912813"/>
            </a:xfrm>
            <a:custGeom>
              <a:avLst/>
              <a:gdLst>
                <a:gd name="T0" fmla="*/ 0 w 1032"/>
                <a:gd name="T1" fmla="*/ 0 h 728"/>
                <a:gd name="T2" fmla="*/ 2147483647 w 1032"/>
                <a:gd name="T3" fmla="*/ 2147483647 h 728"/>
                <a:gd name="T4" fmla="*/ 0 60000 65536"/>
                <a:gd name="T5" fmla="*/ 0 60000 65536"/>
                <a:gd name="T6" fmla="*/ 0 w 1032"/>
                <a:gd name="T7" fmla="*/ 0 h 728"/>
                <a:gd name="T8" fmla="*/ 1032 w 1032"/>
                <a:gd name="T9" fmla="*/ 728 h 7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32" h="728">
                  <a:moveTo>
                    <a:pt x="0" y="0"/>
                  </a:moveTo>
                  <a:lnTo>
                    <a:pt x="1032" y="728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5" name="Freeform 33"/>
            <p:cNvSpPr>
              <a:spLocks/>
            </p:cNvSpPr>
            <p:nvPr/>
          </p:nvSpPr>
          <p:spPr bwMode="auto">
            <a:xfrm>
              <a:off x="2484438" y="2098675"/>
              <a:ext cx="461962" cy="320675"/>
            </a:xfrm>
            <a:custGeom>
              <a:avLst/>
              <a:gdLst>
                <a:gd name="T0" fmla="*/ 2147483647 w 328"/>
                <a:gd name="T1" fmla="*/ 2147483647 h 256"/>
                <a:gd name="T2" fmla="*/ 2147483647 w 328"/>
                <a:gd name="T3" fmla="*/ 2147483647 h 256"/>
                <a:gd name="T4" fmla="*/ 2147483647 w 328"/>
                <a:gd name="T5" fmla="*/ 2147483647 h 256"/>
                <a:gd name="T6" fmla="*/ 2147483647 w 328"/>
                <a:gd name="T7" fmla="*/ 2147483647 h 256"/>
                <a:gd name="T8" fmla="*/ 2147483647 w 328"/>
                <a:gd name="T9" fmla="*/ 2147483647 h 256"/>
                <a:gd name="T10" fmla="*/ 2147483647 w 328"/>
                <a:gd name="T11" fmla="*/ 2147483647 h 256"/>
                <a:gd name="T12" fmla="*/ 2147483647 w 328"/>
                <a:gd name="T13" fmla="*/ 2147483647 h 256"/>
                <a:gd name="T14" fmla="*/ 0 w 328"/>
                <a:gd name="T15" fmla="*/ 2147483647 h 256"/>
                <a:gd name="T16" fmla="*/ 2147483647 w 328"/>
                <a:gd name="T17" fmla="*/ 0 h 256"/>
                <a:gd name="T18" fmla="*/ 2147483647 w 328"/>
                <a:gd name="T19" fmla="*/ 2147483647 h 256"/>
                <a:gd name="T20" fmla="*/ 2147483647 w 328"/>
                <a:gd name="T21" fmla="*/ 2147483647 h 2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8"/>
                <a:gd name="T34" fmla="*/ 0 h 256"/>
                <a:gd name="T35" fmla="*/ 328 w 328"/>
                <a:gd name="T36" fmla="*/ 256 h 2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8" h="256">
                  <a:moveTo>
                    <a:pt x="328" y="32"/>
                  </a:moveTo>
                  <a:lnTo>
                    <a:pt x="288" y="144"/>
                  </a:lnTo>
                  <a:lnTo>
                    <a:pt x="224" y="224"/>
                  </a:lnTo>
                  <a:lnTo>
                    <a:pt x="176" y="248"/>
                  </a:lnTo>
                  <a:lnTo>
                    <a:pt x="136" y="256"/>
                  </a:lnTo>
                  <a:lnTo>
                    <a:pt x="64" y="208"/>
                  </a:lnTo>
                  <a:lnTo>
                    <a:pt x="16" y="128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112" y="16"/>
                  </a:lnTo>
                  <a:lnTo>
                    <a:pt x="296" y="104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6" name="Freeform 34"/>
            <p:cNvSpPr>
              <a:spLocks/>
            </p:cNvSpPr>
            <p:nvPr/>
          </p:nvSpPr>
          <p:spPr bwMode="auto">
            <a:xfrm>
              <a:off x="2190750" y="2309813"/>
              <a:ext cx="327025" cy="892175"/>
            </a:xfrm>
            <a:custGeom>
              <a:avLst/>
              <a:gdLst>
                <a:gd name="T0" fmla="*/ 2147483647 w 232"/>
                <a:gd name="T1" fmla="*/ 0 h 712"/>
                <a:gd name="T2" fmla="*/ 0 w 232"/>
                <a:gd name="T3" fmla="*/ 2147483647 h 712"/>
                <a:gd name="T4" fmla="*/ 0 60000 65536"/>
                <a:gd name="T5" fmla="*/ 0 60000 65536"/>
                <a:gd name="T6" fmla="*/ 0 w 232"/>
                <a:gd name="T7" fmla="*/ 0 h 712"/>
                <a:gd name="T8" fmla="*/ 232 w 232"/>
                <a:gd name="T9" fmla="*/ 712 h 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2" h="712">
                  <a:moveTo>
                    <a:pt x="232" y="0"/>
                  </a:moveTo>
                  <a:lnTo>
                    <a:pt x="0" y="712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7" name="Freeform 35"/>
            <p:cNvSpPr>
              <a:spLocks/>
            </p:cNvSpPr>
            <p:nvPr/>
          </p:nvSpPr>
          <p:spPr bwMode="auto">
            <a:xfrm>
              <a:off x="2743200" y="2279650"/>
              <a:ext cx="428625" cy="1173163"/>
            </a:xfrm>
            <a:custGeom>
              <a:avLst/>
              <a:gdLst>
                <a:gd name="T0" fmla="*/ 2147483647 w 304"/>
                <a:gd name="T1" fmla="*/ 0 h 936"/>
                <a:gd name="T2" fmla="*/ 0 w 304"/>
                <a:gd name="T3" fmla="*/ 2147483647 h 936"/>
                <a:gd name="T4" fmla="*/ 0 60000 65536"/>
                <a:gd name="T5" fmla="*/ 0 60000 65536"/>
                <a:gd name="T6" fmla="*/ 0 w 304"/>
                <a:gd name="T7" fmla="*/ 0 h 936"/>
                <a:gd name="T8" fmla="*/ 304 w 304"/>
                <a:gd name="T9" fmla="*/ 936 h 9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4" h="936">
                  <a:moveTo>
                    <a:pt x="304" y="0"/>
                  </a:moveTo>
                  <a:lnTo>
                    <a:pt x="0" y="936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8" name="Text Box 38"/>
            <p:cNvSpPr txBox="1">
              <a:spLocks noChangeArrowheads="1"/>
            </p:cNvSpPr>
            <p:nvPr/>
          </p:nvSpPr>
          <p:spPr bwMode="auto">
            <a:xfrm>
              <a:off x="1835150" y="2192338"/>
              <a:ext cx="7683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42</a:t>
              </a:r>
              <a:r>
                <a:rPr lang="ru-RU" sz="1000" b="1">
                  <a:solidFill>
                    <a:srgbClr val="F8F8F8"/>
                  </a:solidFill>
                </a:rPr>
                <a:t>7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699" name="Line 39"/>
            <p:cNvSpPr>
              <a:spLocks noChangeShapeType="1"/>
            </p:cNvSpPr>
            <p:nvPr/>
          </p:nvSpPr>
          <p:spPr bwMode="auto">
            <a:xfrm>
              <a:off x="2014538" y="2366963"/>
              <a:ext cx="469900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00" name="Text Box 40"/>
            <p:cNvSpPr txBox="1">
              <a:spLocks noChangeArrowheads="1"/>
            </p:cNvSpPr>
            <p:nvPr/>
          </p:nvSpPr>
          <p:spPr bwMode="auto">
            <a:xfrm>
              <a:off x="7380288" y="5445125"/>
              <a:ext cx="720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42</a:t>
              </a:r>
              <a:r>
                <a:rPr lang="ru-RU" sz="1000" b="1">
                  <a:solidFill>
                    <a:srgbClr val="F8F8F8"/>
                  </a:solidFill>
                </a:rPr>
                <a:t>6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01" name="Line 41"/>
            <p:cNvSpPr>
              <a:spLocks noChangeShapeType="1"/>
            </p:cNvSpPr>
            <p:nvPr/>
          </p:nvSpPr>
          <p:spPr bwMode="auto">
            <a:xfrm>
              <a:off x="7512050" y="5678488"/>
              <a:ext cx="471488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02" name="Text Box 42"/>
            <p:cNvSpPr txBox="1">
              <a:spLocks noChangeArrowheads="1"/>
            </p:cNvSpPr>
            <p:nvPr/>
          </p:nvSpPr>
          <p:spPr bwMode="auto">
            <a:xfrm>
              <a:off x="5810250" y="4459288"/>
              <a:ext cx="1833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FF9933"/>
                  </a:solidFill>
                </a:rPr>
                <a:t>урочище     Верхнее</a:t>
              </a:r>
            </a:p>
          </p:txBody>
        </p:sp>
        <p:sp>
          <p:nvSpPr>
            <p:cNvPr id="28703" name="Freeform 43"/>
            <p:cNvSpPr>
              <a:spLocks/>
            </p:cNvSpPr>
            <p:nvPr/>
          </p:nvSpPr>
          <p:spPr bwMode="auto">
            <a:xfrm>
              <a:off x="3519488" y="1052513"/>
              <a:ext cx="5302250" cy="2651125"/>
            </a:xfrm>
            <a:custGeom>
              <a:avLst/>
              <a:gdLst>
                <a:gd name="T0" fmla="*/ 0 w 3674"/>
                <a:gd name="T1" fmla="*/ 0 h 2069"/>
                <a:gd name="T2" fmla="*/ 2147483647 w 3674"/>
                <a:gd name="T3" fmla="*/ 2147483647 h 2069"/>
                <a:gd name="T4" fmla="*/ 2147483647 w 3674"/>
                <a:gd name="T5" fmla="*/ 2147483647 h 2069"/>
                <a:gd name="T6" fmla="*/ 2147483647 w 3674"/>
                <a:gd name="T7" fmla="*/ 2147483647 h 2069"/>
                <a:gd name="T8" fmla="*/ 2147483647 w 3674"/>
                <a:gd name="T9" fmla="*/ 2147483647 h 2069"/>
                <a:gd name="T10" fmla="*/ 2147483647 w 3674"/>
                <a:gd name="T11" fmla="*/ 2147483647 h 2069"/>
                <a:gd name="T12" fmla="*/ 2147483647 w 3674"/>
                <a:gd name="T13" fmla="*/ 2147483647 h 2069"/>
                <a:gd name="T14" fmla="*/ 2147483647 w 3674"/>
                <a:gd name="T15" fmla="*/ 2147483647 h 2069"/>
                <a:gd name="T16" fmla="*/ 2147483647 w 3674"/>
                <a:gd name="T17" fmla="*/ 2147483647 h 2069"/>
                <a:gd name="T18" fmla="*/ 2147483647 w 3674"/>
                <a:gd name="T19" fmla="*/ 2147483647 h 2069"/>
                <a:gd name="T20" fmla="*/ 2147483647 w 3674"/>
                <a:gd name="T21" fmla="*/ 2147483647 h 2069"/>
                <a:gd name="T22" fmla="*/ 2147483647 w 3674"/>
                <a:gd name="T23" fmla="*/ 2147483647 h 2069"/>
                <a:gd name="T24" fmla="*/ 2147483647 w 3674"/>
                <a:gd name="T25" fmla="*/ 2147483647 h 2069"/>
                <a:gd name="T26" fmla="*/ 2147483647 w 3674"/>
                <a:gd name="T27" fmla="*/ 2147483647 h 2069"/>
                <a:gd name="T28" fmla="*/ 2147483647 w 3674"/>
                <a:gd name="T29" fmla="*/ 2147483647 h 2069"/>
                <a:gd name="T30" fmla="*/ 2147483647 w 3674"/>
                <a:gd name="T31" fmla="*/ 2147483647 h 2069"/>
                <a:gd name="T32" fmla="*/ 2147483647 w 3674"/>
                <a:gd name="T33" fmla="*/ 2147483647 h 2069"/>
                <a:gd name="T34" fmla="*/ 2147483647 w 3674"/>
                <a:gd name="T35" fmla="*/ 2147483647 h 2069"/>
                <a:gd name="T36" fmla="*/ 2147483647 w 3674"/>
                <a:gd name="T37" fmla="*/ 2147483647 h 2069"/>
                <a:gd name="T38" fmla="*/ 2147483647 w 3674"/>
                <a:gd name="T39" fmla="*/ 2147483647 h 2069"/>
                <a:gd name="T40" fmla="*/ 2147483647 w 3674"/>
                <a:gd name="T41" fmla="*/ 2147483647 h 2069"/>
                <a:gd name="T42" fmla="*/ 2147483647 w 3674"/>
                <a:gd name="T43" fmla="*/ 2147483647 h 2069"/>
                <a:gd name="T44" fmla="*/ 2147483647 w 3674"/>
                <a:gd name="T45" fmla="*/ 2147483647 h 2069"/>
                <a:gd name="T46" fmla="*/ 2147483647 w 3674"/>
                <a:gd name="T47" fmla="*/ 2147483647 h 2069"/>
                <a:gd name="T48" fmla="*/ 2147483647 w 3674"/>
                <a:gd name="T49" fmla="*/ 2147483647 h 2069"/>
                <a:gd name="T50" fmla="*/ 2147483647 w 3674"/>
                <a:gd name="T51" fmla="*/ 2147483647 h 2069"/>
                <a:gd name="T52" fmla="*/ 2147483647 w 3674"/>
                <a:gd name="T53" fmla="*/ 2147483647 h 2069"/>
                <a:gd name="T54" fmla="*/ 2147483647 w 3674"/>
                <a:gd name="T55" fmla="*/ 2147483647 h 2069"/>
                <a:gd name="T56" fmla="*/ 2147483647 w 3674"/>
                <a:gd name="T57" fmla="*/ 2147483647 h 2069"/>
                <a:gd name="T58" fmla="*/ 2147483647 w 3674"/>
                <a:gd name="T59" fmla="*/ 2147483647 h 2069"/>
                <a:gd name="T60" fmla="*/ 2147483647 w 3674"/>
                <a:gd name="T61" fmla="*/ 2147483647 h 2069"/>
                <a:gd name="T62" fmla="*/ 2147483647 w 3674"/>
                <a:gd name="T63" fmla="*/ 2147483647 h 2069"/>
                <a:gd name="T64" fmla="*/ 2147483647 w 3674"/>
                <a:gd name="T65" fmla="*/ 2147483647 h 2069"/>
                <a:gd name="T66" fmla="*/ 2147483647 w 3674"/>
                <a:gd name="T67" fmla="*/ 2147483647 h 2069"/>
                <a:gd name="T68" fmla="*/ 2147483647 w 3674"/>
                <a:gd name="T69" fmla="*/ 2147483647 h 2069"/>
                <a:gd name="T70" fmla="*/ 2147483647 w 3674"/>
                <a:gd name="T71" fmla="*/ 2147483647 h 2069"/>
                <a:gd name="T72" fmla="*/ 2147483647 w 3674"/>
                <a:gd name="T73" fmla="*/ 2147483647 h 2069"/>
                <a:gd name="T74" fmla="*/ 2147483647 w 3674"/>
                <a:gd name="T75" fmla="*/ 2147483647 h 2069"/>
                <a:gd name="T76" fmla="*/ 2147483647 w 3674"/>
                <a:gd name="T77" fmla="*/ 2147483647 h 2069"/>
                <a:gd name="T78" fmla="*/ 2147483647 w 3674"/>
                <a:gd name="T79" fmla="*/ 2147483647 h 2069"/>
                <a:gd name="T80" fmla="*/ 2147483647 w 3674"/>
                <a:gd name="T81" fmla="*/ 2147483647 h 2069"/>
                <a:gd name="T82" fmla="*/ 2147483647 w 3674"/>
                <a:gd name="T83" fmla="*/ 2147483647 h 2069"/>
                <a:gd name="T84" fmla="*/ 2147483647 w 3674"/>
                <a:gd name="T85" fmla="*/ 2147483647 h 2069"/>
                <a:gd name="T86" fmla="*/ 2147483647 w 3674"/>
                <a:gd name="T87" fmla="*/ 2147483647 h 2069"/>
                <a:gd name="T88" fmla="*/ 2147483647 w 3674"/>
                <a:gd name="T89" fmla="*/ 2147483647 h 2069"/>
                <a:gd name="T90" fmla="*/ 2147483647 w 3674"/>
                <a:gd name="T91" fmla="*/ 2147483647 h 2069"/>
                <a:gd name="T92" fmla="*/ 2147483647 w 3674"/>
                <a:gd name="T93" fmla="*/ 2147483647 h 2069"/>
                <a:gd name="T94" fmla="*/ 2147483647 w 3674"/>
                <a:gd name="T95" fmla="*/ 2147483647 h 2069"/>
                <a:gd name="T96" fmla="*/ 2147483647 w 3674"/>
                <a:gd name="T97" fmla="*/ 2147483647 h 2069"/>
                <a:gd name="T98" fmla="*/ 2147483647 w 3674"/>
                <a:gd name="T99" fmla="*/ 2147483647 h 2069"/>
                <a:gd name="T100" fmla="*/ 2147483647 w 3674"/>
                <a:gd name="T101" fmla="*/ 2147483647 h 20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74"/>
                <a:gd name="T154" fmla="*/ 0 h 2069"/>
                <a:gd name="T155" fmla="*/ 3674 w 3674"/>
                <a:gd name="T156" fmla="*/ 2069 h 20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74" h="2069">
                  <a:moveTo>
                    <a:pt x="0" y="0"/>
                  </a:moveTo>
                  <a:lnTo>
                    <a:pt x="203" y="96"/>
                  </a:lnTo>
                  <a:lnTo>
                    <a:pt x="275" y="176"/>
                  </a:lnTo>
                  <a:lnTo>
                    <a:pt x="347" y="216"/>
                  </a:lnTo>
                  <a:lnTo>
                    <a:pt x="475" y="288"/>
                  </a:lnTo>
                  <a:lnTo>
                    <a:pt x="683" y="360"/>
                  </a:lnTo>
                  <a:lnTo>
                    <a:pt x="755" y="392"/>
                  </a:lnTo>
                  <a:lnTo>
                    <a:pt x="803" y="432"/>
                  </a:lnTo>
                  <a:lnTo>
                    <a:pt x="875" y="464"/>
                  </a:lnTo>
                  <a:lnTo>
                    <a:pt x="939" y="472"/>
                  </a:lnTo>
                  <a:lnTo>
                    <a:pt x="1027" y="448"/>
                  </a:lnTo>
                  <a:lnTo>
                    <a:pt x="1067" y="464"/>
                  </a:lnTo>
                  <a:lnTo>
                    <a:pt x="1155" y="528"/>
                  </a:lnTo>
                  <a:lnTo>
                    <a:pt x="1259" y="568"/>
                  </a:lnTo>
                  <a:lnTo>
                    <a:pt x="1299" y="600"/>
                  </a:lnTo>
                  <a:lnTo>
                    <a:pt x="1315" y="632"/>
                  </a:lnTo>
                  <a:lnTo>
                    <a:pt x="1347" y="640"/>
                  </a:lnTo>
                  <a:lnTo>
                    <a:pt x="1387" y="672"/>
                  </a:lnTo>
                  <a:lnTo>
                    <a:pt x="1483" y="752"/>
                  </a:lnTo>
                  <a:lnTo>
                    <a:pt x="1571" y="768"/>
                  </a:lnTo>
                  <a:lnTo>
                    <a:pt x="1611" y="784"/>
                  </a:lnTo>
                  <a:lnTo>
                    <a:pt x="1651" y="816"/>
                  </a:lnTo>
                  <a:lnTo>
                    <a:pt x="1723" y="872"/>
                  </a:lnTo>
                  <a:lnTo>
                    <a:pt x="1795" y="856"/>
                  </a:lnTo>
                  <a:lnTo>
                    <a:pt x="1827" y="880"/>
                  </a:lnTo>
                  <a:lnTo>
                    <a:pt x="1867" y="920"/>
                  </a:lnTo>
                  <a:lnTo>
                    <a:pt x="1987" y="968"/>
                  </a:lnTo>
                  <a:lnTo>
                    <a:pt x="2035" y="1000"/>
                  </a:lnTo>
                  <a:lnTo>
                    <a:pt x="2091" y="1024"/>
                  </a:lnTo>
                  <a:lnTo>
                    <a:pt x="2171" y="1040"/>
                  </a:lnTo>
                  <a:lnTo>
                    <a:pt x="2219" y="1072"/>
                  </a:lnTo>
                  <a:lnTo>
                    <a:pt x="2275" y="1160"/>
                  </a:lnTo>
                  <a:lnTo>
                    <a:pt x="2371" y="1200"/>
                  </a:lnTo>
                  <a:lnTo>
                    <a:pt x="2427" y="1200"/>
                  </a:lnTo>
                  <a:lnTo>
                    <a:pt x="2483" y="1208"/>
                  </a:lnTo>
                  <a:lnTo>
                    <a:pt x="2539" y="1248"/>
                  </a:lnTo>
                  <a:lnTo>
                    <a:pt x="2595" y="1296"/>
                  </a:lnTo>
                  <a:lnTo>
                    <a:pt x="2651" y="1304"/>
                  </a:lnTo>
                  <a:lnTo>
                    <a:pt x="2723" y="1336"/>
                  </a:lnTo>
                  <a:lnTo>
                    <a:pt x="2883" y="1432"/>
                  </a:lnTo>
                  <a:lnTo>
                    <a:pt x="2923" y="1488"/>
                  </a:lnTo>
                  <a:lnTo>
                    <a:pt x="3019" y="1552"/>
                  </a:lnTo>
                  <a:lnTo>
                    <a:pt x="3075" y="1568"/>
                  </a:lnTo>
                  <a:lnTo>
                    <a:pt x="3139" y="1560"/>
                  </a:lnTo>
                  <a:lnTo>
                    <a:pt x="3203" y="1552"/>
                  </a:lnTo>
                  <a:lnTo>
                    <a:pt x="3235" y="1576"/>
                  </a:lnTo>
                  <a:lnTo>
                    <a:pt x="3275" y="1624"/>
                  </a:lnTo>
                  <a:lnTo>
                    <a:pt x="3283" y="1664"/>
                  </a:lnTo>
                  <a:lnTo>
                    <a:pt x="3347" y="1784"/>
                  </a:lnTo>
                  <a:lnTo>
                    <a:pt x="3403" y="1864"/>
                  </a:lnTo>
                  <a:lnTo>
                    <a:pt x="3674" y="2069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04" name="Text Box 44"/>
            <p:cNvSpPr txBox="1">
              <a:spLocks noChangeArrowheads="1"/>
            </p:cNvSpPr>
            <p:nvPr/>
          </p:nvSpPr>
          <p:spPr bwMode="auto">
            <a:xfrm rot="1830403">
              <a:off x="5991225" y="2305050"/>
              <a:ext cx="20955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00CCFF"/>
                  </a:solidFill>
                </a:rPr>
                <a:t>ручей Илистый</a:t>
              </a:r>
            </a:p>
          </p:txBody>
        </p:sp>
        <p:sp>
          <p:nvSpPr>
            <p:cNvPr id="28705" name="Text Box 45"/>
            <p:cNvSpPr txBox="1">
              <a:spLocks noChangeArrowheads="1"/>
            </p:cNvSpPr>
            <p:nvPr/>
          </p:nvSpPr>
          <p:spPr bwMode="auto">
            <a:xfrm>
              <a:off x="6011863" y="5445125"/>
              <a:ext cx="9159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42</a:t>
              </a:r>
              <a:r>
                <a:rPr lang="ru-RU" sz="1000" b="1">
                  <a:solidFill>
                    <a:srgbClr val="F8F8F8"/>
                  </a:solidFill>
                </a:rPr>
                <a:t>5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499 га </a:t>
              </a:r>
            </a:p>
          </p:txBody>
        </p:sp>
        <p:sp>
          <p:nvSpPr>
            <p:cNvPr id="28706" name="Line 46"/>
            <p:cNvSpPr>
              <a:spLocks noChangeShapeType="1"/>
            </p:cNvSpPr>
            <p:nvPr/>
          </p:nvSpPr>
          <p:spPr bwMode="auto">
            <a:xfrm>
              <a:off x="6203950" y="5621338"/>
              <a:ext cx="469900" cy="0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07" name="Text Box 47"/>
            <p:cNvSpPr txBox="1">
              <a:spLocks noChangeArrowheads="1"/>
            </p:cNvSpPr>
            <p:nvPr/>
          </p:nvSpPr>
          <p:spPr bwMode="auto">
            <a:xfrm>
              <a:off x="3348038" y="2205038"/>
              <a:ext cx="9159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11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01 га </a:t>
              </a:r>
            </a:p>
          </p:txBody>
        </p:sp>
        <p:sp>
          <p:nvSpPr>
            <p:cNvPr id="28708" name="Line 48"/>
            <p:cNvSpPr>
              <a:spLocks noChangeShapeType="1"/>
            </p:cNvSpPr>
            <p:nvPr/>
          </p:nvSpPr>
          <p:spPr bwMode="auto">
            <a:xfrm>
              <a:off x="3584575" y="2424113"/>
              <a:ext cx="469900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09" name="Text Box 50"/>
            <p:cNvSpPr txBox="1">
              <a:spLocks noChangeArrowheads="1"/>
            </p:cNvSpPr>
            <p:nvPr/>
          </p:nvSpPr>
          <p:spPr bwMode="auto">
            <a:xfrm>
              <a:off x="6732588" y="4632325"/>
              <a:ext cx="7794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42</a:t>
              </a:r>
              <a:r>
                <a:rPr lang="ru-RU" sz="1000" b="1">
                  <a:solidFill>
                    <a:srgbClr val="F8F8F8"/>
                  </a:solidFill>
                </a:rPr>
                <a:t>3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10" name="Line 51"/>
            <p:cNvSpPr>
              <a:spLocks noChangeShapeType="1"/>
            </p:cNvSpPr>
            <p:nvPr/>
          </p:nvSpPr>
          <p:spPr bwMode="auto">
            <a:xfrm>
              <a:off x="6924675" y="4806950"/>
              <a:ext cx="469900" cy="1588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11" name="Text Box 53"/>
            <p:cNvSpPr txBox="1">
              <a:spLocks noChangeArrowheads="1"/>
            </p:cNvSpPr>
            <p:nvPr/>
          </p:nvSpPr>
          <p:spPr bwMode="auto">
            <a:xfrm>
              <a:off x="7092950" y="6021388"/>
              <a:ext cx="7477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412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12" name="Line 54"/>
            <p:cNvSpPr>
              <a:spLocks noChangeShapeType="1"/>
            </p:cNvSpPr>
            <p:nvPr/>
          </p:nvSpPr>
          <p:spPr bwMode="auto">
            <a:xfrm>
              <a:off x="7251700" y="6259513"/>
              <a:ext cx="469900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13" name="Text Box 55"/>
            <p:cNvSpPr txBox="1">
              <a:spLocks noChangeArrowheads="1"/>
            </p:cNvSpPr>
            <p:nvPr/>
          </p:nvSpPr>
          <p:spPr bwMode="auto">
            <a:xfrm>
              <a:off x="2843213" y="2482850"/>
              <a:ext cx="8080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414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14" name="Freeform 56"/>
            <p:cNvSpPr>
              <a:spLocks/>
            </p:cNvSpPr>
            <p:nvPr/>
          </p:nvSpPr>
          <p:spPr bwMode="auto">
            <a:xfrm>
              <a:off x="3060700" y="2679700"/>
              <a:ext cx="355600" cy="12700"/>
            </a:xfrm>
            <a:custGeom>
              <a:avLst/>
              <a:gdLst>
                <a:gd name="T0" fmla="*/ 0 w 224"/>
                <a:gd name="T1" fmla="*/ 2147483647 h 8"/>
                <a:gd name="T2" fmla="*/ 2147483647 w 224"/>
                <a:gd name="T3" fmla="*/ 0 h 8"/>
                <a:gd name="T4" fmla="*/ 0 60000 65536"/>
                <a:gd name="T5" fmla="*/ 0 60000 65536"/>
                <a:gd name="T6" fmla="*/ 0 w 224"/>
                <a:gd name="T7" fmla="*/ 0 h 8"/>
                <a:gd name="T8" fmla="*/ 224 w 224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4" h="8">
                  <a:moveTo>
                    <a:pt x="0" y="8"/>
                  </a:moveTo>
                  <a:lnTo>
                    <a:pt x="224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15" name="Text Box 57"/>
            <p:cNvSpPr txBox="1">
              <a:spLocks noChangeArrowheads="1"/>
            </p:cNvSpPr>
            <p:nvPr/>
          </p:nvSpPr>
          <p:spPr bwMode="auto">
            <a:xfrm>
              <a:off x="3995738" y="3213100"/>
              <a:ext cx="917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415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4499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16" name="Freeform 58"/>
            <p:cNvSpPr>
              <a:spLocks/>
            </p:cNvSpPr>
            <p:nvPr/>
          </p:nvSpPr>
          <p:spPr bwMode="auto">
            <a:xfrm>
              <a:off x="4170363" y="3389313"/>
              <a:ext cx="565150" cy="20637"/>
            </a:xfrm>
            <a:custGeom>
              <a:avLst/>
              <a:gdLst>
                <a:gd name="T0" fmla="*/ 0 w 392"/>
                <a:gd name="T1" fmla="*/ 0 h 16"/>
                <a:gd name="T2" fmla="*/ 2147483647 w 392"/>
                <a:gd name="T3" fmla="*/ 2147483647 h 16"/>
                <a:gd name="T4" fmla="*/ 0 60000 65536"/>
                <a:gd name="T5" fmla="*/ 0 60000 65536"/>
                <a:gd name="T6" fmla="*/ 0 w 392"/>
                <a:gd name="T7" fmla="*/ 0 h 16"/>
                <a:gd name="T8" fmla="*/ 392 w 392"/>
                <a:gd name="T9" fmla="*/ 16 h 1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2" h="16">
                  <a:moveTo>
                    <a:pt x="0" y="0"/>
                  </a:moveTo>
                  <a:lnTo>
                    <a:pt x="392" y="16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17" name="Freeform 59"/>
            <p:cNvSpPr>
              <a:spLocks/>
            </p:cNvSpPr>
            <p:nvPr/>
          </p:nvSpPr>
          <p:spPr bwMode="auto">
            <a:xfrm>
              <a:off x="4089400" y="3398838"/>
              <a:ext cx="80963" cy="225425"/>
            </a:xfrm>
            <a:custGeom>
              <a:avLst/>
              <a:gdLst>
                <a:gd name="T0" fmla="*/ 2147483647 w 56"/>
                <a:gd name="T1" fmla="*/ 0 h 176"/>
                <a:gd name="T2" fmla="*/ 0 w 56"/>
                <a:gd name="T3" fmla="*/ 2147483647 h 176"/>
                <a:gd name="T4" fmla="*/ 0 60000 65536"/>
                <a:gd name="T5" fmla="*/ 0 60000 65536"/>
                <a:gd name="T6" fmla="*/ 0 w 56"/>
                <a:gd name="T7" fmla="*/ 0 h 176"/>
                <a:gd name="T8" fmla="*/ 56 w 56"/>
                <a:gd name="T9" fmla="*/ 176 h 1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" h="176">
                  <a:moveTo>
                    <a:pt x="56" y="0"/>
                  </a:moveTo>
                  <a:lnTo>
                    <a:pt x="0" y="17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18" name="Text Box 60"/>
            <p:cNvSpPr txBox="1">
              <a:spLocks noChangeArrowheads="1"/>
            </p:cNvSpPr>
            <p:nvPr/>
          </p:nvSpPr>
          <p:spPr bwMode="auto">
            <a:xfrm>
              <a:off x="4932363" y="2781300"/>
              <a:ext cx="9159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415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4499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19" name="Line 61"/>
            <p:cNvSpPr>
              <a:spLocks noChangeShapeType="1"/>
            </p:cNvSpPr>
            <p:nvPr/>
          </p:nvSpPr>
          <p:spPr bwMode="auto">
            <a:xfrm>
              <a:off x="5091113" y="3006725"/>
              <a:ext cx="469900" cy="0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0" name="Line 62"/>
            <p:cNvSpPr>
              <a:spLocks noChangeShapeType="1"/>
            </p:cNvSpPr>
            <p:nvPr/>
          </p:nvSpPr>
          <p:spPr bwMode="auto">
            <a:xfrm flipH="1">
              <a:off x="4829175" y="3006725"/>
              <a:ext cx="2603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1" name="Text Box 64"/>
            <p:cNvSpPr txBox="1">
              <a:spLocks noChangeArrowheads="1"/>
            </p:cNvSpPr>
            <p:nvPr/>
          </p:nvSpPr>
          <p:spPr bwMode="auto">
            <a:xfrm>
              <a:off x="2124075" y="2781300"/>
              <a:ext cx="9159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1</a:t>
              </a:r>
              <a:r>
                <a:rPr lang="en-US" sz="1000" b="1">
                  <a:solidFill>
                    <a:srgbClr val="F8F8F8"/>
                  </a:solidFill>
                </a:rPr>
                <a:t>3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4499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22" name="Freeform 65"/>
            <p:cNvSpPr>
              <a:spLocks/>
            </p:cNvSpPr>
            <p:nvPr/>
          </p:nvSpPr>
          <p:spPr bwMode="auto">
            <a:xfrm>
              <a:off x="2411413" y="2997200"/>
              <a:ext cx="395287" cy="1588"/>
            </a:xfrm>
            <a:custGeom>
              <a:avLst/>
              <a:gdLst>
                <a:gd name="T0" fmla="*/ 0 w 249"/>
                <a:gd name="T1" fmla="*/ 0 h 1"/>
                <a:gd name="T2" fmla="*/ 2147483647 w 249"/>
                <a:gd name="T3" fmla="*/ 0 h 1"/>
                <a:gd name="T4" fmla="*/ 0 60000 65536"/>
                <a:gd name="T5" fmla="*/ 0 60000 65536"/>
                <a:gd name="T6" fmla="*/ 0 w 249"/>
                <a:gd name="T7" fmla="*/ 0 h 1"/>
                <a:gd name="T8" fmla="*/ 249 w 24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" h="1">
                  <a:moveTo>
                    <a:pt x="0" y="0"/>
                  </a:moveTo>
                  <a:lnTo>
                    <a:pt x="249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3" name="Text Box 66"/>
            <p:cNvSpPr txBox="1">
              <a:spLocks noChangeArrowheads="1"/>
            </p:cNvSpPr>
            <p:nvPr/>
          </p:nvSpPr>
          <p:spPr bwMode="auto">
            <a:xfrm>
              <a:off x="3492500" y="3644900"/>
              <a:ext cx="9159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</a:t>
              </a:r>
              <a:r>
                <a:rPr lang="ru-RU" sz="1000" b="1">
                  <a:solidFill>
                    <a:srgbClr val="F8F8F8"/>
                  </a:solidFill>
                </a:rPr>
                <a:t>6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01 га </a:t>
              </a:r>
            </a:p>
          </p:txBody>
        </p:sp>
        <p:sp>
          <p:nvSpPr>
            <p:cNvPr id="28724" name="Line 67"/>
            <p:cNvSpPr>
              <a:spLocks noChangeShapeType="1"/>
            </p:cNvSpPr>
            <p:nvPr/>
          </p:nvSpPr>
          <p:spPr bwMode="auto">
            <a:xfrm>
              <a:off x="3781425" y="3876675"/>
              <a:ext cx="471488" cy="1588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5" name="Text Box 68"/>
            <p:cNvSpPr txBox="1">
              <a:spLocks noChangeArrowheads="1"/>
            </p:cNvSpPr>
            <p:nvPr/>
          </p:nvSpPr>
          <p:spPr bwMode="auto">
            <a:xfrm>
              <a:off x="3851275" y="4149725"/>
              <a:ext cx="7159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</a:t>
              </a:r>
              <a:r>
                <a:rPr lang="ru-RU" sz="1000" b="1">
                  <a:solidFill>
                    <a:srgbClr val="F8F8F8"/>
                  </a:solidFill>
                </a:rPr>
                <a:t>7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26" name="Line 69"/>
            <p:cNvSpPr>
              <a:spLocks noChangeShapeType="1"/>
            </p:cNvSpPr>
            <p:nvPr/>
          </p:nvSpPr>
          <p:spPr bwMode="auto">
            <a:xfrm>
              <a:off x="3995738" y="4365625"/>
              <a:ext cx="469900" cy="1588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7" name="Text Box 70"/>
            <p:cNvSpPr txBox="1">
              <a:spLocks noChangeArrowheads="1"/>
            </p:cNvSpPr>
            <p:nvPr/>
          </p:nvSpPr>
          <p:spPr bwMode="auto">
            <a:xfrm>
              <a:off x="2995613" y="5097463"/>
              <a:ext cx="9159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</a:t>
              </a:r>
              <a:r>
                <a:rPr lang="ru-RU" sz="1000" b="1">
                  <a:solidFill>
                    <a:srgbClr val="F8F8F8"/>
                  </a:solidFill>
                </a:rPr>
                <a:t>8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499 га </a:t>
              </a:r>
            </a:p>
          </p:txBody>
        </p:sp>
        <p:sp>
          <p:nvSpPr>
            <p:cNvPr id="28728" name="Line 71"/>
            <p:cNvSpPr>
              <a:spLocks noChangeShapeType="1"/>
            </p:cNvSpPr>
            <p:nvPr/>
          </p:nvSpPr>
          <p:spPr bwMode="auto">
            <a:xfrm>
              <a:off x="3322638" y="5272088"/>
              <a:ext cx="471487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29" name="Freeform 72"/>
            <p:cNvSpPr>
              <a:spLocks/>
            </p:cNvSpPr>
            <p:nvPr/>
          </p:nvSpPr>
          <p:spPr bwMode="auto">
            <a:xfrm>
              <a:off x="4354513" y="5183188"/>
              <a:ext cx="998537" cy="430212"/>
            </a:xfrm>
            <a:custGeom>
              <a:avLst/>
              <a:gdLst>
                <a:gd name="T0" fmla="*/ 2147483647 w 629"/>
                <a:gd name="T1" fmla="*/ 0 h 271"/>
                <a:gd name="T2" fmla="*/ 0 w 629"/>
                <a:gd name="T3" fmla="*/ 2147483647 h 271"/>
                <a:gd name="T4" fmla="*/ 2147483647 w 629"/>
                <a:gd name="T5" fmla="*/ 2147483647 h 271"/>
                <a:gd name="T6" fmla="*/ 2147483647 w 629"/>
                <a:gd name="T7" fmla="*/ 2147483647 h 271"/>
                <a:gd name="T8" fmla="*/ 2147483647 w 629"/>
                <a:gd name="T9" fmla="*/ 0 h 2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271"/>
                <a:gd name="T17" fmla="*/ 629 w 629"/>
                <a:gd name="T18" fmla="*/ 271 h 2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271">
                  <a:moveTo>
                    <a:pt x="29" y="0"/>
                  </a:moveTo>
                  <a:lnTo>
                    <a:pt x="0" y="19"/>
                  </a:lnTo>
                  <a:lnTo>
                    <a:pt x="604" y="271"/>
                  </a:lnTo>
                  <a:lnTo>
                    <a:pt x="629" y="24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0" name="Line 73"/>
            <p:cNvSpPr>
              <a:spLocks noChangeShapeType="1"/>
            </p:cNvSpPr>
            <p:nvPr/>
          </p:nvSpPr>
          <p:spPr bwMode="auto">
            <a:xfrm flipV="1">
              <a:off x="3781425" y="4981575"/>
              <a:ext cx="261938" cy="29051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1" name="Line 74"/>
            <p:cNvSpPr>
              <a:spLocks noChangeShapeType="1"/>
            </p:cNvSpPr>
            <p:nvPr/>
          </p:nvSpPr>
          <p:spPr bwMode="auto">
            <a:xfrm>
              <a:off x="3781425" y="5272088"/>
              <a:ext cx="6540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2" name="Text Box 75"/>
            <p:cNvSpPr txBox="1">
              <a:spLocks noChangeArrowheads="1"/>
            </p:cNvSpPr>
            <p:nvPr/>
          </p:nvSpPr>
          <p:spPr bwMode="auto">
            <a:xfrm>
              <a:off x="5148263" y="4076700"/>
              <a:ext cx="8064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20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33" name="Line 76"/>
            <p:cNvSpPr>
              <a:spLocks noChangeShapeType="1"/>
            </p:cNvSpPr>
            <p:nvPr/>
          </p:nvSpPr>
          <p:spPr bwMode="auto">
            <a:xfrm>
              <a:off x="5364163" y="4292600"/>
              <a:ext cx="469900" cy="1588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4" name="Text Box 77"/>
            <p:cNvSpPr txBox="1">
              <a:spLocks noChangeArrowheads="1"/>
            </p:cNvSpPr>
            <p:nvPr/>
          </p:nvSpPr>
          <p:spPr bwMode="auto">
            <a:xfrm>
              <a:off x="5219700" y="3573463"/>
              <a:ext cx="9159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41</a:t>
              </a:r>
              <a:r>
                <a:rPr lang="ru-RU" sz="1000" b="1">
                  <a:solidFill>
                    <a:srgbClr val="F8F8F8"/>
                  </a:solidFill>
                </a:rPr>
                <a:t>9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498 га </a:t>
              </a:r>
            </a:p>
          </p:txBody>
        </p:sp>
        <p:sp>
          <p:nvSpPr>
            <p:cNvPr id="28735" name="Line 78"/>
            <p:cNvSpPr>
              <a:spLocks noChangeShapeType="1"/>
            </p:cNvSpPr>
            <p:nvPr/>
          </p:nvSpPr>
          <p:spPr bwMode="auto">
            <a:xfrm>
              <a:off x="5418138" y="3762375"/>
              <a:ext cx="471487" cy="0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6" name="Text Box 79"/>
            <p:cNvSpPr txBox="1">
              <a:spLocks noChangeArrowheads="1"/>
            </p:cNvSpPr>
            <p:nvPr/>
          </p:nvSpPr>
          <p:spPr bwMode="auto">
            <a:xfrm>
              <a:off x="4859338" y="4437063"/>
              <a:ext cx="9159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21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02 га </a:t>
              </a:r>
            </a:p>
          </p:txBody>
        </p:sp>
        <p:sp>
          <p:nvSpPr>
            <p:cNvPr id="28737" name="Line 80"/>
            <p:cNvSpPr>
              <a:spLocks noChangeShapeType="1"/>
            </p:cNvSpPr>
            <p:nvPr/>
          </p:nvSpPr>
          <p:spPr bwMode="auto">
            <a:xfrm>
              <a:off x="5076825" y="4652963"/>
              <a:ext cx="469900" cy="1587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38" name="Text Box 81"/>
            <p:cNvSpPr txBox="1">
              <a:spLocks noChangeArrowheads="1"/>
            </p:cNvSpPr>
            <p:nvPr/>
          </p:nvSpPr>
          <p:spPr bwMode="auto">
            <a:xfrm>
              <a:off x="4716463" y="4981575"/>
              <a:ext cx="7667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8F8F8"/>
                  </a:solidFill>
                </a:rPr>
                <a:t>:1</a:t>
              </a:r>
              <a:r>
                <a:rPr lang="en-US" sz="1000" b="1">
                  <a:solidFill>
                    <a:srgbClr val="F8F8F8"/>
                  </a:solidFill>
                </a:rPr>
                <a:t>4</a:t>
              </a:r>
              <a:r>
                <a:rPr lang="ru-RU" sz="1000" b="1">
                  <a:solidFill>
                    <a:srgbClr val="F8F8F8"/>
                  </a:solidFill>
                </a:rPr>
                <a:t>22</a:t>
              </a:r>
              <a:r>
                <a:rPr lang="en-US" sz="1000" b="1">
                  <a:solidFill>
                    <a:srgbClr val="F8F8F8"/>
                  </a:solidFill>
                </a:rPr>
                <a:t> </a:t>
              </a:r>
              <a:r>
                <a:rPr lang="ru-RU" sz="1000" b="1">
                  <a:solidFill>
                    <a:srgbClr val="F8F8F8"/>
                  </a:solidFill>
                </a:rPr>
                <a:t> </a:t>
              </a:r>
              <a:r>
                <a:rPr lang="en-US" sz="1000" b="1">
                  <a:solidFill>
                    <a:srgbClr val="F8F8F8"/>
                  </a:solidFill>
                </a:rPr>
                <a:t>5</a:t>
              </a:r>
              <a:r>
                <a:rPr lang="ru-RU" sz="1000" b="1">
                  <a:solidFill>
                    <a:srgbClr val="F8F8F8"/>
                  </a:solidFill>
                </a:rPr>
                <a:t>.</a:t>
              </a:r>
              <a:r>
                <a:rPr lang="en-US" sz="1000" b="1">
                  <a:solidFill>
                    <a:srgbClr val="F8F8F8"/>
                  </a:solidFill>
                </a:rPr>
                <a:t>45</a:t>
              </a:r>
              <a:r>
                <a:rPr lang="ru-RU" sz="1000" b="1">
                  <a:solidFill>
                    <a:srgbClr val="F8F8F8"/>
                  </a:solidFill>
                </a:rPr>
                <a:t> га </a:t>
              </a:r>
            </a:p>
          </p:txBody>
        </p:sp>
        <p:sp>
          <p:nvSpPr>
            <p:cNvPr id="28739" name="Line 82"/>
            <p:cNvSpPr>
              <a:spLocks noChangeShapeType="1"/>
            </p:cNvSpPr>
            <p:nvPr/>
          </p:nvSpPr>
          <p:spPr bwMode="auto">
            <a:xfrm>
              <a:off x="4894263" y="5156200"/>
              <a:ext cx="471487" cy="0"/>
            </a:xfrm>
            <a:prstGeom prst="line">
              <a:avLst/>
            </a:prstGeom>
            <a:noFill/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0" name="Freeform 83"/>
            <p:cNvSpPr>
              <a:spLocks/>
            </p:cNvSpPr>
            <p:nvPr/>
          </p:nvSpPr>
          <p:spPr bwMode="auto">
            <a:xfrm>
              <a:off x="2930525" y="1052513"/>
              <a:ext cx="5881688" cy="4581525"/>
            </a:xfrm>
            <a:custGeom>
              <a:avLst/>
              <a:gdLst>
                <a:gd name="T0" fmla="*/ 0 w 4075"/>
                <a:gd name="T1" fmla="*/ 0 h 3576"/>
                <a:gd name="T2" fmla="*/ 2147483647 w 4075"/>
                <a:gd name="T3" fmla="*/ 2147483647 h 3576"/>
                <a:gd name="T4" fmla="*/ 2147483647 w 4075"/>
                <a:gd name="T5" fmla="*/ 2147483647 h 3576"/>
                <a:gd name="T6" fmla="*/ 2147483647 w 4075"/>
                <a:gd name="T7" fmla="*/ 2147483647 h 3576"/>
                <a:gd name="T8" fmla="*/ 2147483647 w 4075"/>
                <a:gd name="T9" fmla="*/ 2147483647 h 3576"/>
                <a:gd name="T10" fmla="*/ 2147483647 w 4075"/>
                <a:gd name="T11" fmla="*/ 2147483647 h 3576"/>
                <a:gd name="T12" fmla="*/ 2147483647 w 4075"/>
                <a:gd name="T13" fmla="*/ 2147483647 h 3576"/>
                <a:gd name="T14" fmla="*/ 2147483647 w 4075"/>
                <a:gd name="T15" fmla="*/ 2147483647 h 3576"/>
                <a:gd name="T16" fmla="*/ 2147483647 w 4075"/>
                <a:gd name="T17" fmla="*/ 2147483647 h 3576"/>
                <a:gd name="T18" fmla="*/ 2147483647 w 4075"/>
                <a:gd name="T19" fmla="*/ 2147483647 h 3576"/>
                <a:gd name="T20" fmla="*/ 2147483647 w 4075"/>
                <a:gd name="T21" fmla="*/ 2147483647 h 3576"/>
                <a:gd name="T22" fmla="*/ 2147483647 w 4075"/>
                <a:gd name="T23" fmla="*/ 2147483647 h 3576"/>
                <a:gd name="T24" fmla="*/ 2147483647 w 4075"/>
                <a:gd name="T25" fmla="*/ 2147483647 h 3576"/>
                <a:gd name="T26" fmla="*/ 2147483647 w 4075"/>
                <a:gd name="T27" fmla="*/ 2147483647 h 3576"/>
                <a:gd name="T28" fmla="*/ 2147483647 w 4075"/>
                <a:gd name="T29" fmla="*/ 2147483647 h 3576"/>
                <a:gd name="T30" fmla="*/ 2147483647 w 4075"/>
                <a:gd name="T31" fmla="*/ 2147483647 h 3576"/>
                <a:gd name="T32" fmla="*/ 2147483647 w 4075"/>
                <a:gd name="T33" fmla="*/ 2147483647 h 3576"/>
                <a:gd name="T34" fmla="*/ 2147483647 w 4075"/>
                <a:gd name="T35" fmla="*/ 2147483647 h 3576"/>
                <a:gd name="T36" fmla="*/ 2147483647 w 4075"/>
                <a:gd name="T37" fmla="*/ 2147483647 h 3576"/>
                <a:gd name="T38" fmla="*/ 2147483647 w 4075"/>
                <a:gd name="T39" fmla="*/ 2147483647 h 3576"/>
                <a:gd name="T40" fmla="*/ 2147483647 w 4075"/>
                <a:gd name="T41" fmla="*/ 2147483647 h 3576"/>
                <a:gd name="T42" fmla="*/ 2147483647 w 4075"/>
                <a:gd name="T43" fmla="*/ 2147483647 h 3576"/>
                <a:gd name="T44" fmla="*/ 2147483647 w 4075"/>
                <a:gd name="T45" fmla="*/ 2147483647 h 3576"/>
                <a:gd name="T46" fmla="*/ 2147483647 w 4075"/>
                <a:gd name="T47" fmla="*/ 2147483647 h 3576"/>
                <a:gd name="T48" fmla="*/ 2147483647 w 4075"/>
                <a:gd name="T49" fmla="*/ 2147483647 h 35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75"/>
                <a:gd name="T76" fmla="*/ 0 h 3576"/>
                <a:gd name="T77" fmla="*/ 4075 w 4075"/>
                <a:gd name="T78" fmla="*/ 3576 h 35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75" h="3576">
                  <a:moveTo>
                    <a:pt x="0" y="0"/>
                  </a:moveTo>
                  <a:lnTo>
                    <a:pt x="1163" y="624"/>
                  </a:lnTo>
                  <a:lnTo>
                    <a:pt x="1435" y="864"/>
                  </a:lnTo>
                  <a:lnTo>
                    <a:pt x="1875" y="1192"/>
                  </a:lnTo>
                  <a:lnTo>
                    <a:pt x="2123" y="1336"/>
                  </a:lnTo>
                  <a:lnTo>
                    <a:pt x="2395" y="1472"/>
                  </a:lnTo>
                  <a:lnTo>
                    <a:pt x="2547" y="1512"/>
                  </a:lnTo>
                  <a:lnTo>
                    <a:pt x="2659" y="1544"/>
                  </a:lnTo>
                  <a:lnTo>
                    <a:pt x="2755" y="1592"/>
                  </a:lnTo>
                  <a:lnTo>
                    <a:pt x="2843" y="1672"/>
                  </a:lnTo>
                  <a:lnTo>
                    <a:pt x="3027" y="1944"/>
                  </a:lnTo>
                  <a:lnTo>
                    <a:pt x="3107" y="1992"/>
                  </a:lnTo>
                  <a:lnTo>
                    <a:pt x="3363" y="2144"/>
                  </a:lnTo>
                  <a:lnTo>
                    <a:pt x="3387" y="2184"/>
                  </a:lnTo>
                  <a:lnTo>
                    <a:pt x="3339" y="2184"/>
                  </a:lnTo>
                  <a:lnTo>
                    <a:pt x="3163" y="2096"/>
                  </a:lnTo>
                  <a:lnTo>
                    <a:pt x="3187" y="2160"/>
                  </a:lnTo>
                  <a:lnTo>
                    <a:pt x="3323" y="2488"/>
                  </a:lnTo>
                  <a:lnTo>
                    <a:pt x="3411" y="2608"/>
                  </a:lnTo>
                  <a:lnTo>
                    <a:pt x="3555" y="2696"/>
                  </a:lnTo>
                  <a:lnTo>
                    <a:pt x="3627" y="2752"/>
                  </a:lnTo>
                  <a:lnTo>
                    <a:pt x="3859" y="3136"/>
                  </a:lnTo>
                  <a:lnTo>
                    <a:pt x="3915" y="3192"/>
                  </a:lnTo>
                  <a:lnTo>
                    <a:pt x="3971" y="3288"/>
                  </a:lnTo>
                  <a:lnTo>
                    <a:pt x="4075" y="3576"/>
                  </a:lnTo>
                </a:path>
              </a:pathLst>
            </a:custGeom>
            <a:noFill/>
            <a:ln w="19050" cap="rnd" cmpd="sng">
              <a:solidFill>
                <a:srgbClr val="00CC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1" name="Freeform 84"/>
            <p:cNvSpPr>
              <a:spLocks/>
            </p:cNvSpPr>
            <p:nvPr/>
          </p:nvSpPr>
          <p:spPr bwMode="auto">
            <a:xfrm>
              <a:off x="6072188" y="1052513"/>
              <a:ext cx="2727325" cy="1690687"/>
            </a:xfrm>
            <a:custGeom>
              <a:avLst/>
              <a:gdLst>
                <a:gd name="T0" fmla="*/ 0 w 1890"/>
                <a:gd name="T1" fmla="*/ 0 h 1320"/>
                <a:gd name="T2" fmla="*/ 2147483647 w 1890"/>
                <a:gd name="T3" fmla="*/ 2147483647 h 1320"/>
                <a:gd name="T4" fmla="*/ 2147483647 w 1890"/>
                <a:gd name="T5" fmla="*/ 2147483647 h 1320"/>
                <a:gd name="T6" fmla="*/ 2147483647 w 1890"/>
                <a:gd name="T7" fmla="*/ 2147483647 h 1320"/>
                <a:gd name="T8" fmla="*/ 2147483647 w 1890"/>
                <a:gd name="T9" fmla="*/ 2147483647 h 1320"/>
                <a:gd name="T10" fmla="*/ 2147483647 w 1890"/>
                <a:gd name="T11" fmla="*/ 2147483647 h 1320"/>
                <a:gd name="T12" fmla="*/ 2147483647 w 1890"/>
                <a:gd name="T13" fmla="*/ 2147483647 h 1320"/>
                <a:gd name="T14" fmla="*/ 2147483647 w 1890"/>
                <a:gd name="T15" fmla="*/ 2147483647 h 1320"/>
                <a:gd name="T16" fmla="*/ 2147483647 w 1890"/>
                <a:gd name="T17" fmla="*/ 2147483647 h 1320"/>
                <a:gd name="T18" fmla="*/ 2147483647 w 1890"/>
                <a:gd name="T19" fmla="*/ 2147483647 h 1320"/>
                <a:gd name="T20" fmla="*/ 2147483647 w 1890"/>
                <a:gd name="T21" fmla="*/ 2147483647 h 13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0"/>
                <a:gd name="T34" fmla="*/ 0 h 1320"/>
                <a:gd name="T35" fmla="*/ 1890 w 1890"/>
                <a:gd name="T36" fmla="*/ 1320 h 13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0" h="1320">
                  <a:moveTo>
                    <a:pt x="0" y="0"/>
                  </a:moveTo>
                  <a:lnTo>
                    <a:pt x="202" y="168"/>
                  </a:lnTo>
                  <a:lnTo>
                    <a:pt x="258" y="264"/>
                  </a:lnTo>
                  <a:lnTo>
                    <a:pt x="338" y="352"/>
                  </a:lnTo>
                  <a:lnTo>
                    <a:pt x="450" y="424"/>
                  </a:lnTo>
                  <a:lnTo>
                    <a:pt x="554" y="504"/>
                  </a:lnTo>
                  <a:lnTo>
                    <a:pt x="650" y="568"/>
                  </a:lnTo>
                  <a:lnTo>
                    <a:pt x="818" y="640"/>
                  </a:lnTo>
                  <a:lnTo>
                    <a:pt x="1106" y="816"/>
                  </a:lnTo>
                  <a:lnTo>
                    <a:pt x="1674" y="1192"/>
                  </a:lnTo>
                  <a:lnTo>
                    <a:pt x="1890" y="1320"/>
                  </a:lnTo>
                </a:path>
              </a:pathLst>
            </a:custGeom>
            <a:noFill/>
            <a:ln w="19050" cap="rnd" cmpd="sng">
              <a:solidFill>
                <a:srgbClr val="00CC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2" name="Freeform 85"/>
            <p:cNvSpPr>
              <a:spLocks/>
            </p:cNvSpPr>
            <p:nvPr/>
          </p:nvSpPr>
          <p:spPr bwMode="auto">
            <a:xfrm>
              <a:off x="4216400" y="1135063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3" name="Freeform 86"/>
            <p:cNvSpPr>
              <a:spLocks/>
            </p:cNvSpPr>
            <p:nvPr/>
          </p:nvSpPr>
          <p:spPr bwMode="auto">
            <a:xfrm>
              <a:off x="4305300" y="12049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4" name="Freeform 87"/>
            <p:cNvSpPr>
              <a:spLocks/>
            </p:cNvSpPr>
            <p:nvPr/>
          </p:nvSpPr>
          <p:spPr bwMode="auto">
            <a:xfrm>
              <a:off x="4368800" y="12620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5" name="Freeform 88"/>
            <p:cNvSpPr>
              <a:spLocks/>
            </p:cNvSpPr>
            <p:nvPr/>
          </p:nvSpPr>
          <p:spPr bwMode="auto">
            <a:xfrm>
              <a:off x="4500563" y="13208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6" name="Freeform 89"/>
            <p:cNvSpPr>
              <a:spLocks/>
            </p:cNvSpPr>
            <p:nvPr/>
          </p:nvSpPr>
          <p:spPr bwMode="auto">
            <a:xfrm>
              <a:off x="4632325" y="12620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7" name="Freeform 90"/>
            <p:cNvSpPr>
              <a:spLocks/>
            </p:cNvSpPr>
            <p:nvPr/>
          </p:nvSpPr>
          <p:spPr bwMode="auto">
            <a:xfrm>
              <a:off x="4632325" y="12049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8" name="Freeform 91"/>
            <p:cNvSpPr>
              <a:spLocks/>
            </p:cNvSpPr>
            <p:nvPr/>
          </p:nvSpPr>
          <p:spPr bwMode="auto">
            <a:xfrm>
              <a:off x="4500563" y="13795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9" name="Freeform 92"/>
            <p:cNvSpPr>
              <a:spLocks/>
            </p:cNvSpPr>
            <p:nvPr/>
          </p:nvSpPr>
          <p:spPr bwMode="auto">
            <a:xfrm>
              <a:off x="4697413" y="11461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0" name="Freeform 93"/>
            <p:cNvSpPr>
              <a:spLocks/>
            </p:cNvSpPr>
            <p:nvPr/>
          </p:nvSpPr>
          <p:spPr bwMode="auto">
            <a:xfrm>
              <a:off x="4567238" y="14366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1" name="Freeform 94"/>
            <p:cNvSpPr>
              <a:spLocks/>
            </p:cNvSpPr>
            <p:nvPr/>
          </p:nvSpPr>
          <p:spPr bwMode="auto">
            <a:xfrm>
              <a:off x="4697413" y="14954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2" name="Freeform 95"/>
            <p:cNvSpPr>
              <a:spLocks/>
            </p:cNvSpPr>
            <p:nvPr/>
          </p:nvSpPr>
          <p:spPr bwMode="auto">
            <a:xfrm>
              <a:off x="4764088" y="1554163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3" name="Freeform 96"/>
            <p:cNvSpPr>
              <a:spLocks/>
            </p:cNvSpPr>
            <p:nvPr/>
          </p:nvSpPr>
          <p:spPr bwMode="auto">
            <a:xfrm>
              <a:off x="3387725" y="120491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4" name="Freeform 97"/>
            <p:cNvSpPr>
              <a:spLocks/>
            </p:cNvSpPr>
            <p:nvPr/>
          </p:nvSpPr>
          <p:spPr bwMode="auto">
            <a:xfrm>
              <a:off x="3519488" y="12620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5" name="Freeform 98"/>
            <p:cNvSpPr>
              <a:spLocks/>
            </p:cNvSpPr>
            <p:nvPr/>
          </p:nvSpPr>
          <p:spPr bwMode="auto">
            <a:xfrm>
              <a:off x="3716338" y="13208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6" name="Freeform 99"/>
            <p:cNvSpPr>
              <a:spLocks/>
            </p:cNvSpPr>
            <p:nvPr/>
          </p:nvSpPr>
          <p:spPr bwMode="auto">
            <a:xfrm>
              <a:off x="4108450" y="1554163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7" name="Freeform 100"/>
            <p:cNvSpPr>
              <a:spLocks/>
            </p:cNvSpPr>
            <p:nvPr/>
          </p:nvSpPr>
          <p:spPr bwMode="auto">
            <a:xfrm>
              <a:off x="4173538" y="14954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8" name="Freeform 101"/>
            <p:cNvSpPr>
              <a:spLocks/>
            </p:cNvSpPr>
            <p:nvPr/>
          </p:nvSpPr>
          <p:spPr bwMode="auto">
            <a:xfrm>
              <a:off x="5156200" y="21351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59" name="Freeform 102"/>
            <p:cNvSpPr>
              <a:spLocks/>
            </p:cNvSpPr>
            <p:nvPr/>
          </p:nvSpPr>
          <p:spPr bwMode="auto">
            <a:xfrm>
              <a:off x="5156200" y="20764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0" name="Freeform 103"/>
            <p:cNvSpPr>
              <a:spLocks/>
            </p:cNvSpPr>
            <p:nvPr/>
          </p:nvSpPr>
          <p:spPr bwMode="auto">
            <a:xfrm>
              <a:off x="5221288" y="20177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1" name="Freeform 104"/>
            <p:cNvSpPr>
              <a:spLocks/>
            </p:cNvSpPr>
            <p:nvPr/>
          </p:nvSpPr>
          <p:spPr bwMode="auto">
            <a:xfrm>
              <a:off x="4632325" y="17272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2" name="Freeform 105"/>
            <p:cNvSpPr>
              <a:spLocks/>
            </p:cNvSpPr>
            <p:nvPr/>
          </p:nvSpPr>
          <p:spPr bwMode="auto">
            <a:xfrm>
              <a:off x="4697413" y="178593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3" name="Freeform 106"/>
            <p:cNvSpPr>
              <a:spLocks/>
            </p:cNvSpPr>
            <p:nvPr/>
          </p:nvSpPr>
          <p:spPr bwMode="auto">
            <a:xfrm>
              <a:off x="4764088" y="1844675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4" name="Freeform 107"/>
            <p:cNvSpPr>
              <a:spLocks/>
            </p:cNvSpPr>
            <p:nvPr/>
          </p:nvSpPr>
          <p:spPr bwMode="auto">
            <a:xfrm>
              <a:off x="4829175" y="19018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5" name="Freeform 108"/>
            <p:cNvSpPr>
              <a:spLocks/>
            </p:cNvSpPr>
            <p:nvPr/>
          </p:nvSpPr>
          <p:spPr bwMode="auto">
            <a:xfrm>
              <a:off x="5876925" y="12049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6" name="Freeform 109"/>
            <p:cNvSpPr>
              <a:spLocks/>
            </p:cNvSpPr>
            <p:nvPr/>
          </p:nvSpPr>
          <p:spPr bwMode="auto">
            <a:xfrm>
              <a:off x="5810250" y="12620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7" name="Freeform 110"/>
            <p:cNvSpPr>
              <a:spLocks/>
            </p:cNvSpPr>
            <p:nvPr/>
          </p:nvSpPr>
          <p:spPr bwMode="auto">
            <a:xfrm>
              <a:off x="5745163" y="13208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8" name="Freeform 111"/>
            <p:cNvSpPr>
              <a:spLocks/>
            </p:cNvSpPr>
            <p:nvPr/>
          </p:nvSpPr>
          <p:spPr bwMode="auto">
            <a:xfrm>
              <a:off x="5745163" y="13795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69" name="Line 112"/>
            <p:cNvSpPr>
              <a:spLocks noChangeShapeType="1"/>
            </p:cNvSpPr>
            <p:nvPr/>
          </p:nvSpPr>
          <p:spPr bwMode="auto">
            <a:xfrm>
              <a:off x="5680075" y="1436688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0" name="Line 113"/>
            <p:cNvSpPr>
              <a:spLocks noChangeShapeType="1"/>
            </p:cNvSpPr>
            <p:nvPr/>
          </p:nvSpPr>
          <p:spPr bwMode="auto">
            <a:xfrm>
              <a:off x="5548313" y="1495425"/>
              <a:ext cx="2619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1" name="Line 114"/>
            <p:cNvSpPr>
              <a:spLocks noChangeShapeType="1"/>
            </p:cNvSpPr>
            <p:nvPr/>
          </p:nvSpPr>
          <p:spPr bwMode="auto">
            <a:xfrm>
              <a:off x="5548313" y="15541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2" name="Line 115"/>
            <p:cNvSpPr>
              <a:spLocks noChangeShapeType="1"/>
            </p:cNvSpPr>
            <p:nvPr/>
          </p:nvSpPr>
          <p:spPr bwMode="auto">
            <a:xfrm>
              <a:off x="5353050" y="137953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3" name="Line 116"/>
            <p:cNvSpPr>
              <a:spLocks noChangeShapeType="1"/>
            </p:cNvSpPr>
            <p:nvPr/>
          </p:nvSpPr>
          <p:spPr bwMode="auto">
            <a:xfrm>
              <a:off x="5287963" y="1320800"/>
              <a:ext cx="12858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4" name="Line 117"/>
            <p:cNvSpPr>
              <a:spLocks noChangeShapeType="1"/>
            </p:cNvSpPr>
            <p:nvPr/>
          </p:nvSpPr>
          <p:spPr bwMode="auto">
            <a:xfrm>
              <a:off x="5156200" y="12620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5" name="Freeform 118"/>
            <p:cNvSpPr>
              <a:spLocks/>
            </p:cNvSpPr>
            <p:nvPr/>
          </p:nvSpPr>
          <p:spPr bwMode="auto">
            <a:xfrm>
              <a:off x="5024438" y="13208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6" name="Freeform 119"/>
            <p:cNvSpPr>
              <a:spLocks/>
            </p:cNvSpPr>
            <p:nvPr/>
          </p:nvSpPr>
          <p:spPr bwMode="auto">
            <a:xfrm>
              <a:off x="5024438" y="13795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7" name="Freeform 120"/>
            <p:cNvSpPr>
              <a:spLocks/>
            </p:cNvSpPr>
            <p:nvPr/>
          </p:nvSpPr>
          <p:spPr bwMode="auto">
            <a:xfrm>
              <a:off x="5548313" y="17272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8" name="Freeform 121"/>
            <p:cNvSpPr>
              <a:spLocks/>
            </p:cNvSpPr>
            <p:nvPr/>
          </p:nvSpPr>
          <p:spPr bwMode="auto">
            <a:xfrm>
              <a:off x="5483225" y="1785938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79" name="Freeform 122"/>
            <p:cNvSpPr>
              <a:spLocks/>
            </p:cNvSpPr>
            <p:nvPr/>
          </p:nvSpPr>
          <p:spPr bwMode="auto">
            <a:xfrm>
              <a:off x="5613400" y="21351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0" name="Freeform 123"/>
            <p:cNvSpPr>
              <a:spLocks/>
            </p:cNvSpPr>
            <p:nvPr/>
          </p:nvSpPr>
          <p:spPr bwMode="auto">
            <a:xfrm>
              <a:off x="5680075" y="21923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1" name="Freeform 124"/>
            <p:cNvSpPr>
              <a:spLocks/>
            </p:cNvSpPr>
            <p:nvPr/>
          </p:nvSpPr>
          <p:spPr bwMode="auto">
            <a:xfrm>
              <a:off x="5548313" y="2309813"/>
              <a:ext cx="185737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2" name="Freeform 125"/>
            <p:cNvSpPr>
              <a:spLocks/>
            </p:cNvSpPr>
            <p:nvPr/>
          </p:nvSpPr>
          <p:spPr bwMode="auto">
            <a:xfrm>
              <a:off x="5483225" y="23669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3" name="Line 126"/>
            <p:cNvSpPr>
              <a:spLocks noChangeShapeType="1"/>
            </p:cNvSpPr>
            <p:nvPr/>
          </p:nvSpPr>
          <p:spPr bwMode="auto">
            <a:xfrm>
              <a:off x="5613400" y="2249488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4" name="Line 127"/>
            <p:cNvSpPr>
              <a:spLocks noChangeShapeType="1"/>
            </p:cNvSpPr>
            <p:nvPr/>
          </p:nvSpPr>
          <p:spPr bwMode="auto">
            <a:xfrm>
              <a:off x="5876925" y="2309813"/>
              <a:ext cx="12858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5" name="Line 128"/>
            <p:cNvSpPr>
              <a:spLocks noChangeShapeType="1"/>
            </p:cNvSpPr>
            <p:nvPr/>
          </p:nvSpPr>
          <p:spPr bwMode="auto">
            <a:xfrm>
              <a:off x="5940425" y="23669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6" name="Line 129"/>
            <p:cNvSpPr>
              <a:spLocks noChangeShapeType="1"/>
            </p:cNvSpPr>
            <p:nvPr/>
          </p:nvSpPr>
          <p:spPr bwMode="auto">
            <a:xfrm>
              <a:off x="6005513" y="2424113"/>
              <a:ext cx="2635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7" name="Line 130"/>
            <p:cNvSpPr>
              <a:spLocks noChangeShapeType="1"/>
            </p:cNvSpPr>
            <p:nvPr/>
          </p:nvSpPr>
          <p:spPr bwMode="auto">
            <a:xfrm>
              <a:off x="5876925" y="2482850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8" name="Line 131"/>
            <p:cNvSpPr>
              <a:spLocks noChangeShapeType="1"/>
            </p:cNvSpPr>
            <p:nvPr/>
          </p:nvSpPr>
          <p:spPr bwMode="auto">
            <a:xfrm>
              <a:off x="5810250" y="2541588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89" name="Freeform 132"/>
            <p:cNvSpPr>
              <a:spLocks/>
            </p:cNvSpPr>
            <p:nvPr/>
          </p:nvSpPr>
          <p:spPr bwMode="auto">
            <a:xfrm>
              <a:off x="6137275" y="1554163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0" name="Freeform 133"/>
            <p:cNvSpPr>
              <a:spLocks/>
            </p:cNvSpPr>
            <p:nvPr/>
          </p:nvSpPr>
          <p:spPr bwMode="auto">
            <a:xfrm>
              <a:off x="6072188" y="161131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1" name="Freeform 134"/>
            <p:cNvSpPr>
              <a:spLocks/>
            </p:cNvSpPr>
            <p:nvPr/>
          </p:nvSpPr>
          <p:spPr bwMode="auto">
            <a:xfrm>
              <a:off x="6005513" y="167005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2" name="Freeform 135"/>
            <p:cNvSpPr>
              <a:spLocks/>
            </p:cNvSpPr>
            <p:nvPr/>
          </p:nvSpPr>
          <p:spPr bwMode="auto">
            <a:xfrm>
              <a:off x="5940425" y="17272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3" name="Freeform 136"/>
            <p:cNvSpPr>
              <a:spLocks/>
            </p:cNvSpPr>
            <p:nvPr/>
          </p:nvSpPr>
          <p:spPr bwMode="auto">
            <a:xfrm>
              <a:off x="6072188" y="1785938"/>
              <a:ext cx="185737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4" name="Freeform 137"/>
            <p:cNvSpPr>
              <a:spLocks/>
            </p:cNvSpPr>
            <p:nvPr/>
          </p:nvSpPr>
          <p:spPr bwMode="auto">
            <a:xfrm>
              <a:off x="6203950" y="1844675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5" name="Freeform 138"/>
            <p:cNvSpPr>
              <a:spLocks/>
            </p:cNvSpPr>
            <p:nvPr/>
          </p:nvSpPr>
          <p:spPr bwMode="auto">
            <a:xfrm>
              <a:off x="6334125" y="14954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6" name="Freeform 139"/>
            <p:cNvSpPr>
              <a:spLocks/>
            </p:cNvSpPr>
            <p:nvPr/>
          </p:nvSpPr>
          <p:spPr bwMode="auto">
            <a:xfrm>
              <a:off x="6464300" y="1554163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7" name="Freeform 140"/>
            <p:cNvSpPr>
              <a:spLocks/>
            </p:cNvSpPr>
            <p:nvPr/>
          </p:nvSpPr>
          <p:spPr bwMode="auto">
            <a:xfrm>
              <a:off x="6529388" y="161131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8" name="Freeform 141"/>
            <p:cNvSpPr>
              <a:spLocks/>
            </p:cNvSpPr>
            <p:nvPr/>
          </p:nvSpPr>
          <p:spPr bwMode="auto">
            <a:xfrm>
              <a:off x="6464300" y="16700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99" name="Freeform 142"/>
            <p:cNvSpPr>
              <a:spLocks/>
            </p:cNvSpPr>
            <p:nvPr/>
          </p:nvSpPr>
          <p:spPr bwMode="auto">
            <a:xfrm>
              <a:off x="6400800" y="178593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0" name="Line 143"/>
            <p:cNvSpPr>
              <a:spLocks noChangeShapeType="1"/>
            </p:cNvSpPr>
            <p:nvPr/>
          </p:nvSpPr>
          <p:spPr bwMode="auto">
            <a:xfrm>
              <a:off x="7840663" y="3703638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1" name="Line 144"/>
            <p:cNvSpPr>
              <a:spLocks noChangeShapeType="1"/>
            </p:cNvSpPr>
            <p:nvPr/>
          </p:nvSpPr>
          <p:spPr bwMode="auto">
            <a:xfrm>
              <a:off x="7775575" y="37623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2" name="Line 145"/>
            <p:cNvSpPr>
              <a:spLocks noChangeShapeType="1"/>
            </p:cNvSpPr>
            <p:nvPr/>
          </p:nvSpPr>
          <p:spPr bwMode="auto">
            <a:xfrm>
              <a:off x="7840663" y="3821113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3" name="Line 146"/>
            <p:cNvSpPr>
              <a:spLocks noChangeShapeType="1"/>
            </p:cNvSpPr>
            <p:nvPr/>
          </p:nvSpPr>
          <p:spPr bwMode="auto">
            <a:xfrm>
              <a:off x="8035925" y="37623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4" name="Line 147"/>
            <p:cNvSpPr>
              <a:spLocks noChangeShapeType="1"/>
            </p:cNvSpPr>
            <p:nvPr/>
          </p:nvSpPr>
          <p:spPr bwMode="auto">
            <a:xfrm>
              <a:off x="7905750" y="387826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5" name="Line 148"/>
            <p:cNvSpPr>
              <a:spLocks noChangeShapeType="1"/>
            </p:cNvSpPr>
            <p:nvPr/>
          </p:nvSpPr>
          <p:spPr bwMode="auto">
            <a:xfrm>
              <a:off x="7840663" y="3935413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6" name="Line 149"/>
            <p:cNvSpPr>
              <a:spLocks noChangeShapeType="1"/>
            </p:cNvSpPr>
            <p:nvPr/>
          </p:nvSpPr>
          <p:spPr bwMode="auto">
            <a:xfrm>
              <a:off x="7775575" y="39957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7" name="Line 150"/>
            <p:cNvSpPr>
              <a:spLocks noChangeShapeType="1"/>
            </p:cNvSpPr>
            <p:nvPr/>
          </p:nvSpPr>
          <p:spPr bwMode="auto">
            <a:xfrm>
              <a:off x="7840663" y="4052888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8" name="Line 151"/>
            <p:cNvSpPr>
              <a:spLocks noChangeShapeType="1"/>
            </p:cNvSpPr>
            <p:nvPr/>
          </p:nvSpPr>
          <p:spPr bwMode="auto">
            <a:xfrm>
              <a:off x="7905750" y="4110038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09" name="Line 152"/>
            <p:cNvSpPr>
              <a:spLocks noChangeShapeType="1"/>
            </p:cNvSpPr>
            <p:nvPr/>
          </p:nvSpPr>
          <p:spPr bwMode="auto">
            <a:xfrm>
              <a:off x="7972425" y="4168775"/>
              <a:ext cx="12858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0" name="Line 153"/>
            <p:cNvSpPr>
              <a:spLocks noChangeShapeType="1"/>
            </p:cNvSpPr>
            <p:nvPr/>
          </p:nvSpPr>
          <p:spPr bwMode="auto">
            <a:xfrm>
              <a:off x="8035925" y="4227513"/>
              <a:ext cx="2635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1" name="Line 154"/>
            <p:cNvSpPr>
              <a:spLocks noChangeShapeType="1"/>
            </p:cNvSpPr>
            <p:nvPr/>
          </p:nvSpPr>
          <p:spPr bwMode="auto">
            <a:xfrm>
              <a:off x="8101013" y="4284663"/>
              <a:ext cx="1984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2" name="Line 155"/>
            <p:cNvSpPr>
              <a:spLocks noChangeShapeType="1"/>
            </p:cNvSpPr>
            <p:nvPr/>
          </p:nvSpPr>
          <p:spPr bwMode="auto">
            <a:xfrm>
              <a:off x="8167688" y="4343400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3" name="Line 156"/>
            <p:cNvSpPr>
              <a:spLocks noChangeShapeType="1"/>
            </p:cNvSpPr>
            <p:nvPr/>
          </p:nvSpPr>
          <p:spPr bwMode="auto">
            <a:xfrm>
              <a:off x="8167688" y="4168775"/>
              <a:ext cx="2619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4" name="Line 157"/>
            <p:cNvSpPr>
              <a:spLocks noChangeShapeType="1"/>
            </p:cNvSpPr>
            <p:nvPr/>
          </p:nvSpPr>
          <p:spPr bwMode="auto">
            <a:xfrm>
              <a:off x="8232775" y="41100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5" name="Freeform 158"/>
            <p:cNvSpPr>
              <a:spLocks/>
            </p:cNvSpPr>
            <p:nvPr/>
          </p:nvSpPr>
          <p:spPr bwMode="auto">
            <a:xfrm>
              <a:off x="8299450" y="4054475"/>
              <a:ext cx="125413" cy="0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6" name="Freeform 176"/>
            <p:cNvSpPr>
              <a:spLocks/>
            </p:cNvSpPr>
            <p:nvPr/>
          </p:nvSpPr>
          <p:spPr bwMode="auto">
            <a:xfrm flipH="1">
              <a:off x="8243888" y="35734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7" name="Freeform 177"/>
            <p:cNvSpPr>
              <a:spLocks/>
            </p:cNvSpPr>
            <p:nvPr/>
          </p:nvSpPr>
          <p:spPr bwMode="auto">
            <a:xfrm flipH="1">
              <a:off x="7775575" y="3133725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8" name="Freeform 178"/>
            <p:cNvSpPr>
              <a:spLocks/>
            </p:cNvSpPr>
            <p:nvPr/>
          </p:nvSpPr>
          <p:spPr bwMode="auto">
            <a:xfrm flipH="1">
              <a:off x="7710488" y="31924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19" name="Freeform 179"/>
            <p:cNvSpPr>
              <a:spLocks/>
            </p:cNvSpPr>
            <p:nvPr/>
          </p:nvSpPr>
          <p:spPr bwMode="auto">
            <a:xfrm flipH="1">
              <a:off x="7578725" y="32512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0" name="Freeform 180"/>
            <p:cNvSpPr>
              <a:spLocks/>
            </p:cNvSpPr>
            <p:nvPr/>
          </p:nvSpPr>
          <p:spPr bwMode="auto">
            <a:xfrm flipH="1">
              <a:off x="7448550" y="31924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1" name="Freeform 181"/>
            <p:cNvSpPr>
              <a:spLocks/>
            </p:cNvSpPr>
            <p:nvPr/>
          </p:nvSpPr>
          <p:spPr bwMode="auto">
            <a:xfrm flipH="1">
              <a:off x="7448550" y="31337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2" name="Freeform 182"/>
            <p:cNvSpPr>
              <a:spLocks/>
            </p:cNvSpPr>
            <p:nvPr/>
          </p:nvSpPr>
          <p:spPr bwMode="auto">
            <a:xfrm flipH="1">
              <a:off x="7578725" y="33083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3" name="Freeform 183"/>
            <p:cNvSpPr>
              <a:spLocks/>
            </p:cNvSpPr>
            <p:nvPr/>
          </p:nvSpPr>
          <p:spPr bwMode="auto">
            <a:xfrm flipH="1">
              <a:off x="7383463" y="30749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4" name="Freeform 184"/>
            <p:cNvSpPr>
              <a:spLocks/>
            </p:cNvSpPr>
            <p:nvPr/>
          </p:nvSpPr>
          <p:spPr bwMode="auto">
            <a:xfrm flipH="1">
              <a:off x="7513638" y="33670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5" name="Freeform 185"/>
            <p:cNvSpPr>
              <a:spLocks/>
            </p:cNvSpPr>
            <p:nvPr/>
          </p:nvSpPr>
          <p:spPr bwMode="auto">
            <a:xfrm flipH="1">
              <a:off x="7383463" y="34258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6" name="Freeform 186"/>
            <p:cNvSpPr>
              <a:spLocks/>
            </p:cNvSpPr>
            <p:nvPr/>
          </p:nvSpPr>
          <p:spPr bwMode="auto">
            <a:xfrm flipH="1">
              <a:off x="7316788" y="34829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7" name="Freeform 188"/>
            <p:cNvSpPr>
              <a:spLocks/>
            </p:cNvSpPr>
            <p:nvPr/>
          </p:nvSpPr>
          <p:spPr bwMode="auto">
            <a:xfrm>
              <a:off x="7970838" y="32972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8" name="Freeform 189"/>
            <p:cNvSpPr>
              <a:spLocks/>
            </p:cNvSpPr>
            <p:nvPr/>
          </p:nvSpPr>
          <p:spPr bwMode="auto">
            <a:xfrm>
              <a:off x="8035925" y="33543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29" name="Freeform 190"/>
            <p:cNvSpPr>
              <a:spLocks/>
            </p:cNvSpPr>
            <p:nvPr/>
          </p:nvSpPr>
          <p:spPr bwMode="auto">
            <a:xfrm>
              <a:off x="8101013" y="3413125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0" name="Freeform 191"/>
            <p:cNvSpPr>
              <a:spLocks/>
            </p:cNvSpPr>
            <p:nvPr/>
          </p:nvSpPr>
          <p:spPr bwMode="auto">
            <a:xfrm>
              <a:off x="8166100" y="3471863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1" name="Freeform 192"/>
            <p:cNvSpPr>
              <a:spLocks/>
            </p:cNvSpPr>
            <p:nvPr/>
          </p:nvSpPr>
          <p:spPr bwMode="auto">
            <a:xfrm>
              <a:off x="6858000" y="19605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2" name="Freeform 193"/>
            <p:cNvSpPr>
              <a:spLocks/>
            </p:cNvSpPr>
            <p:nvPr/>
          </p:nvSpPr>
          <p:spPr bwMode="auto">
            <a:xfrm>
              <a:off x="6923088" y="20177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3" name="Freeform 194"/>
            <p:cNvSpPr>
              <a:spLocks/>
            </p:cNvSpPr>
            <p:nvPr/>
          </p:nvSpPr>
          <p:spPr bwMode="auto">
            <a:xfrm>
              <a:off x="6988175" y="2078038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4" name="Freeform 195"/>
            <p:cNvSpPr>
              <a:spLocks/>
            </p:cNvSpPr>
            <p:nvPr/>
          </p:nvSpPr>
          <p:spPr bwMode="auto">
            <a:xfrm>
              <a:off x="7053263" y="21351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5" name="Freeform 196"/>
            <p:cNvSpPr>
              <a:spLocks/>
            </p:cNvSpPr>
            <p:nvPr/>
          </p:nvSpPr>
          <p:spPr bwMode="auto">
            <a:xfrm flipV="1">
              <a:off x="5508625" y="1844675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6" name="Freeform 197"/>
            <p:cNvSpPr>
              <a:spLocks/>
            </p:cNvSpPr>
            <p:nvPr/>
          </p:nvSpPr>
          <p:spPr bwMode="auto">
            <a:xfrm flipV="1">
              <a:off x="6269038" y="24828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7" name="Line 229"/>
            <p:cNvSpPr>
              <a:spLocks noChangeShapeType="1"/>
            </p:cNvSpPr>
            <p:nvPr/>
          </p:nvSpPr>
          <p:spPr bwMode="auto">
            <a:xfrm>
              <a:off x="7316788" y="3006725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8" name="Line 230"/>
            <p:cNvSpPr>
              <a:spLocks noChangeShapeType="1"/>
            </p:cNvSpPr>
            <p:nvPr/>
          </p:nvSpPr>
          <p:spPr bwMode="auto">
            <a:xfrm>
              <a:off x="7251700" y="294798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39" name="Line 231"/>
            <p:cNvSpPr>
              <a:spLocks noChangeShapeType="1"/>
            </p:cNvSpPr>
            <p:nvPr/>
          </p:nvSpPr>
          <p:spPr bwMode="auto">
            <a:xfrm>
              <a:off x="7119938" y="288925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0" name="Freeform 232"/>
            <p:cNvSpPr>
              <a:spLocks/>
            </p:cNvSpPr>
            <p:nvPr/>
          </p:nvSpPr>
          <p:spPr bwMode="auto">
            <a:xfrm>
              <a:off x="6988175" y="2947988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1" name="Freeform 233"/>
            <p:cNvSpPr>
              <a:spLocks/>
            </p:cNvSpPr>
            <p:nvPr/>
          </p:nvSpPr>
          <p:spPr bwMode="auto">
            <a:xfrm>
              <a:off x="6988175" y="3006725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2" name="Line 160"/>
            <p:cNvSpPr>
              <a:spLocks noChangeShapeType="1"/>
            </p:cNvSpPr>
            <p:nvPr/>
          </p:nvSpPr>
          <p:spPr bwMode="auto">
            <a:xfrm>
              <a:off x="7512050" y="2249488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3" name="Line 161"/>
            <p:cNvSpPr>
              <a:spLocks noChangeShapeType="1"/>
            </p:cNvSpPr>
            <p:nvPr/>
          </p:nvSpPr>
          <p:spPr bwMode="auto">
            <a:xfrm>
              <a:off x="7446963" y="23066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4" name="Line 162"/>
            <p:cNvSpPr>
              <a:spLocks noChangeShapeType="1"/>
            </p:cNvSpPr>
            <p:nvPr/>
          </p:nvSpPr>
          <p:spPr bwMode="auto">
            <a:xfrm>
              <a:off x="7512050" y="2365375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5" name="Line 163"/>
            <p:cNvSpPr>
              <a:spLocks noChangeShapeType="1"/>
            </p:cNvSpPr>
            <p:nvPr/>
          </p:nvSpPr>
          <p:spPr bwMode="auto">
            <a:xfrm>
              <a:off x="7708900" y="23066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6" name="Line 164"/>
            <p:cNvSpPr>
              <a:spLocks noChangeShapeType="1"/>
            </p:cNvSpPr>
            <p:nvPr/>
          </p:nvSpPr>
          <p:spPr bwMode="auto">
            <a:xfrm>
              <a:off x="7577138" y="2424113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7" name="Line 165"/>
            <p:cNvSpPr>
              <a:spLocks noChangeShapeType="1"/>
            </p:cNvSpPr>
            <p:nvPr/>
          </p:nvSpPr>
          <p:spPr bwMode="auto">
            <a:xfrm>
              <a:off x="7512050" y="2481263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8" name="Line 166"/>
            <p:cNvSpPr>
              <a:spLocks noChangeShapeType="1"/>
            </p:cNvSpPr>
            <p:nvPr/>
          </p:nvSpPr>
          <p:spPr bwMode="auto">
            <a:xfrm>
              <a:off x="7446963" y="25400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49" name="Line 167"/>
            <p:cNvSpPr>
              <a:spLocks noChangeShapeType="1"/>
            </p:cNvSpPr>
            <p:nvPr/>
          </p:nvSpPr>
          <p:spPr bwMode="auto">
            <a:xfrm>
              <a:off x="7512050" y="25987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0" name="Line 168"/>
            <p:cNvSpPr>
              <a:spLocks noChangeShapeType="1"/>
            </p:cNvSpPr>
            <p:nvPr/>
          </p:nvSpPr>
          <p:spPr bwMode="auto">
            <a:xfrm>
              <a:off x="7577138" y="26558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1" name="Line 169"/>
            <p:cNvSpPr>
              <a:spLocks noChangeShapeType="1"/>
            </p:cNvSpPr>
            <p:nvPr/>
          </p:nvSpPr>
          <p:spPr bwMode="auto">
            <a:xfrm>
              <a:off x="7643813" y="271462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2" name="Line 170"/>
            <p:cNvSpPr>
              <a:spLocks noChangeShapeType="1"/>
            </p:cNvSpPr>
            <p:nvPr/>
          </p:nvSpPr>
          <p:spPr bwMode="auto">
            <a:xfrm>
              <a:off x="7708900" y="2773363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3" name="Line 171"/>
            <p:cNvSpPr>
              <a:spLocks noChangeShapeType="1"/>
            </p:cNvSpPr>
            <p:nvPr/>
          </p:nvSpPr>
          <p:spPr bwMode="auto">
            <a:xfrm>
              <a:off x="7773988" y="28305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4" name="Line 172"/>
            <p:cNvSpPr>
              <a:spLocks noChangeShapeType="1"/>
            </p:cNvSpPr>
            <p:nvPr/>
          </p:nvSpPr>
          <p:spPr bwMode="auto">
            <a:xfrm>
              <a:off x="7840663" y="288925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5" name="Line 173"/>
            <p:cNvSpPr>
              <a:spLocks noChangeShapeType="1"/>
            </p:cNvSpPr>
            <p:nvPr/>
          </p:nvSpPr>
          <p:spPr bwMode="auto">
            <a:xfrm>
              <a:off x="7840663" y="2714625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6" name="Line 174"/>
            <p:cNvSpPr>
              <a:spLocks noChangeShapeType="1"/>
            </p:cNvSpPr>
            <p:nvPr/>
          </p:nvSpPr>
          <p:spPr bwMode="auto">
            <a:xfrm>
              <a:off x="7905750" y="2655888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7" name="Freeform 175"/>
            <p:cNvSpPr>
              <a:spLocks/>
            </p:cNvSpPr>
            <p:nvPr/>
          </p:nvSpPr>
          <p:spPr bwMode="auto">
            <a:xfrm>
              <a:off x="7970838" y="2598738"/>
              <a:ext cx="125412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8" name="Freeform 198"/>
            <p:cNvSpPr>
              <a:spLocks/>
            </p:cNvSpPr>
            <p:nvPr/>
          </p:nvSpPr>
          <p:spPr bwMode="auto">
            <a:xfrm flipV="1">
              <a:off x="7164388" y="22764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59" name="Freeform 199"/>
            <p:cNvSpPr>
              <a:spLocks/>
            </p:cNvSpPr>
            <p:nvPr/>
          </p:nvSpPr>
          <p:spPr bwMode="auto">
            <a:xfrm flipV="1">
              <a:off x="7215188" y="22161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0" name="Freeform 201"/>
            <p:cNvSpPr>
              <a:spLocks/>
            </p:cNvSpPr>
            <p:nvPr/>
          </p:nvSpPr>
          <p:spPr bwMode="auto">
            <a:xfrm flipH="1">
              <a:off x="8035925" y="24828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1" name="Freeform 202"/>
            <p:cNvSpPr>
              <a:spLocks/>
            </p:cNvSpPr>
            <p:nvPr/>
          </p:nvSpPr>
          <p:spPr bwMode="auto">
            <a:xfrm flipH="1">
              <a:off x="8101013" y="25400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2" name="Freeform 203"/>
            <p:cNvSpPr>
              <a:spLocks/>
            </p:cNvSpPr>
            <p:nvPr/>
          </p:nvSpPr>
          <p:spPr bwMode="auto">
            <a:xfrm flipH="1">
              <a:off x="8167688" y="25987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3" name="Freeform 204"/>
            <p:cNvSpPr>
              <a:spLocks/>
            </p:cNvSpPr>
            <p:nvPr/>
          </p:nvSpPr>
          <p:spPr bwMode="auto">
            <a:xfrm flipH="1">
              <a:off x="8232775" y="26574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4" name="Line 234"/>
            <p:cNvSpPr>
              <a:spLocks noChangeShapeType="1"/>
            </p:cNvSpPr>
            <p:nvPr/>
          </p:nvSpPr>
          <p:spPr bwMode="auto">
            <a:xfrm>
              <a:off x="8559800" y="2832100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5" name="Line 235"/>
            <p:cNvSpPr>
              <a:spLocks noChangeShapeType="1"/>
            </p:cNvSpPr>
            <p:nvPr/>
          </p:nvSpPr>
          <p:spPr bwMode="auto">
            <a:xfrm>
              <a:off x="8494713" y="277336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6" name="Line 236"/>
            <p:cNvSpPr>
              <a:spLocks noChangeShapeType="1"/>
            </p:cNvSpPr>
            <p:nvPr/>
          </p:nvSpPr>
          <p:spPr bwMode="auto">
            <a:xfrm>
              <a:off x="8364538" y="2714625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7" name="Freeform 237"/>
            <p:cNvSpPr>
              <a:spLocks/>
            </p:cNvSpPr>
            <p:nvPr/>
          </p:nvSpPr>
          <p:spPr bwMode="auto">
            <a:xfrm>
              <a:off x="8232775" y="27733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8" name="Freeform 238"/>
            <p:cNvSpPr>
              <a:spLocks/>
            </p:cNvSpPr>
            <p:nvPr/>
          </p:nvSpPr>
          <p:spPr bwMode="auto">
            <a:xfrm>
              <a:off x="8232775" y="2832100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69" name="Line 239"/>
            <p:cNvSpPr>
              <a:spLocks noChangeShapeType="1"/>
            </p:cNvSpPr>
            <p:nvPr/>
          </p:nvSpPr>
          <p:spPr bwMode="auto">
            <a:xfrm>
              <a:off x="8362950" y="3994150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0" name="Line 240"/>
            <p:cNvSpPr>
              <a:spLocks noChangeShapeType="1"/>
            </p:cNvSpPr>
            <p:nvPr/>
          </p:nvSpPr>
          <p:spPr bwMode="auto">
            <a:xfrm>
              <a:off x="8494713" y="3935413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1" name="Line 241"/>
            <p:cNvSpPr>
              <a:spLocks noChangeShapeType="1"/>
            </p:cNvSpPr>
            <p:nvPr/>
          </p:nvSpPr>
          <p:spPr bwMode="auto">
            <a:xfrm>
              <a:off x="8559800" y="38766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2" name="Line 242"/>
            <p:cNvSpPr>
              <a:spLocks noChangeShapeType="1"/>
            </p:cNvSpPr>
            <p:nvPr/>
          </p:nvSpPr>
          <p:spPr bwMode="auto">
            <a:xfrm>
              <a:off x="8559800" y="42846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3" name="Line 243"/>
            <p:cNvSpPr>
              <a:spLocks noChangeShapeType="1"/>
            </p:cNvSpPr>
            <p:nvPr/>
          </p:nvSpPr>
          <p:spPr bwMode="auto">
            <a:xfrm>
              <a:off x="8494713" y="4341813"/>
              <a:ext cx="2619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4" name="Line 244"/>
            <p:cNvSpPr>
              <a:spLocks noChangeShapeType="1"/>
            </p:cNvSpPr>
            <p:nvPr/>
          </p:nvSpPr>
          <p:spPr bwMode="auto">
            <a:xfrm>
              <a:off x="8297863" y="4400550"/>
              <a:ext cx="2619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5" name="Line 245"/>
            <p:cNvSpPr>
              <a:spLocks noChangeShapeType="1"/>
            </p:cNvSpPr>
            <p:nvPr/>
          </p:nvSpPr>
          <p:spPr bwMode="auto">
            <a:xfrm flipH="1">
              <a:off x="8297863" y="44592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6" name="Line 246"/>
            <p:cNvSpPr>
              <a:spLocks noChangeShapeType="1"/>
            </p:cNvSpPr>
            <p:nvPr/>
          </p:nvSpPr>
          <p:spPr bwMode="auto">
            <a:xfrm>
              <a:off x="8232775" y="451643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7" name="Line 247"/>
            <p:cNvSpPr>
              <a:spLocks noChangeShapeType="1"/>
            </p:cNvSpPr>
            <p:nvPr/>
          </p:nvSpPr>
          <p:spPr bwMode="auto">
            <a:xfrm>
              <a:off x="8494713" y="4691063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8" name="Line 248"/>
            <p:cNvSpPr>
              <a:spLocks noChangeShapeType="1"/>
            </p:cNvSpPr>
            <p:nvPr/>
          </p:nvSpPr>
          <p:spPr bwMode="auto">
            <a:xfrm>
              <a:off x="8494713" y="463232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79" name="Line 249"/>
            <p:cNvSpPr>
              <a:spLocks noChangeShapeType="1"/>
            </p:cNvSpPr>
            <p:nvPr/>
          </p:nvSpPr>
          <p:spPr bwMode="auto">
            <a:xfrm>
              <a:off x="8429625" y="4749800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0" name="Line 250"/>
            <p:cNvSpPr>
              <a:spLocks noChangeShapeType="1"/>
            </p:cNvSpPr>
            <p:nvPr/>
          </p:nvSpPr>
          <p:spPr bwMode="auto">
            <a:xfrm>
              <a:off x="8494713" y="4806950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1" name="Line 251"/>
            <p:cNvSpPr>
              <a:spLocks noChangeShapeType="1"/>
            </p:cNvSpPr>
            <p:nvPr/>
          </p:nvSpPr>
          <p:spPr bwMode="auto">
            <a:xfrm>
              <a:off x="8494713" y="48641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2" name="Line 252"/>
            <p:cNvSpPr>
              <a:spLocks noChangeShapeType="1"/>
            </p:cNvSpPr>
            <p:nvPr/>
          </p:nvSpPr>
          <p:spPr bwMode="auto">
            <a:xfrm>
              <a:off x="8494713" y="3063875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3" name="Line 253"/>
            <p:cNvSpPr>
              <a:spLocks noChangeShapeType="1"/>
            </p:cNvSpPr>
            <p:nvPr/>
          </p:nvSpPr>
          <p:spPr bwMode="auto">
            <a:xfrm>
              <a:off x="8494713" y="300672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4" name="Line 254"/>
            <p:cNvSpPr>
              <a:spLocks noChangeShapeType="1"/>
            </p:cNvSpPr>
            <p:nvPr/>
          </p:nvSpPr>
          <p:spPr bwMode="auto">
            <a:xfrm>
              <a:off x="8429625" y="3122613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5" name="Line 255"/>
            <p:cNvSpPr>
              <a:spLocks noChangeShapeType="1"/>
            </p:cNvSpPr>
            <p:nvPr/>
          </p:nvSpPr>
          <p:spPr bwMode="auto">
            <a:xfrm>
              <a:off x="8494713" y="3179763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6" name="Line 256"/>
            <p:cNvSpPr>
              <a:spLocks noChangeShapeType="1"/>
            </p:cNvSpPr>
            <p:nvPr/>
          </p:nvSpPr>
          <p:spPr bwMode="auto">
            <a:xfrm>
              <a:off x="8494713" y="32385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7" name="Line 257"/>
            <p:cNvSpPr>
              <a:spLocks noChangeShapeType="1"/>
            </p:cNvSpPr>
            <p:nvPr/>
          </p:nvSpPr>
          <p:spPr bwMode="auto">
            <a:xfrm>
              <a:off x="6661150" y="271462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8" name="Line 258"/>
            <p:cNvSpPr>
              <a:spLocks noChangeShapeType="1"/>
            </p:cNvSpPr>
            <p:nvPr/>
          </p:nvSpPr>
          <p:spPr bwMode="auto">
            <a:xfrm>
              <a:off x="6661150" y="2657475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89" name="Line 259"/>
            <p:cNvSpPr>
              <a:spLocks noChangeShapeType="1"/>
            </p:cNvSpPr>
            <p:nvPr/>
          </p:nvSpPr>
          <p:spPr bwMode="auto">
            <a:xfrm>
              <a:off x="6596063" y="2774950"/>
              <a:ext cx="3286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0" name="Line 260"/>
            <p:cNvSpPr>
              <a:spLocks noChangeShapeType="1"/>
            </p:cNvSpPr>
            <p:nvPr/>
          </p:nvSpPr>
          <p:spPr bwMode="auto">
            <a:xfrm>
              <a:off x="6661150" y="28321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1" name="Line 261"/>
            <p:cNvSpPr>
              <a:spLocks noChangeShapeType="1"/>
            </p:cNvSpPr>
            <p:nvPr/>
          </p:nvSpPr>
          <p:spPr bwMode="auto">
            <a:xfrm>
              <a:off x="6661150" y="2889250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2" name="Text Box 262"/>
            <p:cNvSpPr txBox="1">
              <a:spLocks noChangeArrowheads="1"/>
            </p:cNvSpPr>
            <p:nvPr/>
          </p:nvSpPr>
          <p:spPr bwMode="auto">
            <a:xfrm>
              <a:off x="3492500" y="2781300"/>
              <a:ext cx="11525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i="1" dirty="0">
                  <a:solidFill>
                    <a:srgbClr val="FF9933"/>
                  </a:solidFill>
                </a:rPr>
                <a:t>Урочище Кузьминское</a:t>
              </a:r>
            </a:p>
          </p:txBody>
        </p:sp>
        <p:sp>
          <p:nvSpPr>
            <p:cNvPr id="28893" name="Text Box 263"/>
            <p:cNvSpPr txBox="1">
              <a:spLocks noChangeArrowheads="1"/>
            </p:cNvSpPr>
            <p:nvPr/>
          </p:nvSpPr>
          <p:spPr bwMode="auto">
            <a:xfrm>
              <a:off x="2843213" y="6021388"/>
              <a:ext cx="18319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FF9933"/>
                  </a:solidFill>
                </a:rPr>
                <a:t>Участок Чапаево</a:t>
              </a:r>
            </a:p>
          </p:txBody>
        </p:sp>
        <p:sp>
          <p:nvSpPr>
            <p:cNvPr id="28894" name="Freeform 264"/>
            <p:cNvSpPr>
              <a:spLocks/>
            </p:cNvSpPr>
            <p:nvPr/>
          </p:nvSpPr>
          <p:spPr bwMode="auto">
            <a:xfrm>
              <a:off x="4170363" y="6140450"/>
              <a:ext cx="1706562" cy="508000"/>
            </a:xfrm>
            <a:custGeom>
              <a:avLst/>
              <a:gdLst>
                <a:gd name="T0" fmla="*/ 0 w 1182"/>
                <a:gd name="T1" fmla="*/ 2147483647 h 396"/>
                <a:gd name="T2" fmla="*/ 2147483647 w 1182"/>
                <a:gd name="T3" fmla="*/ 2147483647 h 396"/>
                <a:gd name="T4" fmla="*/ 2147483647 w 1182"/>
                <a:gd name="T5" fmla="*/ 2147483647 h 396"/>
                <a:gd name="T6" fmla="*/ 2147483647 w 1182"/>
                <a:gd name="T7" fmla="*/ 2147483647 h 396"/>
                <a:gd name="T8" fmla="*/ 2147483647 w 1182"/>
                <a:gd name="T9" fmla="*/ 2147483647 h 396"/>
                <a:gd name="T10" fmla="*/ 2147483647 w 1182"/>
                <a:gd name="T11" fmla="*/ 2147483647 h 396"/>
                <a:gd name="T12" fmla="*/ 2147483647 w 1182"/>
                <a:gd name="T13" fmla="*/ 2147483647 h 396"/>
                <a:gd name="T14" fmla="*/ 2147483647 w 1182"/>
                <a:gd name="T15" fmla="*/ 2147483647 h 396"/>
                <a:gd name="T16" fmla="*/ 2147483647 w 1182"/>
                <a:gd name="T17" fmla="*/ 2147483647 h 396"/>
                <a:gd name="T18" fmla="*/ 2147483647 w 1182"/>
                <a:gd name="T19" fmla="*/ 0 h 396"/>
                <a:gd name="T20" fmla="*/ 2147483647 w 1182"/>
                <a:gd name="T21" fmla="*/ 2147483647 h 396"/>
                <a:gd name="T22" fmla="*/ 2147483647 w 1182"/>
                <a:gd name="T23" fmla="*/ 2147483647 h 396"/>
                <a:gd name="T24" fmla="*/ 2147483647 w 1182"/>
                <a:gd name="T25" fmla="*/ 2147483647 h 396"/>
                <a:gd name="T26" fmla="*/ 2147483647 w 1182"/>
                <a:gd name="T27" fmla="*/ 2147483647 h 396"/>
                <a:gd name="T28" fmla="*/ 2147483647 w 1182"/>
                <a:gd name="T29" fmla="*/ 2147483647 h 396"/>
                <a:gd name="T30" fmla="*/ 2147483647 w 1182"/>
                <a:gd name="T31" fmla="*/ 2147483647 h 396"/>
                <a:gd name="T32" fmla="*/ 2147483647 w 1182"/>
                <a:gd name="T33" fmla="*/ 2147483647 h 396"/>
                <a:gd name="T34" fmla="*/ 2147483647 w 1182"/>
                <a:gd name="T35" fmla="*/ 2147483647 h 396"/>
                <a:gd name="T36" fmla="*/ 2147483647 w 1182"/>
                <a:gd name="T37" fmla="*/ 2147483647 h 396"/>
                <a:gd name="T38" fmla="*/ 2147483647 w 1182"/>
                <a:gd name="T39" fmla="*/ 2147483647 h 396"/>
                <a:gd name="T40" fmla="*/ 2147483647 w 1182"/>
                <a:gd name="T41" fmla="*/ 2147483647 h 396"/>
                <a:gd name="T42" fmla="*/ 2147483647 w 1182"/>
                <a:gd name="T43" fmla="*/ 2147483647 h 396"/>
                <a:gd name="T44" fmla="*/ 2147483647 w 1182"/>
                <a:gd name="T45" fmla="*/ 2147483647 h 396"/>
                <a:gd name="T46" fmla="*/ 2147483647 w 1182"/>
                <a:gd name="T47" fmla="*/ 2147483647 h 396"/>
                <a:gd name="T48" fmla="*/ 2147483647 w 1182"/>
                <a:gd name="T49" fmla="*/ 2147483647 h 396"/>
                <a:gd name="T50" fmla="*/ 2147483647 w 1182"/>
                <a:gd name="T51" fmla="*/ 2147483647 h 396"/>
                <a:gd name="T52" fmla="*/ 2147483647 w 1182"/>
                <a:gd name="T53" fmla="*/ 2147483647 h 39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2"/>
                <a:gd name="T82" fmla="*/ 0 h 396"/>
                <a:gd name="T83" fmla="*/ 1182 w 1182"/>
                <a:gd name="T84" fmla="*/ 396 h 39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2" h="396">
                  <a:moveTo>
                    <a:pt x="0" y="396"/>
                  </a:moveTo>
                  <a:lnTo>
                    <a:pt x="112" y="228"/>
                  </a:lnTo>
                  <a:lnTo>
                    <a:pt x="209" y="157"/>
                  </a:lnTo>
                  <a:lnTo>
                    <a:pt x="238" y="128"/>
                  </a:lnTo>
                  <a:lnTo>
                    <a:pt x="272" y="116"/>
                  </a:lnTo>
                  <a:lnTo>
                    <a:pt x="350" y="111"/>
                  </a:lnTo>
                  <a:lnTo>
                    <a:pt x="409" y="95"/>
                  </a:lnTo>
                  <a:lnTo>
                    <a:pt x="452" y="70"/>
                  </a:lnTo>
                  <a:lnTo>
                    <a:pt x="496" y="17"/>
                  </a:lnTo>
                  <a:lnTo>
                    <a:pt x="530" y="0"/>
                  </a:lnTo>
                  <a:lnTo>
                    <a:pt x="579" y="4"/>
                  </a:lnTo>
                  <a:lnTo>
                    <a:pt x="618" y="21"/>
                  </a:lnTo>
                  <a:lnTo>
                    <a:pt x="642" y="62"/>
                  </a:lnTo>
                  <a:lnTo>
                    <a:pt x="662" y="169"/>
                  </a:lnTo>
                  <a:lnTo>
                    <a:pt x="691" y="190"/>
                  </a:lnTo>
                  <a:lnTo>
                    <a:pt x="720" y="198"/>
                  </a:lnTo>
                  <a:lnTo>
                    <a:pt x="744" y="186"/>
                  </a:lnTo>
                  <a:lnTo>
                    <a:pt x="778" y="169"/>
                  </a:lnTo>
                  <a:lnTo>
                    <a:pt x="822" y="124"/>
                  </a:lnTo>
                  <a:lnTo>
                    <a:pt x="895" y="103"/>
                  </a:lnTo>
                  <a:lnTo>
                    <a:pt x="939" y="99"/>
                  </a:lnTo>
                  <a:lnTo>
                    <a:pt x="987" y="107"/>
                  </a:lnTo>
                  <a:lnTo>
                    <a:pt x="1036" y="128"/>
                  </a:lnTo>
                  <a:lnTo>
                    <a:pt x="1128" y="202"/>
                  </a:lnTo>
                  <a:lnTo>
                    <a:pt x="1167" y="243"/>
                  </a:lnTo>
                  <a:lnTo>
                    <a:pt x="1182" y="272"/>
                  </a:lnTo>
                  <a:lnTo>
                    <a:pt x="1160" y="388"/>
                  </a:lnTo>
                </a:path>
              </a:pathLst>
            </a:custGeom>
            <a:noFill/>
            <a:ln w="19050" cap="rnd" cmpd="sng">
              <a:solidFill>
                <a:srgbClr val="00CC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5" name="Freeform 267"/>
            <p:cNvSpPr>
              <a:spLocks/>
            </p:cNvSpPr>
            <p:nvPr/>
          </p:nvSpPr>
          <p:spPr bwMode="auto">
            <a:xfrm>
              <a:off x="4632325" y="63769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6" name="Freeform 268"/>
            <p:cNvSpPr>
              <a:spLocks/>
            </p:cNvSpPr>
            <p:nvPr/>
          </p:nvSpPr>
          <p:spPr bwMode="auto">
            <a:xfrm>
              <a:off x="5353050" y="64103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7" name="Freeform 269"/>
            <p:cNvSpPr>
              <a:spLocks/>
            </p:cNvSpPr>
            <p:nvPr/>
          </p:nvSpPr>
          <p:spPr bwMode="auto">
            <a:xfrm>
              <a:off x="5221288" y="65278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8" name="Freeform 270"/>
            <p:cNvSpPr>
              <a:spLocks/>
            </p:cNvSpPr>
            <p:nvPr/>
          </p:nvSpPr>
          <p:spPr bwMode="auto">
            <a:xfrm>
              <a:off x="5156200" y="65849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99" name="Line 271"/>
            <p:cNvSpPr>
              <a:spLocks noChangeShapeType="1"/>
            </p:cNvSpPr>
            <p:nvPr/>
          </p:nvSpPr>
          <p:spPr bwMode="auto">
            <a:xfrm>
              <a:off x="5286375" y="6469063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0" name="Line 272"/>
            <p:cNvSpPr>
              <a:spLocks noChangeShapeType="1"/>
            </p:cNvSpPr>
            <p:nvPr/>
          </p:nvSpPr>
          <p:spPr bwMode="auto">
            <a:xfrm>
              <a:off x="5548313" y="65278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1" name="Line 273"/>
            <p:cNvSpPr>
              <a:spLocks noChangeShapeType="1"/>
            </p:cNvSpPr>
            <p:nvPr/>
          </p:nvSpPr>
          <p:spPr bwMode="auto">
            <a:xfrm>
              <a:off x="5483225" y="65865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2" name="Freeform 274"/>
            <p:cNvSpPr>
              <a:spLocks/>
            </p:cNvSpPr>
            <p:nvPr/>
          </p:nvSpPr>
          <p:spPr bwMode="auto">
            <a:xfrm>
              <a:off x="4435475" y="65849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3" name="Freeform 275"/>
            <p:cNvSpPr>
              <a:spLocks/>
            </p:cNvSpPr>
            <p:nvPr/>
          </p:nvSpPr>
          <p:spPr bwMode="auto">
            <a:xfrm>
              <a:off x="4435475" y="652621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4" name="Freeform 276"/>
            <p:cNvSpPr>
              <a:spLocks/>
            </p:cNvSpPr>
            <p:nvPr/>
          </p:nvSpPr>
          <p:spPr bwMode="auto">
            <a:xfrm>
              <a:off x="4500563" y="64690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5" name="Freeform 277"/>
            <p:cNvSpPr>
              <a:spLocks/>
            </p:cNvSpPr>
            <p:nvPr/>
          </p:nvSpPr>
          <p:spPr bwMode="auto">
            <a:xfrm>
              <a:off x="7773988" y="34115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6" name="Freeform 278"/>
            <p:cNvSpPr>
              <a:spLocks/>
            </p:cNvSpPr>
            <p:nvPr/>
          </p:nvSpPr>
          <p:spPr bwMode="auto">
            <a:xfrm>
              <a:off x="7839075" y="34702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7" name="Freeform 279"/>
            <p:cNvSpPr>
              <a:spLocks/>
            </p:cNvSpPr>
            <p:nvPr/>
          </p:nvSpPr>
          <p:spPr bwMode="auto">
            <a:xfrm>
              <a:off x="7905750" y="35290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8" name="Freeform 280"/>
            <p:cNvSpPr>
              <a:spLocks/>
            </p:cNvSpPr>
            <p:nvPr/>
          </p:nvSpPr>
          <p:spPr bwMode="auto">
            <a:xfrm>
              <a:off x="4762500" y="64690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09" name="Freeform 281"/>
            <p:cNvSpPr>
              <a:spLocks/>
            </p:cNvSpPr>
            <p:nvPr/>
          </p:nvSpPr>
          <p:spPr bwMode="auto">
            <a:xfrm>
              <a:off x="4827588" y="65262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0" name="Freeform 282"/>
            <p:cNvSpPr>
              <a:spLocks/>
            </p:cNvSpPr>
            <p:nvPr/>
          </p:nvSpPr>
          <p:spPr bwMode="auto">
            <a:xfrm>
              <a:off x="4892675" y="65849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1" name="Line 283"/>
            <p:cNvSpPr>
              <a:spLocks noChangeShapeType="1"/>
            </p:cNvSpPr>
            <p:nvPr/>
          </p:nvSpPr>
          <p:spPr bwMode="auto">
            <a:xfrm>
              <a:off x="6007100" y="260032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2" name="Line 284"/>
            <p:cNvSpPr>
              <a:spLocks noChangeShapeType="1"/>
            </p:cNvSpPr>
            <p:nvPr/>
          </p:nvSpPr>
          <p:spPr bwMode="auto">
            <a:xfrm>
              <a:off x="6072188" y="26574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3" name="Line 285"/>
            <p:cNvSpPr>
              <a:spLocks noChangeShapeType="1"/>
            </p:cNvSpPr>
            <p:nvPr/>
          </p:nvSpPr>
          <p:spPr bwMode="auto">
            <a:xfrm>
              <a:off x="6138863" y="271621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4" name="Line 286"/>
            <p:cNvSpPr>
              <a:spLocks noChangeShapeType="1"/>
            </p:cNvSpPr>
            <p:nvPr/>
          </p:nvSpPr>
          <p:spPr bwMode="auto">
            <a:xfrm>
              <a:off x="6203950" y="2774950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5" name="Line 287"/>
            <p:cNvSpPr>
              <a:spLocks noChangeShapeType="1"/>
            </p:cNvSpPr>
            <p:nvPr/>
          </p:nvSpPr>
          <p:spPr bwMode="auto">
            <a:xfrm>
              <a:off x="6269038" y="28321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6" name="Line 288"/>
            <p:cNvSpPr>
              <a:spLocks noChangeShapeType="1"/>
            </p:cNvSpPr>
            <p:nvPr/>
          </p:nvSpPr>
          <p:spPr bwMode="auto">
            <a:xfrm>
              <a:off x="6335713" y="2716213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17" name="Line 289"/>
            <p:cNvSpPr>
              <a:spLocks noChangeShapeType="1"/>
            </p:cNvSpPr>
            <p:nvPr/>
          </p:nvSpPr>
          <p:spPr bwMode="auto">
            <a:xfrm>
              <a:off x="6400800" y="2657475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709" name="Text Box 293"/>
            <p:cNvSpPr txBox="1">
              <a:spLocks noChangeArrowheads="1"/>
            </p:cNvSpPr>
            <p:nvPr/>
          </p:nvSpPr>
          <p:spPr bwMode="auto">
            <a:xfrm>
              <a:off x="3419475" y="4508500"/>
              <a:ext cx="9159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</a:t>
              </a:r>
              <a:r>
                <a:rPr lang="ru-RU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5</a:t>
              </a:r>
              <a:r>
                <a:rPr lang="ru-RU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.2295 га </a:t>
              </a:r>
            </a:p>
          </p:txBody>
        </p:sp>
        <p:sp>
          <p:nvSpPr>
            <p:cNvPr id="60710" name="Text Box 294"/>
            <p:cNvSpPr txBox="1">
              <a:spLocks noChangeArrowheads="1"/>
            </p:cNvSpPr>
            <p:nvPr/>
          </p:nvSpPr>
          <p:spPr bwMode="auto">
            <a:xfrm>
              <a:off x="4284663" y="5445125"/>
              <a:ext cx="91598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</a:t>
              </a:r>
              <a:r>
                <a:rPr lang="ru-RU" sz="1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0.2203 га </a:t>
              </a:r>
            </a:p>
          </p:txBody>
        </p:sp>
        <p:sp>
          <p:nvSpPr>
            <p:cNvPr id="28920" name="Line 295"/>
            <p:cNvSpPr>
              <a:spLocks noChangeShapeType="1"/>
            </p:cNvSpPr>
            <p:nvPr/>
          </p:nvSpPr>
          <p:spPr bwMode="auto">
            <a:xfrm>
              <a:off x="5724525" y="1916113"/>
              <a:ext cx="360363" cy="14446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21" name="Text Box 296"/>
            <p:cNvSpPr txBox="1">
              <a:spLocks noChangeArrowheads="1"/>
            </p:cNvSpPr>
            <p:nvPr/>
          </p:nvSpPr>
          <p:spPr bwMode="auto">
            <a:xfrm>
              <a:off x="7888288" y="1916113"/>
              <a:ext cx="12557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i="1">
                  <a:solidFill>
                    <a:srgbClr val="FF9933"/>
                  </a:solidFill>
                </a:rPr>
                <a:t>урочище    Мокрый  Луг</a:t>
              </a:r>
            </a:p>
          </p:txBody>
        </p:sp>
        <p:sp>
          <p:nvSpPr>
            <p:cNvPr id="28922" name="Freeform 297"/>
            <p:cNvSpPr>
              <a:spLocks/>
            </p:cNvSpPr>
            <p:nvPr/>
          </p:nvSpPr>
          <p:spPr bwMode="auto">
            <a:xfrm>
              <a:off x="900113" y="1054100"/>
              <a:ext cx="4865687" cy="3810000"/>
            </a:xfrm>
            <a:custGeom>
              <a:avLst/>
              <a:gdLst>
                <a:gd name="T0" fmla="*/ 0 w 3065"/>
                <a:gd name="T1" fmla="*/ 2147483647 h 2400"/>
                <a:gd name="T2" fmla="*/ 2147483647 w 3065"/>
                <a:gd name="T3" fmla="*/ 2147483647 h 2400"/>
                <a:gd name="T4" fmla="*/ 2147483647 w 3065"/>
                <a:gd name="T5" fmla="*/ 2147483647 h 2400"/>
                <a:gd name="T6" fmla="*/ 2147483647 w 3065"/>
                <a:gd name="T7" fmla="*/ 2147483647 h 2400"/>
                <a:gd name="T8" fmla="*/ 2147483647 w 3065"/>
                <a:gd name="T9" fmla="*/ 2147483647 h 2400"/>
                <a:gd name="T10" fmla="*/ 2147483647 w 3065"/>
                <a:gd name="T11" fmla="*/ 2147483647 h 2400"/>
                <a:gd name="T12" fmla="*/ 2147483647 w 3065"/>
                <a:gd name="T13" fmla="*/ 2147483647 h 2400"/>
                <a:gd name="T14" fmla="*/ 2147483647 w 3065"/>
                <a:gd name="T15" fmla="*/ 2147483647 h 2400"/>
                <a:gd name="T16" fmla="*/ 2147483647 w 3065"/>
                <a:gd name="T17" fmla="*/ 2147483647 h 2400"/>
                <a:gd name="T18" fmla="*/ 2147483647 w 3065"/>
                <a:gd name="T19" fmla="*/ 2147483647 h 2400"/>
                <a:gd name="T20" fmla="*/ 2147483647 w 3065"/>
                <a:gd name="T21" fmla="*/ 2147483647 h 2400"/>
                <a:gd name="T22" fmla="*/ 2147483647 w 3065"/>
                <a:gd name="T23" fmla="*/ 2147483647 h 2400"/>
                <a:gd name="T24" fmla="*/ 2147483647 w 3065"/>
                <a:gd name="T25" fmla="*/ 2147483647 h 2400"/>
                <a:gd name="T26" fmla="*/ 2147483647 w 3065"/>
                <a:gd name="T27" fmla="*/ 2147483647 h 2400"/>
                <a:gd name="T28" fmla="*/ 2147483647 w 3065"/>
                <a:gd name="T29" fmla="*/ 2147483647 h 2400"/>
                <a:gd name="T30" fmla="*/ 2147483647 w 3065"/>
                <a:gd name="T31" fmla="*/ 2147483647 h 2400"/>
                <a:gd name="T32" fmla="*/ 2147483647 w 3065"/>
                <a:gd name="T33" fmla="*/ 2147483647 h 2400"/>
                <a:gd name="T34" fmla="*/ 2147483647 w 3065"/>
                <a:gd name="T35" fmla="*/ 0 h 24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65"/>
                <a:gd name="T55" fmla="*/ 0 h 2400"/>
                <a:gd name="T56" fmla="*/ 3065 w 3065"/>
                <a:gd name="T57" fmla="*/ 2400 h 24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65" h="2400">
                  <a:moveTo>
                    <a:pt x="0" y="2359"/>
                  </a:moveTo>
                  <a:lnTo>
                    <a:pt x="225" y="2400"/>
                  </a:lnTo>
                  <a:lnTo>
                    <a:pt x="321" y="2384"/>
                  </a:lnTo>
                  <a:lnTo>
                    <a:pt x="409" y="2344"/>
                  </a:lnTo>
                  <a:lnTo>
                    <a:pt x="609" y="2320"/>
                  </a:lnTo>
                  <a:lnTo>
                    <a:pt x="705" y="2344"/>
                  </a:lnTo>
                  <a:lnTo>
                    <a:pt x="881" y="2400"/>
                  </a:lnTo>
                  <a:lnTo>
                    <a:pt x="1001" y="2384"/>
                  </a:lnTo>
                  <a:lnTo>
                    <a:pt x="1081" y="2344"/>
                  </a:lnTo>
                  <a:lnTo>
                    <a:pt x="1153" y="2256"/>
                  </a:lnTo>
                  <a:lnTo>
                    <a:pt x="1209" y="1856"/>
                  </a:lnTo>
                  <a:lnTo>
                    <a:pt x="1409" y="1328"/>
                  </a:lnTo>
                  <a:lnTo>
                    <a:pt x="1457" y="1272"/>
                  </a:lnTo>
                  <a:lnTo>
                    <a:pt x="1777" y="1024"/>
                  </a:lnTo>
                  <a:lnTo>
                    <a:pt x="1865" y="1048"/>
                  </a:lnTo>
                  <a:lnTo>
                    <a:pt x="2129" y="1200"/>
                  </a:lnTo>
                  <a:lnTo>
                    <a:pt x="2177" y="1176"/>
                  </a:lnTo>
                  <a:lnTo>
                    <a:pt x="3065" y="0"/>
                  </a:lnTo>
                </a:path>
              </a:pathLst>
            </a:custGeom>
            <a:noFill/>
            <a:ln w="38100" cap="flat" cmpd="sng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23" name="Rectangle 298"/>
            <p:cNvSpPr>
              <a:spLocks noChangeArrowheads="1"/>
            </p:cNvSpPr>
            <p:nvPr/>
          </p:nvSpPr>
          <p:spPr bwMode="auto">
            <a:xfrm rot="1956029">
              <a:off x="5219700" y="1628775"/>
              <a:ext cx="73025" cy="144463"/>
            </a:xfrm>
            <a:prstGeom prst="rect">
              <a:avLst/>
            </a:prstGeom>
            <a:solidFill>
              <a:srgbClr val="FFFF99">
                <a:alpha val="5607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24" name="Freeform 299"/>
            <p:cNvSpPr>
              <a:spLocks/>
            </p:cNvSpPr>
            <p:nvPr/>
          </p:nvSpPr>
          <p:spPr bwMode="auto">
            <a:xfrm>
              <a:off x="5118100" y="1574800"/>
              <a:ext cx="139700" cy="190500"/>
            </a:xfrm>
            <a:custGeom>
              <a:avLst/>
              <a:gdLst>
                <a:gd name="T0" fmla="*/ 2147483647 w 88"/>
                <a:gd name="T1" fmla="*/ 0 h 120"/>
                <a:gd name="T2" fmla="*/ 2147483647 w 88"/>
                <a:gd name="T3" fmla="*/ 2147483647 h 120"/>
                <a:gd name="T4" fmla="*/ 2147483647 w 88"/>
                <a:gd name="T5" fmla="*/ 2147483647 h 120"/>
                <a:gd name="T6" fmla="*/ 0 w 88"/>
                <a:gd name="T7" fmla="*/ 2147483647 h 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120"/>
                <a:gd name="T14" fmla="*/ 88 w 88"/>
                <a:gd name="T15" fmla="*/ 120 h 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120">
                  <a:moveTo>
                    <a:pt x="88" y="0"/>
                  </a:moveTo>
                  <a:lnTo>
                    <a:pt x="88" y="48"/>
                  </a:lnTo>
                  <a:lnTo>
                    <a:pt x="48" y="104"/>
                  </a:lnTo>
                  <a:lnTo>
                    <a:pt x="0" y="12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25" name="Freeform 300"/>
            <p:cNvSpPr>
              <a:spLocks/>
            </p:cNvSpPr>
            <p:nvPr/>
          </p:nvSpPr>
          <p:spPr bwMode="auto">
            <a:xfrm>
              <a:off x="5257800" y="1676400"/>
              <a:ext cx="139700" cy="177800"/>
            </a:xfrm>
            <a:custGeom>
              <a:avLst/>
              <a:gdLst>
                <a:gd name="T0" fmla="*/ 2147483647 w 88"/>
                <a:gd name="T1" fmla="*/ 2147483647 h 112"/>
                <a:gd name="T2" fmla="*/ 0 w 88"/>
                <a:gd name="T3" fmla="*/ 2147483647 h 112"/>
                <a:gd name="T4" fmla="*/ 2147483647 w 88"/>
                <a:gd name="T5" fmla="*/ 0 h 112"/>
                <a:gd name="T6" fmla="*/ 2147483647 w 88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112"/>
                <a:gd name="T14" fmla="*/ 88 w 8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112">
                  <a:moveTo>
                    <a:pt x="8" y="112"/>
                  </a:moveTo>
                  <a:lnTo>
                    <a:pt x="0" y="64"/>
                  </a:lnTo>
                  <a:lnTo>
                    <a:pt x="40" y="0"/>
                  </a:lnTo>
                  <a:lnTo>
                    <a:pt x="8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26" name="Text Box 301"/>
            <p:cNvSpPr txBox="1">
              <a:spLocks noChangeArrowheads="1"/>
            </p:cNvSpPr>
            <p:nvPr/>
          </p:nvSpPr>
          <p:spPr bwMode="auto">
            <a:xfrm>
              <a:off x="4643438" y="836613"/>
              <a:ext cx="22320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i="1" dirty="0"/>
                <a:t>в пос. Кузьминское 120 м</a:t>
              </a:r>
            </a:p>
          </p:txBody>
        </p:sp>
        <p:sp>
          <p:nvSpPr>
            <p:cNvPr id="28927" name="Text Box 7"/>
            <p:cNvSpPr txBox="1">
              <a:spLocks noChangeArrowheads="1"/>
            </p:cNvSpPr>
            <p:nvPr/>
          </p:nvSpPr>
          <p:spPr bwMode="auto">
            <a:xfrm>
              <a:off x="899592" y="1052736"/>
              <a:ext cx="2735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solidFill>
                    <a:srgbClr val="FFFFFF"/>
                  </a:solidFill>
                  <a:cs typeface="Arial" charset="0"/>
                </a:rPr>
                <a:t>План участков  </a:t>
              </a:r>
              <a:r>
                <a:rPr lang="ru-RU" sz="1400" b="1" dirty="0" smtClean="0">
                  <a:solidFill>
                    <a:srgbClr val="FFFFFF"/>
                  </a:solidFill>
                  <a:cs typeface="Arial" charset="0"/>
                </a:rPr>
                <a:t>(</a:t>
              </a:r>
              <a:r>
                <a:rPr lang="ru-RU" sz="1400" b="1" dirty="0">
                  <a:solidFill>
                    <a:srgbClr val="FFFFFF"/>
                  </a:solidFill>
                  <a:cs typeface="Arial" charset="0"/>
                </a:rPr>
                <a:t>8</a:t>
              </a:r>
              <a:r>
                <a:rPr lang="ru-RU" sz="1400" b="1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ru-RU" sz="1400" b="1" dirty="0">
                  <a:solidFill>
                    <a:srgbClr val="FFFFFF"/>
                  </a:solidFill>
                  <a:cs typeface="Arial" charset="0"/>
                </a:rPr>
                <a:t>лист)</a:t>
              </a:r>
            </a:p>
          </p:txBody>
        </p:sp>
        <p:grpSp>
          <p:nvGrpSpPr>
            <p:cNvPr id="28928" name="Group 309"/>
            <p:cNvGrpSpPr>
              <a:grpSpLocks/>
            </p:cNvGrpSpPr>
            <p:nvPr/>
          </p:nvGrpSpPr>
          <p:grpSpPr bwMode="auto">
            <a:xfrm>
              <a:off x="6300788" y="188913"/>
              <a:ext cx="2701925" cy="1728787"/>
              <a:chOff x="4058" y="0"/>
              <a:chExt cx="1702" cy="1089"/>
            </a:xfrm>
          </p:grpSpPr>
          <p:pic>
            <p:nvPicPr>
              <p:cNvPr id="28933" name="Picture 30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58" y="0"/>
                <a:ext cx="1702" cy="10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8934" name="Text Box 304"/>
              <p:cNvSpPr txBox="1">
                <a:spLocks noChangeArrowheads="1"/>
              </p:cNvSpPr>
              <p:nvPr/>
            </p:nvSpPr>
            <p:spPr bwMode="auto">
              <a:xfrm>
                <a:off x="4059" y="935"/>
                <a:ext cx="140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Переправа через ручей Илистый</a:t>
                </a:r>
              </a:p>
            </p:txBody>
          </p:sp>
        </p:grpSp>
        <p:pic>
          <p:nvPicPr>
            <p:cNvPr id="28929" name="Picture 3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388" y="4652963"/>
              <a:ext cx="2716212" cy="20494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930" name="Text Box 306"/>
            <p:cNvSpPr txBox="1">
              <a:spLocks noChangeArrowheads="1"/>
            </p:cNvSpPr>
            <p:nvPr/>
          </p:nvSpPr>
          <p:spPr bwMode="auto">
            <a:xfrm>
              <a:off x="268288" y="4652963"/>
              <a:ext cx="26273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Вид на участки</a:t>
              </a:r>
            </a:p>
          </p:txBody>
        </p:sp>
        <p:sp>
          <p:nvSpPr>
            <p:cNvPr id="28931" name="Rectangle 310"/>
            <p:cNvSpPr>
              <a:spLocks noChangeArrowheads="1"/>
            </p:cNvSpPr>
            <p:nvPr/>
          </p:nvSpPr>
          <p:spPr bwMode="auto">
            <a:xfrm rot="16200000">
              <a:off x="-1274762" y="2290762"/>
              <a:ext cx="3455988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>
                  <a:latin typeface="Times New Roman" pitchFamily="18" charset="0"/>
                </a:rPr>
                <a:t>Ленинградская область</a:t>
              </a:r>
              <a:r>
                <a:rPr lang="en-US" sz="1300">
                  <a:latin typeface="Times New Roman" pitchFamily="18" charset="0"/>
                </a:rPr>
                <a:t>   </a:t>
              </a:r>
              <a:r>
                <a:rPr lang="ru-RU" sz="130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8932" name="Rectangle 311"/>
            <p:cNvSpPr>
              <a:spLocks noChangeArrowheads="1"/>
            </p:cNvSpPr>
            <p:nvPr/>
          </p:nvSpPr>
          <p:spPr bwMode="auto">
            <a:xfrm rot="162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83568" y="0"/>
              <a:ext cx="56166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Продаются участки с/</a:t>
              </a:r>
              <a:r>
                <a:rPr lang="ru-RU" sz="1200" dirty="0" err="1" smtClean="0"/>
                <a:t>х</a:t>
              </a:r>
              <a:r>
                <a:rPr lang="ru-RU" sz="1200" dirty="0" smtClean="0"/>
                <a:t> назначения, расположенные южнее поселка Житково, за поймой Илистого ручья, в урочище Кузьминское и урочище Верхнее.  Ранее  земля использовалась под пашню, есть дренажные канавы. Вокруг лес. Проезд по полевой и лесной дорогам.</a:t>
              </a:r>
              <a:endParaRPr lang="ru-RU" sz="12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Группа 197"/>
          <p:cNvGrpSpPr/>
          <p:nvPr/>
        </p:nvGrpSpPr>
        <p:grpSpPr>
          <a:xfrm>
            <a:off x="0" y="0"/>
            <a:ext cx="9144000" cy="6705600"/>
            <a:chOff x="0" y="0"/>
            <a:chExt cx="9144000" cy="6705600"/>
          </a:xfrm>
        </p:grpSpPr>
        <p:sp>
          <p:nvSpPr>
            <p:cNvPr id="29698" name="Rectangle 20"/>
            <p:cNvSpPr>
              <a:spLocks noChangeArrowheads="1"/>
            </p:cNvSpPr>
            <p:nvPr/>
          </p:nvSpPr>
          <p:spPr bwMode="auto">
            <a:xfrm>
              <a:off x="467544" y="404664"/>
              <a:ext cx="5400675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dirty="0" smtClean="0"/>
                <a:t>Предлагаются к покупке отличные земельные участки рядом с поселком Кузьминское. Участки расположены в экологически чистом районе, в стороне от пыльных дорог. Различная площадь и </a:t>
              </a:r>
              <a:r>
                <a:rPr lang="ru-RU" sz="1000" dirty="0" err="1" smtClean="0"/>
                <a:t>конфигуращия</a:t>
              </a:r>
              <a:r>
                <a:rPr lang="ru-RU" sz="1000" dirty="0" smtClean="0"/>
                <a:t> на любой выбор!</a:t>
              </a:r>
            </a:p>
            <a:p>
              <a:r>
                <a:rPr lang="ru-RU" sz="1000" dirty="0" smtClean="0"/>
                <a:t>*</a:t>
              </a:r>
              <a:r>
                <a:rPr lang="ru-RU" sz="1000" u="sng" dirty="0"/>
                <a:t>Примечание</a:t>
              </a:r>
              <a:r>
                <a:rPr lang="ru-RU" sz="1000" dirty="0"/>
                <a:t>: 3 земельных участка имеют единый кадастровый </a:t>
              </a:r>
              <a:r>
                <a:rPr lang="ru-RU" sz="1000" dirty="0">
                  <a:solidFill>
                    <a:schemeClr val="accent2"/>
                  </a:solidFill>
                </a:rPr>
                <a:t>№ 47:01:1122001:1501</a:t>
              </a:r>
              <a:r>
                <a:rPr lang="ru-RU" sz="1000" dirty="0"/>
                <a:t> и площадь 2.5637 га ( план ещё одного участка  смотреть на стр. 4</a:t>
              </a:r>
              <a:r>
                <a:rPr lang="ru-RU" sz="1000" dirty="0" smtClean="0"/>
                <a:t> </a:t>
              </a:r>
              <a:r>
                <a:rPr lang="ru-RU" sz="1000" dirty="0"/>
                <a:t>) </a:t>
              </a:r>
            </a:p>
          </p:txBody>
        </p:sp>
        <p:pic>
          <p:nvPicPr>
            <p:cNvPr id="2969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0825" y="1844675"/>
              <a:ext cx="8693150" cy="486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0" name="Text Box 6"/>
            <p:cNvSpPr txBox="1">
              <a:spLocks noChangeArrowheads="1"/>
            </p:cNvSpPr>
            <p:nvPr/>
          </p:nvSpPr>
          <p:spPr bwMode="auto">
            <a:xfrm>
              <a:off x="6877050" y="4724400"/>
              <a:ext cx="19018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>
                  <a:solidFill>
                    <a:schemeClr val="accent2"/>
                  </a:solidFill>
                </a:rPr>
                <a:t>Кузьминское</a:t>
              </a:r>
            </a:p>
          </p:txBody>
        </p:sp>
        <p:sp>
          <p:nvSpPr>
            <p:cNvPr id="29701" name="Freeform 8"/>
            <p:cNvSpPr>
              <a:spLocks/>
            </p:cNvSpPr>
            <p:nvPr/>
          </p:nvSpPr>
          <p:spPr bwMode="auto">
            <a:xfrm>
              <a:off x="539750" y="1879600"/>
              <a:ext cx="1758950" cy="1206500"/>
            </a:xfrm>
            <a:custGeom>
              <a:avLst/>
              <a:gdLst>
                <a:gd name="T0" fmla="*/ 2147483647 w 1108"/>
                <a:gd name="T1" fmla="*/ 0 h 760"/>
                <a:gd name="T2" fmla="*/ 2147483647 w 1108"/>
                <a:gd name="T3" fmla="*/ 2147483647 h 760"/>
                <a:gd name="T4" fmla="*/ 2147483647 w 1108"/>
                <a:gd name="T5" fmla="*/ 2147483647 h 760"/>
                <a:gd name="T6" fmla="*/ 0 w 1108"/>
                <a:gd name="T7" fmla="*/ 2147483647 h 760"/>
                <a:gd name="T8" fmla="*/ 2147483647 w 1108"/>
                <a:gd name="T9" fmla="*/ 0 h 7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8"/>
                <a:gd name="T16" fmla="*/ 0 h 760"/>
                <a:gd name="T17" fmla="*/ 1108 w 1108"/>
                <a:gd name="T18" fmla="*/ 760 h 7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8" h="760">
                  <a:moveTo>
                    <a:pt x="132" y="0"/>
                  </a:moveTo>
                  <a:lnTo>
                    <a:pt x="1108" y="504"/>
                  </a:lnTo>
                  <a:lnTo>
                    <a:pt x="968" y="760"/>
                  </a:lnTo>
                  <a:lnTo>
                    <a:pt x="0" y="223"/>
                  </a:lnTo>
                  <a:lnTo>
                    <a:pt x="132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2" name="Freeform 9"/>
            <p:cNvSpPr>
              <a:spLocks/>
            </p:cNvSpPr>
            <p:nvPr/>
          </p:nvSpPr>
          <p:spPr bwMode="auto">
            <a:xfrm>
              <a:off x="758825" y="1676400"/>
              <a:ext cx="1679575" cy="989013"/>
            </a:xfrm>
            <a:custGeom>
              <a:avLst/>
              <a:gdLst>
                <a:gd name="T0" fmla="*/ 0 w 1058"/>
                <a:gd name="T1" fmla="*/ 2147483647 h 623"/>
                <a:gd name="T2" fmla="*/ 2147483647 w 1058"/>
                <a:gd name="T3" fmla="*/ 0 h 623"/>
                <a:gd name="T4" fmla="*/ 2147483647 w 1058"/>
                <a:gd name="T5" fmla="*/ 2147483647 h 623"/>
                <a:gd name="T6" fmla="*/ 2147483647 w 1058"/>
                <a:gd name="T7" fmla="*/ 2147483647 h 623"/>
                <a:gd name="T8" fmla="*/ 0 w 1058"/>
                <a:gd name="T9" fmla="*/ 2147483647 h 6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8"/>
                <a:gd name="T16" fmla="*/ 0 h 623"/>
                <a:gd name="T17" fmla="*/ 1058 w 1058"/>
                <a:gd name="T18" fmla="*/ 623 h 6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8" h="623">
                  <a:moveTo>
                    <a:pt x="0" y="117"/>
                  </a:moveTo>
                  <a:lnTo>
                    <a:pt x="42" y="0"/>
                  </a:lnTo>
                  <a:lnTo>
                    <a:pt x="1058" y="488"/>
                  </a:lnTo>
                  <a:lnTo>
                    <a:pt x="976" y="623"/>
                  </a:lnTo>
                  <a:lnTo>
                    <a:pt x="0" y="117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3" name="Freeform 10"/>
            <p:cNvSpPr>
              <a:spLocks/>
            </p:cNvSpPr>
            <p:nvPr/>
          </p:nvSpPr>
          <p:spPr bwMode="auto">
            <a:xfrm>
              <a:off x="5059363" y="3579813"/>
              <a:ext cx="592137" cy="717550"/>
            </a:xfrm>
            <a:custGeom>
              <a:avLst/>
              <a:gdLst>
                <a:gd name="T0" fmla="*/ 2147483647 w 388"/>
                <a:gd name="T1" fmla="*/ 0 h 464"/>
                <a:gd name="T2" fmla="*/ 2147483647 w 388"/>
                <a:gd name="T3" fmla="*/ 2147483647 h 464"/>
                <a:gd name="T4" fmla="*/ 2147483647 w 388"/>
                <a:gd name="T5" fmla="*/ 2147483647 h 464"/>
                <a:gd name="T6" fmla="*/ 2147483647 w 388"/>
                <a:gd name="T7" fmla="*/ 2147483647 h 464"/>
                <a:gd name="T8" fmla="*/ 2147483647 w 388"/>
                <a:gd name="T9" fmla="*/ 2147483647 h 464"/>
                <a:gd name="T10" fmla="*/ 0 w 388"/>
                <a:gd name="T11" fmla="*/ 2147483647 h 464"/>
                <a:gd name="T12" fmla="*/ 2147483647 w 388"/>
                <a:gd name="T13" fmla="*/ 0 h 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8"/>
                <a:gd name="T22" fmla="*/ 0 h 464"/>
                <a:gd name="T23" fmla="*/ 388 w 388"/>
                <a:gd name="T24" fmla="*/ 464 h 4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8" h="464">
                  <a:moveTo>
                    <a:pt x="156" y="0"/>
                  </a:moveTo>
                  <a:lnTo>
                    <a:pt x="196" y="64"/>
                  </a:lnTo>
                  <a:lnTo>
                    <a:pt x="388" y="184"/>
                  </a:lnTo>
                  <a:lnTo>
                    <a:pt x="204" y="464"/>
                  </a:lnTo>
                  <a:lnTo>
                    <a:pt x="124" y="304"/>
                  </a:lnTo>
                  <a:lnTo>
                    <a:pt x="0" y="144"/>
                  </a:lnTo>
                  <a:lnTo>
                    <a:pt x="156" y="0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4" name="Freeform 12"/>
            <p:cNvSpPr>
              <a:spLocks/>
            </p:cNvSpPr>
            <p:nvPr/>
          </p:nvSpPr>
          <p:spPr bwMode="auto">
            <a:xfrm>
              <a:off x="5562600" y="1854200"/>
              <a:ext cx="3330575" cy="998538"/>
            </a:xfrm>
            <a:custGeom>
              <a:avLst/>
              <a:gdLst>
                <a:gd name="T0" fmla="*/ 0 w 2098"/>
                <a:gd name="T1" fmla="*/ 0 h 629"/>
                <a:gd name="T2" fmla="*/ 2147483647 w 2098"/>
                <a:gd name="T3" fmla="*/ 2147483647 h 629"/>
                <a:gd name="T4" fmla="*/ 2147483647 w 2098"/>
                <a:gd name="T5" fmla="*/ 2147483647 h 629"/>
                <a:gd name="T6" fmla="*/ 2147483647 w 2098"/>
                <a:gd name="T7" fmla="*/ 2147483647 h 629"/>
                <a:gd name="T8" fmla="*/ 2147483647 w 2098"/>
                <a:gd name="T9" fmla="*/ 2147483647 h 629"/>
                <a:gd name="T10" fmla="*/ 2147483647 w 2098"/>
                <a:gd name="T11" fmla="*/ 2147483647 h 6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8"/>
                <a:gd name="T19" fmla="*/ 0 h 629"/>
                <a:gd name="T20" fmla="*/ 2098 w 2098"/>
                <a:gd name="T21" fmla="*/ 629 h 6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8" h="629">
                  <a:moveTo>
                    <a:pt x="0" y="0"/>
                  </a:moveTo>
                  <a:lnTo>
                    <a:pt x="592" y="288"/>
                  </a:lnTo>
                  <a:lnTo>
                    <a:pt x="960" y="448"/>
                  </a:lnTo>
                  <a:lnTo>
                    <a:pt x="1176" y="520"/>
                  </a:lnTo>
                  <a:lnTo>
                    <a:pt x="1320" y="560"/>
                  </a:lnTo>
                  <a:lnTo>
                    <a:pt x="2098" y="629"/>
                  </a:lnTo>
                </a:path>
              </a:pathLst>
            </a:custGeom>
            <a:noFill/>
            <a:ln w="57150" cmpd="sng">
              <a:solidFill>
                <a:srgbClr val="FF9933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5" name="Text Box 13"/>
            <p:cNvSpPr txBox="1">
              <a:spLocks noChangeArrowheads="1"/>
            </p:cNvSpPr>
            <p:nvPr/>
          </p:nvSpPr>
          <p:spPr bwMode="auto">
            <a:xfrm rot="1438620">
              <a:off x="6084888" y="2132013"/>
              <a:ext cx="649287" cy="274637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/>
                <a:t>А127</a:t>
              </a:r>
            </a:p>
          </p:txBody>
        </p:sp>
        <p:sp>
          <p:nvSpPr>
            <p:cNvPr id="29706" name="Freeform 14"/>
            <p:cNvSpPr>
              <a:spLocks/>
            </p:cNvSpPr>
            <p:nvPr/>
          </p:nvSpPr>
          <p:spPr bwMode="auto">
            <a:xfrm>
              <a:off x="250825" y="5805488"/>
              <a:ext cx="2339975" cy="900112"/>
            </a:xfrm>
            <a:custGeom>
              <a:avLst/>
              <a:gdLst>
                <a:gd name="T0" fmla="*/ 0 w 1474"/>
                <a:gd name="T1" fmla="*/ 0 h 567"/>
                <a:gd name="T2" fmla="*/ 2147483647 w 1474"/>
                <a:gd name="T3" fmla="*/ 2147483647 h 567"/>
                <a:gd name="T4" fmla="*/ 2147483647 w 1474"/>
                <a:gd name="T5" fmla="*/ 2147483647 h 567"/>
                <a:gd name="T6" fmla="*/ 2147483647 w 1474"/>
                <a:gd name="T7" fmla="*/ 2147483647 h 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74"/>
                <a:gd name="T13" fmla="*/ 0 h 567"/>
                <a:gd name="T14" fmla="*/ 1474 w 1474"/>
                <a:gd name="T15" fmla="*/ 567 h 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74" h="567">
                  <a:moveTo>
                    <a:pt x="0" y="0"/>
                  </a:moveTo>
                  <a:lnTo>
                    <a:pt x="1274" y="335"/>
                  </a:lnTo>
                  <a:lnTo>
                    <a:pt x="1314" y="503"/>
                  </a:lnTo>
                  <a:lnTo>
                    <a:pt x="1474" y="567"/>
                  </a:lnTo>
                </a:path>
              </a:pathLst>
            </a:custGeom>
            <a:noFill/>
            <a:ln w="28575" cmpd="sng">
              <a:solidFill>
                <a:srgbClr val="66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7" name="Text Box 15"/>
            <p:cNvSpPr txBox="1">
              <a:spLocks noChangeArrowheads="1"/>
            </p:cNvSpPr>
            <p:nvPr/>
          </p:nvSpPr>
          <p:spPr bwMode="auto">
            <a:xfrm rot="996660">
              <a:off x="1258888" y="5876925"/>
              <a:ext cx="11985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0033CC"/>
                  </a:solidFill>
                </a:rPr>
                <a:t>руч. Илистый</a:t>
              </a:r>
            </a:p>
          </p:txBody>
        </p:sp>
        <p:sp>
          <p:nvSpPr>
            <p:cNvPr id="29708" name="Text Box 16"/>
            <p:cNvSpPr txBox="1">
              <a:spLocks noChangeArrowheads="1"/>
            </p:cNvSpPr>
            <p:nvPr/>
          </p:nvSpPr>
          <p:spPr bwMode="auto">
            <a:xfrm>
              <a:off x="2916238" y="2565400"/>
              <a:ext cx="863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FFF00"/>
                  </a:solidFill>
                </a:rPr>
                <a:t>:1501* 2.5637га </a:t>
              </a:r>
            </a:p>
          </p:txBody>
        </p:sp>
        <p:sp>
          <p:nvSpPr>
            <p:cNvPr id="29709" name="Line 17"/>
            <p:cNvSpPr>
              <a:spLocks noChangeShapeType="1"/>
            </p:cNvSpPr>
            <p:nvPr/>
          </p:nvSpPr>
          <p:spPr bwMode="auto">
            <a:xfrm>
              <a:off x="3132138" y="2781300"/>
              <a:ext cx="517525" cy="158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0" name="Line 18"/>
            <p:cNvSpPr>
              <a:spLocks noChangeShapeType="1"/>
            </p:cNvSpPr>
            <p:nvPr/>
          </p:nvSpPr>
          <p:spPr bwMode="auto">
            <a:xfrm flipH="1" flipV="1">
              <a:off x="2411413" y="2565400"/>
              <a:ext cx="792162" cy="2159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1" name="Line 19"/>
            <p:cNvSpPr>
              <a:spLocks noChangeShapeType="1"/>
            </p:cNvSpPr>
            <p:nvPr/>
          </p:nvSpPr>
          <p:spPr bwMode="auto">
            <a:xfrm>
              <a:off x="3635375" y="2781300"/>
              <a:ext cx="1512888" cy="863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2" name="Text Box 21"/>
            <p:cNvSpPr txBox="1">
              <a:spLocks noChangeArrowheads="1"/>
            </p:cNvSpPr>
            <p:nvPr/>
          </p:nvSpPr>
          <p:spPr bwMode="auto">
            <a:xfrm>
              <a:off x="1187450" y="1989138"/>
              <a:ext cx="10080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b="1"/>
                <a:t>1.0408 га</a:t>
              </a:r>
            </a:p>
          </p:txBody>
        </p:sp>
        <p:sp>
          <p:nvSpPr>
            <p:cNvPr id="29713" name="Text Box 22"/>
            <p:cNvSpPr txBox="1">
              <a:spLocks noChangeArrowheads="1"/>
            </p:cNvSpPr>
            <p:nvPr/>
          </p:nvSpPr>
          <p:spPr bwMode="auto">
            <a:xfrm>
              <a:off x="5076825" y="3789363"/>
              <a:ext cx="10080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b="1"/>
                <a:t>0.5219га</a:t>
              </a:r>
            </a:p>
          </p:txBody>
        </p:sp>
        <p:sp>
          <p:nvSpPr>
            <p:cNvPr id="29714" name="Text Box 30"/>
            <p:cNvSpPr txBox="1">
              <a:spLocks noChangeArrowheads="1"/>
            </p:cNvSpPr>
            <p:nvPr/>
          </p:nvSpPr>
          <p:spPr bwMode="auto">
            <a:xfrm>
              <a:off x="1042988" y="2276475"/>
              <a:ext cx="863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:1500 2.2244га </a:t>
              </a:r>
            </a:p>
          </p:txBody>
        </p:sp>
        <p:sp>
          <p:nvSpPr>
            <p:cNvPr id="29715" name="Line 31"/>
            <p:cNvSpPr>
              <a:spLocks noChangeShapeType="1"/>
            </p:cNvSpPr>
            <p:nvPr/>
          </p:nvSpPr>
          <p:spPr bwMode="auto">
            <a:xfrm>
              <a:off x="1258888" y="2492375"/>
              <a:ext cx="433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32"/>
            <p:cNvSpPr>
              <a:spLocks/>
            </p:cNvSpPr>
            <p:nvPr/>
          </p:nvSpPr>
          <p:spPr bwMode="auto">
            <a:xfrm>
              <a:off x="5435600" y="3284538"/>
              <a:ext cx="1227138" cy="1871662"/>
            </a:xfrm>
            <a:custGeom>
              <a:avLst/>
              <a:gdLst>
                <a:gd name="T0" fmla="*/ 2147483647 w 1156"/>
                <a:gd name="T1" fmla="*/ 0 h 1576"/>
                <a:gd name="T2" fmla="*/ 2147483647 w 1156"/>
                <a:gd name="T3" fmla="*/ 2147483647 h 1576"/>
                <a:gd name="T4" fmla="*/ 2147483647 w 1156"/>
                <a:gd name="T5" fmla="*/ 2147483647 h 1576"/>
                <a:gd name="T6" fmla="*/ 2147483647 w 1156"/>
                <a:gd name="T7" fmla="*/ 2147483647 h 1576"/>
                <a:gd name="T8" fmla="*/ 2147483647 w 1156"/>
                <a:gd name="T9" fmla="*/ 2147483647 h 1576"/>
                <a:gd name="T10" fmla="*/ 2147483647 w 1156"/>
                <a:gd name="T11" fmla="*/ 2147483647 h 1576"/>
                <a:gd name="T12" fmla="*/ 2147483647 w 1156"/>
                <a:gd name="T13" fmla="*/ 2147483647 h 1576"/>
                <a:gd name="T14" fmla="*/ 2147483647 w 1156"/>
                <a:gd name="T15" fmla="*/ 2147483647 h 1576"/>
                <a:gd name="T16" fmla="*/ 2147483647 w 1156"/>
                <a:gd name="T17" fmla="*/ 2147483647 h 1576"/>
                <a:gd name="T18" fmla="*/ 2147483647 w 1156"/>
                <a:gd name="T19" fmla="*/ 2147483647 h 1576"/>
                <a:gd name="T20" fmla="*/ 2147483647 w 1156"/>
                <a:gd name="T21" fmla="*/ 2147483647 h 1576"/>
                <a:gd name="T22" fmla="*/ 0 w 1156"/>
                <a:gd name="T23" fmla="*/ 2147483647 h 1576"/>
                <a:gd name="T24" fmla="*/ 2147483647 w 1156"/>
                <a:gd name="T25" fmla="*/ 0 h 15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"/>
                <a:gd name="T40" fmla="*/ 0 h 1576"/>
                <a:gd name="T41" fmla="*/ 1156 w 1156"/>
                <a:gd name="T42" fmla="*/ 1576 h 15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" h="1576">
                  <a:moveTo>
                    <a:pt x="588" y="0"/>
                  </a:moveTo>
                  <a:lnTo>
                    <a:pt x="820" y="112"/>
                  </a:lnTo>
                  <a:lnTo>
                    <a:pt x="796" y="240"/>
                  </a:lnTo>
                  <a:lnTo>
                    <a:pt x="804" y="320"/>
                  </a:lnTo>
                  <a:lnTo>
                    <a:pt x="884" y="368"/>
                  </a:lnTo>
                  <a:lnTo>
                    <a:pt x="1116" y="312"/>
                  </a:lnTo>
                  <a:lnTo>
                    <a:pt x="1156" y="336"/>
                  </a:lnTo>
                  <a:lnTo>
                    <a:pt x="532" y="1576"/>
                  </a:lnTo>
                  <a:lnTo>
                    <a:pt x="332" y="1432"/>
                  </a:lnTo>
                  <a:lnTo>
                    <a:pt x="212" y="1312"/>
                  </a:lnTo>
                  <a:lnTo>
                    <a:pt x="116" y="1096"/>
                  </a:lnTo>
                  <a:lnTo>
                    <a:pt x="0" y="840"/>
                  </a:lnTo>
                  <a:lnTo>
                    <a:pt x="588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Text Box 33"/>
            <p:cNvSpPr txBox="1">
              <a:spLocks noChangeArrowheads="1"/>
            </p:cNvSpPr>
            <p:nvPr/>
          </p:nvSpPr>
          <p:spPr bwMode="auto">
            <a:xfrm>
              <a:off x="5364163" y="4076700"/>
              <a:ext cx="16129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47:01:1122001:</a:t>
              </a:r>
              <a:r>
                <a:rPr lang="en-US" sz="1000" b="1"/>
                <a:t>358 </a:t>
              </a:r>
              <a:r>
                <a:rPr lang="ru-RU" sz="1000" b="1"/>
                <a:t> 1.9462 га </a:t>
              </a:r>
            </a:p>
          </p:txBody>
        </p:sp>
        <p:sp>
          <p:nvSpPr>
            <p:cNvPr id="29718" name="Freeform 34"/>
            <p:cNvSpPr>
              <a:spLocks/>
            </p:cNvSpPr>
            <p:nvPr/>
          </p:nvSpPr>
          <p:spPr bwMode="auto">
            <a:xfrm>
              <a:off x="250825" y="4660900"/>
              <a:ext cx="7115175" cy="2019300"/>
            </a:xfrm>
            <a:custGeom>
              <a:avLst/>
              <a:gdLst>
                <a:gd name="T0" fmla="*/ 0 w 4482"/>
                <a:gd name="T1" fmla="*/ 2147483647 h 1272"/>
                <a:gd name="T2" fmla="*/ 2147483647 w 4482"/>
                <a:gd name="T3" fmla="*/ 2147483647 h 1272"/>
                <a:gd name="T4" fmla="*/ 2147483647 w 4482"/>
                <a:gd name="T5" fmla="*/ 2147483647 h 1272"/>
                <a:gd name="T6" fmla="*/ 2147483647 w 4482"/>
                <a:gd name="T7" fmla="*/ 0 h 1272"/>
                <a:gd name="T8" fmla="*/ 2147483647 w 4482"/>
                <a:gd name="T9" fmla="*/ 0 h 1272"/>
                <a:gd name="T10" fmla="*/ 2147483647 w 4482"/>
                <a:gd name="T11" fmla="*/ 2147483647 h 1272"/>
                <a:gd name="T12" fmla="*/ 2147483647 w 4482"/>
                <a:gd name="T13" fmla="*/ 2147483647 h 1272"/>
                <a:gd name="T14" fmla="*/ 2147483647 w 4482"/>
                <a:gd name="T15" fmla="*/ 2147483647 h 1272"/>
                <a:gd name="T16" fmla="*/ 2147483647 w 4482"/>
                <a:gd name="T17" fmla="*/ 2147483647 h 1272"/>
                <a:gd name="T18" fmla="*/ 2147483647 w 4482"/>
                <a:gd name="T19" fmla="*/ 2147483647 h 1272"/>
                <a:gd name="T20" fmla="*/ 2147483647 w 4482"/>
                <a:gd name="T21" fmla="*/ 2147483647 h 1272"/>
                <a:gd name="T22" fmla="*/ 2147483647 w 4482"/>
                <a:gd name="T23" fmla="*/ 2147483647 h 1272"/>
                <a:gd name="T24" fmla="*/ 2147483647 w 4482"/>
                <a:gd name="T25" fmla="*/ 2147483647 h 1272"/>
                <a:gd name="T26" fmla="*/ 2147483647 w 4482"/>
                <a:gd name="T27" fmla="*/ 2147483647 h 1272"/>
                <a:gd name="T28" fmla="*/ 2147483647 w 4482"/>
                <a:gd name="T29" fmla="*/ 2147483647 h 1272"/>
                <a:gd name="T30" fmla="*/ 2147483647 w 4482"/>
                <a:gd name="T31" fmla="*/ 2147483647 h 1272"/>
                <a:gd name="T32" fmla="*/ 2147483647 w 4482"/>
                <a:gd name="T33" fmla="*/ 2147483647 h 1272"/>
                <a:gd name="T34" fmla="*/ 2147483647 w 4482"/>
                <a:gd name="T35" fmla="*/ 2147483647 h 1272"/>
                <a:gd name="T36" fmla="*/ 2147483647 w 4482"/>
                <a:gd name="T37" fmla="*/ 2147483647 h 1272"/>
                <a:gd name="T38" fmla="*/ 2147483647 w 4482"/>
                <a:gd name="T39" fmla="*/ 2147483647 h 1272"/>
                <a:gd name="T40" fmla="*/ 2147483647 w 4482"/>
                <a:gd name="T41" fmla="*/ 2147483647 h 1272"/>
                <a:gd name="T42" fmla="*/ 2147483647 w 4482"/>
                <a:gd name="T43" fmla="*/ 2147483647 h 1272"/>
                <a:gd name="T44" fmla="*/ 2147483647 w 4482"/>
                <a:gd name="T45" fmla="*/ 2147483647 h 1272"/>
                <a:gd name="T46" fmla="*/ 2147483647 w 4482"/>
                <a:gd name="T47" fmla="*/ 2147483647 h 1272"/>
                <a:gd name="T48" fmla="*/ 2147483647 w 4482"/>
                <a:gd name="T49" fmla="*/ 2147483647 h 12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82"/>
                <a:gd name="T76" fmla="*/ 0 h 1272"/>
                <a:gd name="T77" fmla="*/ 4482 w 4482"/>
                <a:gd name="T78" fmla="*/ 1272 h 12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82" h="1272">
                  <a:moveTo>
                    <a:pt x="0" y="86"/>
                  </a:moveTo>
                  <a:lnTo>
                    <a:pt x="298" y="48"/>
                  </a:lnTo>
                  <a:lnTo>
                    <a:pt x="458" y="48"/>
                  </a:lnTo>
                  <a:lnTo>
                    <a:pt x="778" y="0"/>
                  </a:lnTo>
                  <a:lnTo>
                    <a:pt x="874" y="0"/>
                  </a:lnTo>
                  <a:lnTo>
                    <a:pt x="962" y="24"/>
                  </a:lnTo>
                  <a:lnTo>
                    <a:pt x="1106" y="96"/>
                  </a:lnTo>
                  <a:lnTo>
                    <a:pt x="1178" y="160"/>
                  </a:lnTo>
                  <a:lnTo>
                    <a:pt x="1274" y="168"/>
                  </a:lnTo>
                  <a:lnTo>
                    <a:pt x="1394" y="248"/>
                  </a:lnTo>
                  <a:lnTo>
                    <a:pt x="1474" y="288"/>
                  </a:lnTo>
                  <a:lnTo>
                    <a:pt x="1586" y="288"/>
                  </a:lnTo>
                  <a:lnTo>
                    <a:pt x="1690" y="288"/>
                  </a:lnTo>
                  <a:lnTo>
                    <a:pt x="1778" y="328"/>
                  </a:lnTo>
                  <a:lnTo>
                    <a:pt x="1954" y="392"/>
                  </a:lnTo>
                  <a:lnTo>
                    <a:pt x="2034" y="416"/>
                  </a:lnTo>
                  <a:lnTo>
                    <a:pt x="2154" y="392"/>
                  </a:lnTo>
                  <a:lnTo>
                    <a:pt x="2250" y="392"/>
                  </a:lnTo>
                  <a:lnTo>
                    <a:pt x="2418" y="456"/>
                  </a:lnTo>
                  <a:lnTo>
                    <a:pt x="3626" y="832"/>
                  </a:lnTo>
                  <a:lnTo>
                    <a:pt x="3882" y="896"/>
                  </a:lnTo>
                  <a:lnTo>
                    <a:pt x="3986" y="928"/>
                  </a:lnTo>
                  <a:lnTo>
                    <a:pt x="4034" y="976"/>
                  </a:lnTo>
                  <a:lnTo>
                    <a:pt x="4162" y="1040"/>
                  </a:lnTo>
                  <a:lnTo>
                    <a:pt x="4482" y="1272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9" name="Line 36"/>
            <p:cNvSpPr>
              <a:spLocks noChangeShapeType="1"/>
            </p:cNvSpPr>
            <p:nvPr/>
          </p:nvSpPr>
          <p:spPr bwMode="auto">
            <a:xfrm>
              <a:off x="539750" y="5195888"/>
              <a:ext cx="12858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0" name="Line 37"/>
            <p:cNvSpPr>
              <a:spLocks noChangeShapeType="1"/>
            </p:cNvSpPr>
            <p:nvPr/>
          </p:nvSpPr>
          <p:spPr bwMode="auto">
            <a:xfrm>
              <a:off x="603250" y="52530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1" name="Line 38"/>
            <p:cNvSpPr>
              <a:spLocks noChangeShapeType="1"/>
            </p:cNvSpPr>
            <p:nvPr/>
          </p:nvSpPr>
          <p:spPr bwMode="auto">
            <a:xfrm>
              <a:off x="668338" y="5310188"/>
              <a:ext cx="2635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2" name="Line 39"/>
            <p:cNvSpPr>
              <a:spLocks noChangeShapeType="1"/>
            </p:cNvSpPr>
            <p:nvPr/>
          </p:nvSpPr>
          <p:spPr bwMode="auto">
            <a:xfrm>
              <a:off x="539750" y="5368925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3" name="Line 40"/>
            <p:cNvSpPr>
              <a:spLocks noChangeShapeType="1"/>
            </p:cNvSpPr>
            <p:nvPr/>
          </p:nvSpPr>
          <p:spPr bwMode="auto">
            <a:xfrm>
              <a:off x="473075" y="5427663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4" name="Freeform 41"/>
            <p:cNvSpPr>
              <a:spLocks/>
            </p:cNvSpPr>
            <p:nvPr/>
          </p:nvSpPr>
          <p:spPr bwMode="auto">
            <a:xfrm>
              <a:off x="930275" y="5229225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5" name="Freeform 42"/>
            <p:cNvSpPr>
              <a:spLocks/>
            </p:cNvSpPr>
            <p:nvPr/>
          </p:nvSpPr>
          <p:spPr bwMode="auto">
            <a:xfrm>
              <a:off x="866775" y="4730750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6" name="Freeform 43"/>
            <p:cNvSpPr>
              <a:spLocks/>
            </p:cNvSpPr>
            <p:nvPr/>
          </p:nvSpPr>
          <p:spPr bwMode="auto">
            <a:xfrm>
              <a:off x="1258888" y="5229225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7" name="Freeform 44"/>
            <p:cNvSpPr>
              <a:spLocks/>
            </p:cNvSpPr>
            <p:nvPr/>
          </p:nvSpPr>
          <p:spPr bwMode="auto">
            <a:xfrm flipH="1">
              <a:off x="808038" y="611981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8" name="Freeform 45"/>
            <p:cNvSpPr>
              <a:spLocks/>
            </p:cNvSpPr>
            <p:nvPr/>
          </p:nvSpPr>
          <p:spPr bwMode="auto">
            <a:xfrm flipH="1">
              <a:off x="742950" y="61785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29" name="Freeform 46"/>
            <p:cNvSpPr>
              <a:spLocks/>
            </p:cNvSpPr>
            <p:nvPr/>
          </p:nvSpPr>
          <p:spPr bwMode="auto">
            <a:xfrm flipH="1">
              <a:off x="611188" y="62372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0" name="Freeform 47"/>
            <p:cNvSpPr>
              <a:spLocks/>
            </p:cNvSpPr>
            <p:nvPr/>
          </p:nvSpPr>
          <p:spPr bwMode="auto">
            <a:xfrm flipH="1">
              <a:off x="481013" y="61785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1" name="Freeform 48"/>
            <p:cNvSpPr>
              <a:spLocks/>
            </p:cNvSpPr>
            <p:nvPr/>
          </p:nvSpPr>
          <p:spPr bwMode="auto">
            <a:xfrm flipH="1">
              <a:off x="481013" y="61198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2" name="Freeform 49"/>
            <p:cNvSpPr>
              <a:spLocks/>
            </p:cNvSpPr>
            <p:nvPr/>
          </p:nvSpPr>
          <p:spPr bwMode="auto">
            <a:xfrm flipH="1">
              <a:off x="611188" y="62944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3" name="Freeform 50"/>
            <p:cNvSpPr>
              <a:spLocks/>
            </p:cNvSpPr>
            <p:nvPr/>
          </p:nvSpPr>
          <p:spPr bwMode="auto">
            <a:xfrm flipH="1">
              <a:off x="415925" y="60610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4" name="Freeform 51"/>
            <p:cNvSpPr>
              <a:spLocks/>
            </p:cNvSpPr>
            <p:nvPr/>
          </p:nvSpPr>
          <p:spPr bwMode="auto">
            <a:xfrm>
              <a:off x="2633663" y="61833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5" name="Freeform 52"/>
            <p:cNvSpPr>
              <a:spLocks/>
            </p:cNvSpPr>
            <p:nvPr/>
          </p:nvSpPr>
          <p:spPr bwMode="auto">
            <a:xfrm>
              <a:off x="1520825" y="48466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6" name="Freeform 53"/>
            <p:cNvSpPr>
              <a:spLocks/>
            </p:cNvSpPr>
            <p:nvPr/>
          </p:nvSpPr>
          <p:spPr bwMode="auto">
            <a:xfrm>
              <a:off x="1585913" y="49037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7" name="Freeform 54"/>
            <p:cNvSpPr>
              <a:spLocks/>
            </p:cNvSpPr>
            <p:nvPr/>
          </p:nvSpPr>
          <p:spPr bwMode="auto">
            <a:xfrm>
              <a:off x="1651000" y="4964113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8" name="Freeform 55"/>
            <p:cNvSpPr>
              <a:spLocks/>
            </p:cNvSpPr>
            <p:nvPr/>
          </p:nvSpPr>
          <p:spPr bwMode="auto">
            <a:xfrm>
              <a:off x="1716088" y="50212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39" name="Freeform 56"/>
            <p:cNvSpPr>
              <a:spLocks/>
            </p:cNvSpPr>
            <p:nvPr/>
          </p:nvSpPr>
          <p:spPr bwMode="auto">
            <a:xfrm flipV="1">
              <a:off x="931863" y="53689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0" name="Line 57"/>
            <p:cNvSpPr>
              <a:spLocks noChangeShapeType="1"/>
            </p:cNvSpPr>
            <p:nvPr/>
          </p:nvSpPr>
          <p:spPr bwMode="auto">
            <a:xfrm>
              <a:off x="1979613" y="5892800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1" name="Line 58"/>
            <p:cNvSpPr>
              <a:spLocks noChangeShapeType="1"/>
            </p:cNvSpPr>
            <p:nvPr/>
          </p:nvSpPr>
          <p:spPr bwMode="auto">
            <a:xfrm>
              <a:off x="1914525" y="583406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2" name="Line 59"/>
            <p:cNvSpPr>
              <a:spLocks noChangeShapeType="1"/>
            </p:cNvSpPr>
            <p:nvPr/>
          </p:nvSpPr>
          <p:spPr bwMode="auto">
            <a:xfrm>
              <a:off x="1782763" y="577532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3" name="Freeform 60"/>
            <p:cNvSpPr>
              <a:spLocks/>
            </p:cNvSpPr>
            <p:nvPr/>
          </p:nvSpPr>
          <p:spPr bwMode="auto">
            <a:xfrm>
              <a:off x="1651000" y="58340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4" name="Freeform 61"/>
            <p:cNvSpPr>
              <a:spLocks/>
            </p:cNvSpPr>
            <p:nvPr/>
          </p:nvSpPr>
          <p:spPr bwMode="auto">
            <a:xfrm>
              <a:off x="1651000" y="5892800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5" name="Line 62"/>
            <p:cNvSpPr>
              <a:spLocks noChangeShapeType="1"/>
            </p:cNvSpPr>
            <p:nvPr/>
          </p:nvSpPr>
          <p:spPr bwMode="auto">
            <a:xfrm>
              <a:off x="2174875" y="5135563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6" name="Line 63"/>
            <p:cNvSpPr>
              <a:spLocks noChangeShapeType="1"/>
            </p:cNvSpPr>
            <p:nvPr/>
          </p:nvSpPr>
          <p:spPr bwMode="auto">
            <a:xfrm>
              <a:off x="2109788" y="51927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7" name="Line 64"/>
            <p:cNvSpPr>
              <a:spLocks noChangeShapeType="1"/>
            </p:cNvSpPr>
            <p:nvPr/>
          </p:nvSpPr>
          <p:spPr bwMode="auto">
            <a:xfrm>
              <a:off x="2174875" y="5251450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8" name="Line 65"/>
            <p:cNvSpPr>
              <a:spLocks noChangeShapeType="1"/>
            </p:cNvSpPr>
            <p:nvPr/>
          </p:nvSpPr>
          <p:spPr bwMode="auto">
            <a:xfrm>
              <a:off x="2371725" y="51927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49" name="Line 66"/>
            <p:cNvSpPr>
              <a:spLocks noChangeShapeType="1"/>
            </p:cNvSpPr>
            <p:nvPr/>
          </p:nvSpPr>
          <p:spPr bwMode="auto">
            <a:xfrm>
              <a:off x="2239963" y="5310188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0" name="Line 67"/>
            <p:cNvSpPr>
              <a:spLocks noChangeShapeType="1"/>
            </p:cNvSpPr>
            <p:nvPr/>
          </p:nvSpPr>
          <p:spPr bwMode="auto">
            <a:xfrm>
              <a:off x="2174875" y="5367338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1" name="Line 68"/>
            <p:cNvSpPr>
              <a:spLocks noChangeShapeType="1"/>
            </p:cNvSpPr>
            <p:nvPr/>
          </p:nvSpPr>
          <p:spPr bwMode="auto">
            <a:xfrm>
              <a:off x="2109788" y="54260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2" name="Line 69"/>
            <p:cNvSpPr>
              <a:spLocks noChangeShapeType="1"/>
            </p:cNvSpPr>
            <p:nvPr/>
          </p:nvSpPr>
          <p:spPr bwMode="auto">
            <a:xfrm>
              <a:off x="2174875" y="54848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3" name="Line 70"/>
            <p:cNvSpPr>
              <a:spLocks noChangeShapeType="1"/>
            </p:cNvSpPr>
            <p:nvPr/>
          </p:nvSpPr>
          <p:spPr bwMode="auto">
            <a:xfrm>
              <a:off x="2239963" y="55419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4" name="Line 71"/>
            <p:cNvSpPr>
              <a:spLocks noChangeShapeType="1"/>
            </p:cNvSpPr>
            <p:nvPr/>
          </p:nvSpPr>
          <p:spPr bwMode="auto">
            <a:xfrm>
              <a:off x="2306638" y="56007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5" name="Line 72"/>
            <p:cNvSpPr>
              <a:spLocks noChangeShapeType="1"/>
            </p:cNvSpPr>
            <p:nvPr/>
          </p:nvSpPr>
          <p:spPr bwMode="auto">
            <a:xfrm>
              <a:off x="2371725" y="5659438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6" name="Line 73"/>
            <p:cNvSpPr>
              <a:spLocks noChangeShapeType="1"/>
            </p:cNvSpPr>
            <p:nvPr/>
          </p:nvSpPr>
          <p:spPr bwMode="auto">
            <a:xfrm>
              <a:off x="2436813" y="57165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7" name="Line 74"/>
            <p:cNvSpPr>
              <a:spLocks noChangeShapeType="1"/>
            </p:cNvSpPr>
            <p:nvPr/>
          </p:nvSpPr>
          <p:spPr bwMode="auto">
            <a:xfrm>
              <a:off x="2503488" y="577532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8" name="Line 75"/>
            <p:cNvSpPr>
              <a:spLocks noChangeShapeType="1"/>
            </p:cNvSpPr>
            <p:nvPr/>
          </p:nvSpPr>
          <p:spPr bwMode="auto">
            <a:xfrm>
              <a:off x="2503488" y="5600700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59" name="Line 76"/>
            <p:cNvSpPr>
              <a:spLocks noChangeShapeType="1"/>
            </p:cNvSpPr>
            <p:nvPr/>
          </p:nvSpPr>
          <p:spPr bwMode="auto">
            <a:xfrm>
              <a:off x="2568575" y="5541963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0" name="Freeform 77"/>
            <p:cNvSpPr>
              <a:spLocks/>
            </p:cNvSpPr>
            <p:nvPr/>
          </p:nvSpPr>
          <p:spPr bwMode="auto">
            <a:xfrm>
              <a:off x="2633663" y="5484813"/>
              <a:ext cx="125412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1" name="Freeform 78"/>
            <p:cNvSpPr>
              <a:spLocks/>
            </p:cNvSpPr>
            <p:nvPr/>
          </p:nvSpPr>
          <p:spPr bwMode="auto">
            <a:xfrm flipV="1">
              <a:off x="1827213" y="51625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2" name="Freeform 79"/>
            <p:cNvSpPr>
              <a:spLocks/>
            </p:cNvSpPr>
            <p:nvPr/>
          </p:nvSpPr>
          <p:spPr bwMode="auto">
            <a:xfrm flipV="1">
              <a:off x="1878013" y="51022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3" name="Freeform 80"/>
            <p:cNvSpPr>
              <a:spLocks/>
            </p:cNvSpPr>
            <p:nvPr/>
          </p:nvSpPr>
          <p:spPr bwMode="auto">
            <a:xfrm flipH="1">
              <a:off x="2698750" y="5368925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4" name="Freeform 81"/>
            <p:cNvSpPr>
              <a:spLocks/>
            </p:cNvSpPr>
            <p:nvPr/>
          </p:nvSpPr>
          <p:spPr bwMode="auto">
            <a:xfrm flipH="1">
              <a:off x="2763838" y="5426075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5" name="Freeform 82"/>
            <p:cNvSpPr>
              <a:spLocks/>
            </p:cNvSpPr>
            <p:nvPr/>
          </p:nvSpPr>
          <p:spPr bwMode="auto">
            <a:xfrm flipH="1">
              <a:off x="2830513" y="54848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6" name="Freeform 83"/>
            <p:cNvSpPr>
              <a:spLocks/>
            </p:cNvSpPr>
            <p:nvPr/>
          </p:nvSpPr>
          <p:spPr bwMode="auto">
            <a:xfrm flipH="1">
              <a:off x="2895600" y="55435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7" name="Line 84"/>
            <p:cNvSpPr>
              <a:spLocks noChangeShapeType="1"/>
            </p:cNvSpPr>
            <p:nvPr/>
          </p:nvSpPr>
          <p:spPr bwMode="auto">
            <a:xfrm>
              <a:off x="3222625" y="5718175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8" name="Line 85"/>
            <p:cNvSpPr>
              <a:spLocks noChangeShapeType="1"/>
            </p:cNvSpPr>
            <p:nvPr/>
          </p:nvSpPr>
          <p:spPr bwMode="auto">
            <a:xfrm>
              <a:off x="3157538" y="565943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69" name="Line 86"/>
            <p:cNvSpPr>
              <a:spLocks noChangeShapeType="1"/>
            </p:cNvSpPr>
            <p:nvPr/>
          </p:nvSpPr>
          <p:spPr bwMode="auto">
            <a:xfrm>
              <a:off x="3027363" y="5600700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0" name="Freeform 87"/>
            <p:cNvSpPr>
              <a:spLocks/>
            </p:cNvSpPr>
            <p:nvPr/>
          </p:nvSpPr>
          <p:spPr bwMode="auto">
            <a:xfrm>
              <a:off x="2895600" y="56594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1" name="Freeform 88"/>
            <p:cNvSpPr>
              <a:spLocks/>
            </p:cNvSpPr>
            <p:nvPr/>
          </p:nvSpPr>
          <p:spPr bwMode="auto">
            <a:xfrm>
              <a:off x="2895600" y="5718175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2" name="Line 89"/>
            <p:cNvSpPr>
              <a:spLocks noChangeShapeType="1"/>
            </p:cNvSpPr>
            <p:nvPr/>
          </p:nvSpPr>
          <p:spPr bwMode="auto">
            <a:xfrm>
              <a:off x="3157538" y="5949950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3" name="Line 90"/>
            <p:cNvSpPr>
              <a:spLocks noChangeShapeType="1"/>
            </p:cNvSpPr>
            <p:nvPr/>
          </p:nvSpPr>
          <p:spPr bwMode="auto">
            <a:xfrm>
              <a:off x="3157538" y="58928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4" name="Line 91"/>
            <p:cNvSpPr>
              <a:spLocks noChangeShapeType="1"/>
            </p:cNvSpPr>
            <p:nvPr/>
          </p:nvSpPr>
          <p:spPr bwMode="auto">
            <a:xfrm>
              <a:off x="3092450" y="6008688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5" name="Line 92"/>
            <p:cNvSpPr>
              <a:spLocks noChangeShapeType="1"/>
            </p:cNvSpPr>
            <p:nvPr/>
          </p:nvSpPr>
          <p:spPr bwMode="auto">
            <a:xfrm>
              <a:off x="3157538" y="6065838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6" name="Line 93"/>
            <p:cNvSpPr>
              <a:spLocks noChangeShapeType="1"/>
            </p:cNvSpPr>
            <p:nvPr/>
          </p:nvSpPr>
          <p:spPr bwMode="auto">
            <a:xfrm>
              <a:off x="3157538" y="612457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7" name="Line 94"/>
            <p:cNvSpPr>
              <a:spLocks noChangeShapeType="1"/>
            </p:cNvSpPr>
            <p:nvPr/>
          </p:nvSpPr>
          <p:spPr bwMode="auto">
            <a:xfrm>
              <a:off x="1323975" y="56007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8" name="Line 95"/>
            <p:cNvSpPr>
              <a:spLocks noChangeShapeType="1"/>
            </p:cNvSpPr>
            <p:nvPr/>
          </p:nvSpPr>
          <p:spPr bwMode="auto">
            <a:xfrm>
              <a:off x="1323975" y="5543550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79" name="Line 96"/>
            <p:cNvSpPr>
              <a:spLocks noChangeShapeType="1"/>
            </p:cNvSpPr>
            <p:nvPr/>
          </p:nvSpPr>
          <p:spPr bwMode="auto">
            <a:xfrm>
              <a:off x="1258888" y="5661025"/>
              <a:ext cx="3286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0" name="Line 97"/>
            <p:cNvSpPr>
              <a:spLocks noChangeShapeType="1"/>
            </p:cNvSpPr>
            <p:nvPr/>
          </p:nvSpPr>
          <p:spPr bwMode="auto">
            <a:xfrm>
              <a:off x="1323975" y="57181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1" name="Line 98"/>
            <p:cNvSpPr>
              <a:spLocks noChangeShapeType="1"/>
            </p:cNvSpPr>
            <p:nvPr/>
          </p:nvSpPr>
          <p:spPr bwMode="auto">
            <a:xfrm>
              <a:off x="1323975" y="5775325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2" name="Line 99"/>
            <p:cNvSpPr>
              <a:spLocks noChangeShapeType="1"/>
            </p:cNvSpPr>
            <p:nvPr/>
          </p:nvSpPr>
          <p:spPr bwMode="auto">
            <a:xfrm>
              <a:off x="669925" y="54864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3" name="Line 100"/>
            <p:cNvSpPr>
              <a:spLocks noChangeShapeType="1"/>
            </p:cNvSpPr>
            <p:nvPr/>
          </p:nvSpPr>
          <p:spPr bwMode="auto">
            <a:xfrm>
              <a:off x="735013" y="554355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4" name="Line 101"/>
            <p:cNvSpPr>
              <a:spLocks noChangeShapeType="1"/>
            </p:cNvSpPr>
            <p:nvPr/>
          </p:nvSpPr>
          <p:spPr bwMode="auto">
            <a:xfrm>
              <a:off x="801688" y="560228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5" name="Line 102"/>
            <p:cNvSpPr>
              <a:spLocks noChangeShapeType="1"/>
            </p:cNvSpPr>
            <p:nvPr/>
          </p:nvSpPr>
          <p:spPr bwMode="auto">
            <a:xfrm>
              <a:off x="866775" y="5661025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6" name="Line 103"/>
            <p:cNvSpPr>
              <a:spLocks noChangeShapeType="1"/>
            </p:cNvSpPr>
            <p:nvPr/>
          </p:nvSpPr>
          <p:spPr bwMode="auto">
            <a:xfrm>
              <a:off x="931863" y="57181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7" name="Line 104"/>
            <p:cNvSpPr>
              <a:spLocks noChangeShapeType="1"/>
            </p:cNvSpPr>
            <p:nvPr/>
          </p:nvSpPr>
          <p:spPr bwMode="auto">
            <a:xfrm>
              <a:off x="998538" y="5602288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8" name="Line 105"/>
            <p:cNvSpPr>
              <a:spLocks noChangeShapeType="1"/>
            </p:cNvSpPr>
            <p:nvPr/>
          </p:nvSpPr>
          <p:spPr bwMode="auto">
            <a:xfrm>
              <a:off x="1063625" y="5543550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89" name="Line 107"/>
            <p:cNvSpPr>
              <a:spLocks noChangeShapeType="1"/>
            </p:cNvSpPr>
            <p:nvPr/>
          </p:nvSpPr>
          <p:spPr bwMode="auto">
            <a:xfrm>
              <a:off x="3282950" y="5859463"/>
              <a:ext cx="12858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0" name="Line 108"/>
            <p:cNvSpPr>
              <a:spLocks noChangeShapeType="1"/>
            </p:cNvSpPr>
            <p:nvPr/>
          </p:nvSpPr>
          <p:spPr bwMode="auto">
            <a:xfrm>
              <a:off x="3346450" y="59166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1" name="Line 109"/>
            <p:cNvSpPr>
              <a:spLocks noChangeShapeType="1"/>
            </p:cNvSpPr>
            <p:nvPr/>
          </p:nvSpPr>
          <p:spPr bwMode="auto">
            <a:xfrm>
              <a:off x="3411538" y="5973763"/>
              <a:ext cx="2635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2" name="Line 110"/>
            <p:cNvSpPr>
              <a:spLocks noChangeShapeType="1"/>
            </p:cNvSpPr>
            <p:nvPr/>
          </p:nvSpPr>
          <p:spPr bwMode="auto">
            <a:xfrm>
              <a:off x="3282950" y="6032500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3" name="Line 111"/>
            <p:cNvSpPr>
              <a:spLocks noChangeShapeType="1"/>
            </p:cNvSpPr>
            <p:nvPr/>
          </p:nvSpPr>
          <p:spPr bwMode="auto">
            <a:xfrm>
              <a:off x="3216275" y="6091238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4" name="Freeform 112"/>
            <p:cNvSpPr>
              <a:spLocks/>
            </p:cNvSpPr>
            <p:nvPr/>
          </p:nvSpPr>
          <p:spPr bwMode="auto">
            <a:xfrm>
              <a:off x="2771775" y="5300663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5" name="Freeform 113"/>
            <p:cNvSpPr>
              <a:spLocks/>
            </p:cNvSpPr>
            <p:nvPr/>
          </p:nvSpPr>
          <p:spPr bwMode="auto">
            <a:xfrm>
              <a:off x="3635375" y="53736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6" name="Freeform 114"/>
            <p:cNvSpPr>
              <a:spLocks/>
            </p:cNvSpPr>
            <p:nvPr/>
          </p:nvSpPr>
          <p:spPr bwMode="auto">
            <a:xfrm>
              <a:off x="3100388" y="5300663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7" name="Freeform 115"/>
            <p:cNvSpPr>
              <a:spLocks/>
            </p:cNvSpPr>
            <p:nvPr/>
          </p:nvSpPr>
          <p:spPr bwMode="auto">
            <a:xfrm flipH="1">
              <a:off x="4027488" y="57197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8" name="Freeform 116"/>
            <p:cNvSpPr>
              <a:spLocks/>
            </p:cNvSpPr>
            <p:nvPr/>
          </p:nvSpPr>
          <p:spPr bwMode="auto">
            <a:xfrm flipH="1">
              <a:off x="3962400" y="57785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99" name="Freeform 117"/>
            <p:cNvSpPr>
              <a:spLocks/>
            </p:cNvSpPr>
            <p:nvPr/>
          </p:nvSpPr>
          <p:spPr bwMode="auto">
            <a:xfrm flipH="1">
              <a:off x="3830638" y="58372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0" name="Freeform 118"/>
            <p:cNvSpPr>
              <a:spLocks/>
            </p:cNvSpPr>
            <p:nvPr/>
          </p:nvSpPr>
          <p:spPr bwMode="auto">
            <a:xfrm flipH="1">
              <a:off x="3700463" y="57785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1" name="Freeform 119"/>
            <p:cNvSpPr>
              <a:spLocks/>
            </p:cNvSpPr>
            <p:nvPr/>
          </p:nvSpPr>
          <p:spPr bwMode="auto">
            <a:xfrm flipH="1">
              <a:off x="3700463" y="57197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2" name="Freeform 120"/>
            <p:cNvSpPr>
              <a:spLocks/>
            </p:cNvSpPr>
            <p:nvPr/>
          </p:nvSpPr>
          <p:spPr bwMode="auto">
            <a:xfrm flipH="1">
              <a:off x="3830638" y="58943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3" name="Freeform 121"/>
            <p:cNvSpPr>
              <a:spLocks/>
            </p:cNvSpPr>
            <p:nvPr/>
          </p:nvSpPr>
          <p:spPr bwMode="auto">
            <a:xfrm flipH="1">
              <a:off x="3635375" y="56610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4" name="Freeform 122"/>
            <p:cNvSpPr>
              <a:spLocks/>
            </p:cNvSpPr>
            <p:nvPr/>
          </p:nvSpPr>
          <p:spPr bwMode="auto">
            <a:xfrm>
              <a:off x="4222750" y="58832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5" name="Freeform 123"/>
            <p:cNvSpPr>
              <a:spLocks/>
            </p:cNvSpPr>
            <p:nvPr/>
          </p:nvSpPr>
          <p:spPr bwMode="auto">
            <a:xfrm>
              <a:off x="4264025" y="55102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6" name="Freeform 124"/>
            <p:cNvSpPr>
              <a:spLocks/>
            </p:cNvSpPr>
            <p:nvPr/>
          </p:nvSpPr>
          <p:spPr bwMode="auto">
            <a:xfrm>
              <a:off x="4329113" y="55673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7" name="Freeform 125"/>
            <p:cNvSpPr>
              <a:spLocks/>
            </p:cNvSpPr>
            <p:nvPr/>
          </p:nvSpPr>
          <p:spPr bwMode="auto">
            <a:xfrm>
              <a:off x="4394200" y="5627688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8" name="Freeform 126"/>
            <p:cNvSpPr>
              <a:spLocks/>
            </p:cNvSpPr>
            <p:nvPr/>
          </p:nvSpPr>
          <p:spPr bwMode="auto">
            <a:xfrm>
              <a:off x="4459288" y="56848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09" name="Freeform 127"/>
            <p:cNvSpPr>
              <a:spLocks/>
            </p:cNvSpPr>
            <p:nvPr/>
          </p:nvSpPr>
          <p:spPr bwMode="auto">
            <a:xfrm flipV="1">
              <a:off x="3675063" y="60325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0" name="Line 128"/>
            <p:cNvSpPr>
              <a:spLocks noChangeShapeType="1"/>
            </p:cNvSpPr>
            <p:nvPr/>
          </p:nvSpPr>
          <p:spPr bwMode="auto">
            <a:xfrm>
              <a:off x="4722813" y="6556375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1" name="Line 129"/>
            <p:cNvSpPr>
              <a:spLocks noChangeShapeType="1"/>
            </p:cNvSpPr>
            <p:nvPr/>
          </p:nvSpPr>
          <p:spPr bwMode="auto">
            <a:xfrm>
              <a:off x="4657725" y="6497638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2" name="Line 130"/>
            <p:cNvSpPr>
              <a:spLocks noChangeShapeType="1"/>
            </p:cNvSpPr>
            <p:nvPr/>
          </p:nvSpPr>
          <p:spPr bwMode="auto">
            <a:xfrm>
              <a:off x="4525963" y="643890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3" name="Freeform 131"/>
            <p:cNvSpPr>
              <a:spLocks/>
            </p:cNvSpPr>
            <p:nvPr/>
          </p:nvSpPr>
          <p:spPr bwMode="auto">
            <a:xfrm>
              <a:off x="4394200" y="6497638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4" name="Freeform 132"/>
            <p:cNvSpPr>
              <a:spLocks/>
            </p:cNvSpPr>
            <p:nvPr/>
          </p:nvSpPr>
          <p:spPr bwMode="auto">
            <a:xfrm>
              <a:off x="4394200" y="6556375"/>
              <a:ext cx="1857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5" name="Line 133"/>
            <p:cNvSpPr>
              <a:spLocks noChangeShapeType="1"/>
            </p:cNvSpPr>
            <p:nvPr/>
          </p:nvSpPr>
          <p:spPr bwMode="auto">
            <a:xfrm>
              <a:off x="4918075" y="5799138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6" name="Line 134"/>
            <p:cNvSpPr>
              <a:spLocks noChangeShapeType="1"/>
            </p:cNvSpPr>
            <p:nvPr/>
          </p:nvSpPr>
          <p:spPr bwMode="auto">
            <a:xfrm>
              <a:off x="4852988" y="58562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7" name="Line 135"/>
            <p:cNvSpPr>
              <a:spLocks noChangeShapeType="1"/>
            </p:cNvSpPr>
            <p:nvPr/>
          </p:nvSpPr>
          <p:spPr bwMode="auto">
            <a:xfrm>
              <a:off x="4918075" y="5915025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8" name="Line 136"/>
            <p:cNvSpPr>
              <a:spLocks noChangeShapeType="1"/>
            </p:cNvSpPr>
            <p:nvPr/>
          </p:nvSpPr>
          <p:spPr bwMode="auto">
            <a:xfrm>
              <a:off x="5114925" y="58562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19" name="Line 137"/>
            <p:cNvSpPr>
              <a:spLocks noChangeShapeType="1"/>
            </p:cNvSpPr>
            <p:nvPr/>
          </p:nvSpPr>
          <p:spPr bwMode="auto">
            <a:xfrm>
              <a:off x="4983163" y="5973763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0" name="Line 138"/>
            <p:cNvSpPr>
              <a:spLocks noChangeShapeType="1"/>
            </p:cNvSpPr>
            <p:nvPr/>
          </p:nvSpPr>
          <p:spPr bwMode="auto">
            <a:xfrm>
              <a:off x="4918075" y="6030913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1" name="Line 139"/>
            <p:cNvSpPr>
              <a:spLocks noChangeShapeType="1"/>
            </p:cNvSpPr>
            <p:nvPr/>
          </p:nvSpPr>
          <p:spPr bwMode="auto">
            <a:xfrm>
              <a:off x="4852988" y="608965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2" name="Line 140"/>
            <p:cNvSpPr>
              <a:spLocks noChangeShapeType="1"/>
            </p:cNvSpPr>
            <p:nvPr/>
          </p:nvSpPr>
          <p:spPr bwMode="auto">
            <a:xfrm>
              <a:off x="4918075" y="61483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3" name="Line 141"/>
            <p:cNvSpPr>
              <a:spLocks noChangeShapeType="1"/>
            </p:cNvSpPr>
            <p:nvPr/>
          </p:nvSpPr>
          <p:spPr bwMode="auto">
            <a:xfrm>
              <a:off x="4983163" y="62055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4" name="Line 142"/>
            <p:cNvSpPr>
              <a:spLocks noChangeShapeType="1"/>
            </p:cNvSpPr>
            <p:nvPr/>
          </p:nvSpPr>
          <p:spPr bwMode="auto">
            <a:xfrm>
              <a:off x="5049838" y="626427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5" name="Line 143"/>
            <p:cNvSpPr>
              <a:spLocks noChangeShapeType="1"/>
            </p:cNvSpPr>
            <p:nvPr/>
          </p:nvSpPr>
          <p:spPr bwMode="auto">
            <a:xfrm>
              <a:off x="5114925" y="6323013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6" name="Line 144"/>
            <p:cNvSpPr>
              <a:spLocks noChangeShapeType="1"/>
            </p:cNvSpPr>
            <p:nvPr/>
          </p:nvSpPr>
          <p:spPr bwMode="auto">
            <a:xfrm>
              <a:off x="5180013" y="63801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7" name="Line 145"/>
            <p:cNvSpPr>
              <a:spLocks noChangeShapeType="1"/>
            </p:cNvSpPr>
            <p:nvPr/>
          </p:nvSpPr>
          <p:spPr bwMode="auto">
            <a:xfrm>
              <a:off x="5246688" y="64389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8" name="Line 146"/>
            <p:cNvSpPr>
              <a:spLocks noChangeShapeType="1"/>
            </p:cNvSpPr>
            <p:nvPr/>
          </p:nvSpPr>
          <p:spPr bwMode="auto">
            <a:xfrm>
              <a:off x="5246688" y="6264275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29" name="Line 147"/>
            <p:cNvSpPr>
              <a:spLocks noChangeShapeType="1"/>
            </p:cNvSpPr>
            <p:nvPr/>
          </p:nvSpPr>
          <p:spPr bwMode="auto">
            <a:xfrm>
              <a:off x="5311775" y="6205538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0" name="Freeform 148"/>
            <p:cNvSpPr>
              <a:spLocks/>
            </p:cNvSpPr>
            <p:nvPr/>
          </p:nvSpPr>
          <p:spPr bwMode="auto">
            <a:xfrm>
              <a:off x="5376863" y="6148388"/>
              <a:ext cx="125412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1" name="Freeform 149"/>
            <p:cNvSpPr>
              <a:spLocks/>
            </p:cNvSpPr>
            <p:nvPr/>
          </p:nvSpPr>
          <p:spPr bwMode="auto">
            <a:xfrm flipV="1">
              <a:off x="4570413" y="58261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2" name="Freeform 150"/>
            <p:cNvSpPr>
              <a:spLocks/>
            </p:cNvSpPr>
            <p:nvPr/>
          </p:nvSpPr>
          <p:spPr bwMode="auto">
            <a:xfrm flipV="1">
              <a:off x="4621213" y="57658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3" name="Freeform 151"/>
            <p:cNvSpPr>
              <a:spLocks/>
            </p:cNvSpPr>
            <p:nvPr/>
          </p:nvSpPr>
          <p:spPr bwMode="auto">
            <a:xfrm flipH="1">
              <a:off x="5441950" y="60325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4" name="Freeform 152"/>
            <p:cNvSpPr>
              <a:spLocks/>
            </p:cNvSpPr>
            <p:nvPr/>
          </p:nvSpPr>
          <p:spPr bwMode="auto">
            <a:xfrm flipH="1">
              <a:off x="5507038" y="608965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5" name="Freeform 153"/>
            <p:cNvSpPr>
              <a:spLocks/>
            </p:cNvSpPr>
            <p:nvPr/>
          </p:nvSpPr>
          <p:spPr bwMode="auto">
            <a:xfrm flipH="1">
              <a:off x="5573713" y="61483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6" name="Freeform 154"/>
            <p:cNvSpPr>
              <a:spLocks/>
            </p:cNvSpPr>
            <p:nvPr/>
          </p:nvSpPr>
          <p:spPr bwMode="auto">
            <a:xfrm flipH="1">
              <a:off x="5638800" y="62071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7" name="Line 155"/>
            <p:cNvSpPr>
              <a:spLocks noChangeShapeType="1"/>
            </p:cNvSpPr>
            <p:nvPr/>
          </p:nvSpPr>
          <p:spPr bwMode="auto">
            <a:xfrm>
              <a:off x="5965825" y="6381750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8" name="Line 156"/>
            <p:cNvSpPr>
              <a:spLocks noChangeShapeType="1"/>
            </p:cNvSpPr>
            <p:nvPr/>
          </p:nvSpPr>
          <p:spPr bwMode="auto">
            <a:xfrm>
              <a:off x="5900738" y="632301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39" name="Line 157"/>
            <p:cNvSpPr>
              <a:spLocks noChangeShapeType="1"/>
            </p:cNvSpPr>
            <p:nvPr/>
          </p:nvSpPr>
          <p:spPr bwMode="auto">
            <a:xfrm>
              <a:off x="5770563" y="6264275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0" name="Freeform 158"/>
            <p:cNvSpPr>
              <a:spLocks/>
            </p:cNvSpPr>
            <p:nvPr/>
          </p:nvSpPr>
          <p:spPr bwMode="auto">
            <a:xfrm>
              <a:off x="5638800" y="63230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1" name="Freeform 159"/>
            <p:cNvSpPr>
              <a:spLocks/>
            </p:cNvSpPr>
            <p:nvPr/>
          </p:nvSpPr>
          <p:spPr bwMode="auto">
            <a:xfrm>
              <a:off x="5638800" y="6381750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2" name="Line 160"/>
            <p:cNvSpPr>
              <a:spLocks noChangeShapeType="1"/>
            </p:cNvSpPr>
            <p:nvPr/>
          </p:nvSpPr>
          <p:spPr bwMode="auto">
            <a:xfrm>
              <a:off x="5900738" y="6613525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3" name="Line 161"/>
            <p:cNvSpPr>
              <a:spLocks noChangeShapeType="1"/>
            </p:cNvSpPr>
            <p:nvPr/>
          </p:nvSpPr>
          <p:spPr bwMode="auto">
            <a:xfrm>
              <a:off x="5900738" y="655637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4" name="Line 162"/>
            <p:cNvSpPr>
              <a:spLocks noChangeShapeType="1"/>
            </p:cNvSpPr>
            <p:nvPr/>
          </p:nvSpPr>
          <p:spPr bwMode="auto">
            <a:xfrm>
              <a:off x="1187450" y="6453188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5" name="Line 163"/>
            <p:cNvSpPr>
              <a:spLocks noChangeShapeType="1"/>
            </p:cNvSpPr>
            <p:nvPr/>
          </p:nvSpPr>
          <p:spPr bwMode="auto">
            <a:xfrm>
              <a:off x="1252538" y="6510338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6" name="Line 164"/>
            <p:cNvSpPr>
              <a:spLocks noChangeShapeType="1"/>
            </p:cNvSpPr>
            <p:nvPr/>
          </p:nvSpPr>
          <p:spPr bwMode="auto">
            <a:xfrm>
              <a:off x="1252538" y="656907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7" name="Line 165"/>
            <p:cNvSpPr>
              <a:spLocks noChangeShapeType="1"/>
            </p:cNvSpPr>
            <p:nvPr/>
          </p:nvSpPr>
          <p:spPr bwMode="auto">
            <a:xfrm>
              <a:off x="4067175" y="62642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8" name="Line 166"/>
            <p:cNvSpPr>
              <a:spLocks noChangeShapeType="1"/>
            </p:cNvSpPr>
            <p:nvPr/>
          </p:nvSpPr>
          <p:spPr bwMode="auto">
            <a:xfrm>
              <a:off x="4067175" y="6207125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49" name="Line 167"/>
            <p:cNvSpPr>
              <a:spLocks noChangeShapeType="1"/>
            </p:cNvSpPr>
            <p:nvPr/>
          </p:nvSpPr>
          <p:spPr bwMode="auto">
            <a:xfrm>
              <a:off x="4002088" y="6324600"/>
              <a:ext cx="3286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0" name="Line 168"/>
            <p:cNvSpPr>
              <a:spLocks noChangeShapeType="1"/>
            </p:cNvSpPr>
            <p:nvPr/>
          </p:nvSpPr>
          <p:spPr bwMode="auto">
            <a:xfrm>
              <a:off x="4067175" y="638175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1" name="Line 169"/>
            <p:cNvSpPr>
              <a:spLocks noChangeShapeType="1"/>
            </p:cNvSpPr>
            <p:nvPr/>
          </p:nvSpPr>
          <p:spPr bwMode="auto">
            <a:xfrm>
              <a:off x="4067175" y="6438900"/>
              <a:ext cx="1317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2" name="Line 170"/>
            <p:cNvSpPr>
              <a:spLocks noChangeShapeType="1"/>
            </p:cNvSpPr>
            <p:nvPr/>
          </p:nvSpPr>
          <p:spPr bwMode="auto">
            <a:xfrm>
              <a:off x="3413125" y="61499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3" name="Line 171"/>
            <p:cNvSpPr>
              <a:spLocks noChangeShapeType="1"/>
            </p:cNvSpPr>
            <p:nvPr/>
          </p:nvSpPr>
          <p:spPr bwMode="auto">
            <a:xfrm>
              <a:off x="3478213" y="620712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4" name="Line 172"/>
            <p:cNvSpPr>
              <a:spLocks noChangeShapeType="1"/>
            </p:cNvSpPr>
            <p:nvPr/>
          </p:nvSpPr>
          <p:spPr bwMode="auto">
            <a:xfrm>
              <a:off x="3544888" y="626586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5" name="Line 173"/>
            <p:cNvSpPr>
              <a:spLocks noChangeShapeType="1"/>
            </p:cNvSpPr>
            <p:nvPr/>
          </p:nvSpPr>
          <p:spPr bwMode="auto">
            <a:xfrm>
              <a:off x="3609975" y="6324600"/>
              <a:ext cx="261938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6" name="Line 174"/>
            <p:cNvSpPr>
              <a:spLocks noChangeShapeType="1"/>
            </p:cNvSpPr>
            <p:nvPr/>
          </p:nvSpPr>
          <p:spPr bwMode="auto">
            <a:xfrm>
              <a:off x="3675063" y="6381750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7" name="Line 175"/>
            <p:cNvSpPr>
              <a:spLocks noChangeShapeType="1"/>
            </p:cNvSpPr>
            <p:nvPr/>
          </p:nvSpPr>
          <p:spPr bwMode="auto">
            <a:xfrm>
              <a:off x="3741738" y="6265863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8" name="Line 176"/>
            <p:cNvSpPr>
              <a:spLocks noChangeShapeType="1"/>
            </p:cNvSpPr>
            <p:nvPr/>
          </p:nvSpPr>
          <p:spPr bwMode="auto">
            <a:xfrm>
              <a:off x="3806825" y="6207125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59" name="Freeform 177"/>
            <p:cNvSpPr>
              <a:spLocks/>
            </p:cNvSpPr>
            <p:nvPr/>
          </p:nvSpPr>
          <p:spPr bwMode="auto">
            <a:xfrm flipH="1">
              <a:off x="3113088" y="62785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0" name="Freeform 178"/>
            <p:cNvSpPr>
              <a:spLocks/>
            </p:cNvSpPr>
            <p:nvPr/>
          </p:nvSpPr>
          <p:spPr bwMode="auto">
            <a:xfrm flipH="1">
              <a:off x="3048000" y="63373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1" name="Freeform 179"/>
            <p:cNvSpPr>
              <a:spLocks/>
            </p:cNvSpPr>
            <p:nvPr/>
          </p:nvSpPr>
          <p:spPr bwMode="auto">
            <a:xfrm flipH="1">
              <a:off x="2916238" y="639603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2" name="Freeform 180"/>
            <p:cNvSpPr>
              <a:spLocks/>
            </p:cNvSpPr>
            <p:nvPr/>
          </p:nvSpPr>
          <p:spPr bwMode="auto">
            <a:xfrm flipH="1">
              <a:off x="2786063" y="63373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3" name="Freeform 181"/>
            <p:cNvSpPr>
              <a:spLocks/>
            </p:cNvSpPr>
            <p:nvPr/>
          </p:nvSpPr>
          <p:spPr bwMode="auto">
            <a:xfrm flipH="1">
              <a:off x="2786063" y="62785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4" name="Freeform 182"/>
            <p:cNvSpPr>
              <a:spLocks/>
            </p:cNvSpPr>
            <p:nvPr/>
          </p:nvSpPr>
          <p:spPr bwMode="auto">
            <a:xfrm flipH="1">
              <a:off x="2916238" y="64531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5" name="Freeform 183"/>
            <p:cNvSpPr>
              <a:spLocks/>
            </p:cNvSpPr>
            <p:nvPr/>
          </p:nvSpPr>
          <p:spPr bwMode="auto">
            <a:xfrm flipH="1">
              <a:off x="2720975" y="62198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6" name="Freeform 184"/>
            <p:cNvSpPr>
              <a:spLocks/>
            </p:cNvSpPr>
            <p:nvPr/>
          </p:nvSpPr>
          <p:spPr bwMode="auto">
            <a:xfrm flipH="1">
              <a:off x="3675063" y="5457825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7" name="Freeform 185"/>
            <p:cNvSpPr>
              <a:spLocks/>
            </p:cNvSpPr>
            <p:nvPr/>
          </p:nvSpPr>
          <p:spPr bwMode="auto">
            <a:xfrm flipH="1">
              <a:off x="3609975" y="55165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8" name="Freeform 186"/>
            <p:cNvSpPr>
              <a:spLocks/>
            </p:cNvSpPr>
            <p:nvPr/>
          </p:nvSpPr>
          <p:spPr bwMode="auto">
            <a:xfrm flipH="1">
              <a:off x="3478213" y="55753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69" name="Freeform 187"/>
            <p:cNvSpPr>
              <a:spLocks/>
            </p:cNvSpPr>
            <p:nvPr/>
          </p:nvSpPr>
          <p:spPr bwMode="auto">
            <a:xfrm flipH="1">
              <a:off x="3348038" y="55165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0" name="Freeform 188"/>
            <p:cNvSpPr>
              <a:spLocks/>
            </p:cNvSpPr>
            <p:nvPr/>
          </p:nvSpPr>
          <p:spPr bwMode="auto">
            <a:xfrm flipH="1">
              <a:off x="3348038" y="54578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1" name="Freeform 189"/>
            <p:cNvSpPr>
              <a:spLocks/>
            </p:cNvSpPr>
            <p:nvPr/>
          </p:nvSpPr>
          <p:spPr bwMode="auto">
            <a:xfrm flipH="1">
              <a:off x="3478213" y="563245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2" name="Freeform 190"/>
            <p:cNvSpPr>
              <a:spLocks/>
            </p:cNvSpPr>
            <p:nvPr/>
          </p:nvSpPr>
          <p:spPr bwMode="auto">
            <a:xfrm flipH="1">
              <a:off x="3282950" y="53990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3" name="Freeform 191"/>
            <p:cNvSpPr>
              <a:spLocks/>
            </p:cNvSpPr>
            <p:nvPr/>
          </p:nvSpPr>
          <p:spPr bwMode="auto">
            <a:xfrm>
              <a:off x="5932488" y="61102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4" name="Freeform 192"/>
            <p:cNvSpPr>
              <a:spLocks/>
            </p:cNvSpPr>
            <p:nvPr/>
          </p:nvSpPr>
          <p:spPr bwMode="auto">
            <a:xfrm>
              <a:off x="6021388" y="61801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5" name="Freeform 193"/>
            <p:cNvSpPr>
              <a:spLocks/>
            </p:cNvSpPr>
            <p:nvPr/>
          </p:nvSpPr>
          <p:spPr bwMode="auto">
            <a:xfrm>
              <a:off x="6084888" y="62372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6" name="Freeform 194"/>
            <p:cNvSpPr>
              <a:spLocks/>
            </p:cNvSpPr>
            <p:nvPr/>
          </p:nvSpPr>
          <p:spPr bwMode="auto">
            <a:xfrm>
              <a:off x="6216650" y="6296025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7" name="Freeform 195"/>
            <p:cNvSpPr>
              <a:spLocks/>
            </p:cNvSpPr>
            <p:nvPr/>
          </p:nvSpPr>
          <p:spPr bwMode="auto">
            <a:xfrm>
              <a:off x="6348413" y="62372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8" name="Freeform 196"/>
            <p:cNvSpPr>
              <a:spLocks/>
            </p:cNvSpPr>
            <p:nvPr/>
          </p:nvSpPr>
          <p:spPr bwMode="auto">
            <a:xfrm>
              <a:off x="6348413" y="618013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79" name="Freeform 197"/>
            <p:cNvSpPr>
              <a:spLocks/>
            </p:cNvSpPr>
            <p:nvPr/>
          </p:nvSpPr>
          <p:spPr bwMode="auto">
            <a:xfrm>
              <a:off x="6216650" y="63547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0" name="Freeform 198"/>
            <p:cNvSpPr>
              <a:spLocks/>
            </p:cNvSpPr>
            <p:nvPr/>
          </p:nvSpPr>
          <p:spPr bwMode="auto">
            <a:xfrm>
              <a:off x="6413500" y="61214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1" name="Freeform 199"/>
            <p:cNvSpPr>
              <a:spLocks/>
            </p:cNvSpPr>
            <p:nvPr/>
          </p:nvSpPr>
          <p:spPr bwMode="auto">
            <a:xfrm>
              <a:off x="6283325" y="64119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2" name="Freeform 200"/>
            <p:cNvSpPr>
              <a:spLocks/>
            </p:cNvSpPr>
            <p:nvPr/>
          </p:nvSpPr>
          <p:spPr bwMode="auto">
            <a:xfrm>
              <a:off x="6413500" y="64706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3" name="Freeform 201"/>
            <p:cNvSpPr>
              <a:spLocks/>
            </p:cNvSpPr>
            <p:nvPr/>
          </p:nvSpPr>
          <p:spPr bwMode="auto">
            <a:xfrm>
              <a:off x="6480175" y="65293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4" name="Freeform 202"/>
            <p:cNvSpPr>
              <a:spLocks/>
            </p:cNvSpPr>
            <p:nvPr/>
          </p:nvSpPr>
          <p:spPr bwMode="auto">
            <a:xfrm>
              <a:off x="5824538" y="65293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5" name="Freeform 203"/>
            <p:cNvSpPr>
              <a:spLocks/>
            </p:cNvSpPr>
            <p:nvPr/>
          </p:nvSpPr>
          <p:spPr bwMode="auto">
            <a:xfrm>
              <a:off x="5889625" y="64706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6" name="Freeform 204"/>
            <p:cNvSpPr>
              <a:spLocks/>
            </p:cNvSpPr>
            <p:nvPr/>
          </p:nvSpPr>
          <p:spPr bwMode="auto">
            <a:xfrm>
              <a:off x="1266825" y="63246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7" name="Freeform 205"/>
            <p:cNvSpPr>
              <a:spLocks/>
            </p:cNvSpPr>
            <p:nvPr/>
          </p:nvSpPr>
          <p:spPr bwMode="auto">
            <a:xfrm>
              <a:off x="1331913" y="63817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88" name="Text Box 7"/>
            <p:cNvSpPr txBox="1">
              <a:spLocks noChangeArrowheads="1"/>
            </p:cNvSpPr>
            <p:nvPr/>
          </p:nvSpPr>
          <p:spPr bwMode="auto">
            <a:xfrm>
              <a:off x="1835696" y="1484784"/>
              <a:ext cx="2735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cs typeface="Arial" charset="0"/>
                </a:rPr>
                <a:t>План участков  </a:t>
              </a:r>
              <a:r>
                <a:rPr lang="ru-RU" sz="1400" b="1" dirty="0" smtClean="0">
                  <a:cs typeface="Arial" charset="0"/>
                </a:rPr>
                <a:t>(</a:t>
              </a:r>
              <a:r>
                <a:rPr lang="ru-RU" sz="1400" b="1" dirty="0">
                  <a:cs typeface="Arial" charset="0"/>
                </a:rPr>
                <a:t>9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grpSp>
          <p:nvGrpSpPr>
            <p:cNvPr id="29889" name="Group 211"/>
            <p:cNvGrpSpPr>
              <a:grpSpLocks/>
            </p:cNvGrpSpPr>
            <p:nvPr/>
          </p:nvGrpSpPr>
          <p:grpSpPr bwMode="auto">
            <a:xfrm>
              <a:off x="5795963" y="0"/>
              <a:ext cx="3348037" cy="1916113"/>
              <a:chOff x="3651" y="0"/>
              <a:chExt cx="2109" cy="1251"/>
            </a:xfrm>
          </p:grpSpPr>
          <p:pic>
            <p:nvPicPr>
              <p:cNvPr id="29892" name="Picture 20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99" y="0"/>
                <a:ext cx="2061" cy="125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29893" name="Text Box 210"/>
              <p:cNvSpPr txBox="1">
                <a:spLocks noChangeArrowheads="1"/>
              </p:cNvSpPr>
              <p:nvPr/>
            </p:nvSpPr>
            <p:spPr bwMode="auto">
              <a:xfrm>
                <a:off x="3651" y="0"/>
                <a:ext cx="2109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Вид на участок с кадастровым № </a:t>
                </a:r>
                <a:r>
                  <a:rPr lang="ru-RU" sz="1000" b="1"/>
                  <a:t>47:01:1122001:</a:t>
                </a:r>
                <a:r>
                  <a:rPr lang="en-US" sz="1000" b="1"/>
                  <a:t>358</a:t>
                </a:r>
                <a:endParaRPr lang="ru-RU" sz="1000"/>
              </a:p>
            </p:txBody>
          </p:sp>
        </p:grpSp>
        <p:sp>
          <p:nvSpPr>
            <p:cNvPr id="29890" name="Rectangle 212"/>
            <p:cNvSpPr>
              <a:spLocks noChangeArrowheads="1"/>
            </p:cNvSpPr>
            <p:nvPr/>
          </p:nvSpPr>
          <p:spPr bwMode="auto">
            <a:xfrm>
              <a:off x="1476375" y="0"/>
              <a:ext cx="3455988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>
                  <a:latin typeface="Times New Roman" pitchFamily="18" charset="0"/>
                </a:rPr>
                <a:t>Ленинградская область</a:t>
              </a:r>
              <a:r>
                <a:rPr lang="en-US" sz="1300">
                  <a:latin typeface="Times New Roman" pitchFamily="18" charset="0"/>
                </a:rPr>
                <a:t>   </a:t>
              </a:r>
              <a:r>
                <a:rPr lang="ru-RU" sz="130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9891" name="Rectangle 213"/>
            <p:cNvSpPr>
              <a:spLocks noChangeArrowheads="1"/>
            </p:cNvSpPr>
            <p:nvPr/>
          </p:nvSpPr>
          <p:spPr bwMode="auto">
            <a:xfrm rot="162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62" name="Group 342"/>
          <p:cNvGraphicFramePr>
            <a:graphicFrameLocks noGrp="1"/>
          </p:cNvGraphicFramePr>
          <p:nvPr>
            <p:ph/>
          </p:nvPr>
        </p:nvGraphicFramePr>
        <p:xfrm>
          <a:off x="6911975" y="804863"/>
          <a:ext cx="2232025" cy="6061716"/>
        </p:xfrm>
        <a:graphic>
          <a:graphicData uri="http://schemas.openxmlformats.org/drawingml/2006/table">
            <a:tbl>
              <a:tblPr/>
              <a:tblGrid>
                <a:gridCol w="360363"/>
                <a:gridCol w="1223962"/>
                <a:gridCol w="647700"/>
              </a:tblGrid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пп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Кадастровый № уч-ка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Площадь в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482/1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0.8962***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482/2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1.6217***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14823*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8934*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2.2245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2.2245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2.2245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18663**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4315**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2.2709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2.2709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2.0565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0191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2.2054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9818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1.9853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2.0185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2.0186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2.1753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2.0961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2.0961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2.0961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2.0961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47:01:1122001:1526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2.0961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0832" name="Text Box 269"/>
          <p:cNvSpPr txBox="1">
            <a:spLocks noChangeArrowheads="1"/>
          </p:cNvSpPr>
          <p:nvPr/>
        </p:nvSpPr>
        <p:spPr bwMode="auto">
          <a:xfrm>
            <a:off x="0" y="260350"/>
            <a:ext cx="76327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ru-RU" sz="900">
                <a:solidFill>
                  <a:schemeClr val="accent2"/>
                </a:solidFill>
              </a:rPr>
              <a:t>Примечание: участки с порядковыми №3 и №4 имеют единый кадастровый № 47:01:1122001:1525 и площадь 2.3757 га                                                                                                                                                 ** Примечание: участки с порядковыми №6 и №7 имеют единый кадастровый № 47:01:1122001:1529 и площадь 2.2978 га                                                                                                                                          ***Примечание: участки с порядковыми №1 и №2 имеют единый кадастровый № 47:01:1122001:1482 и площадь 2.518 га</a:t>
            </a:r>
          </a:p>
        </p:txBody>
      </p:sp>
      <p:grpSp>
        <p:nvGrpSpPr>
          <p:cNvPr id="126" name="Группа 125"/>
          <p:cNvGrpSpPr/>
          <p:nvPr/>
        </p:nvGrpSpPr>
        <p:grpSpPr>
          <a:xfrm>
            <a:off x="0" y="0"/>
            <a:ext cx="6911975" cy="6858000"/>
            <a:chOff x="0" y="0"/>
            <a:chExt cx="6911975" cy="6858000"/>
          </a:xfrm>
        </p:grpSpPr>
        <p:sp>
          <p:nvSpPr>
            <p:cNvPr id="30833" name="Rectangle 300"/>
            <p:cNvSpPr>
              <a:spLocks noChangeArrowheads="1"/>
            </p:cNvSpPr>
            <p:nvPr/>
          </p:nvSpPr>
          <p:spPr bwMode="auto">
            <a:xfrm rot="16200000">
              <a:off x="-1135062" y="2476500"/>
              <a:ext cx="2520950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  <p:grpSp>
          <p:nvGrpSpPr>
            <p:cNvPr id="30834" name="Group 350"/>
            <p:cNvGrpSpPr>
              <a:grpSpLocks/>
            </p:cNvGrpSpPr>
            <p:nvPr/>
          </p:nvGrpSpPr>
          <p:grpSpPr bwMode="auto">
            <a:xfrm>
              <a:off x="323850" y="836613"/>
              <a:ext cx="6588125" cy="4824412"/>
              <a:chOff x="204" y="73"/>
              <a:chExt cx="4150" cy="3039"/>
            </a:xfrm>
          </p:grpSpPr>
          <p:pic>
            <p:nvPicPr>
              <p:cNvPr id="30897" name="Picture 3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0" y="73"/>
                <a:ext cx="4110" cy="2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98" name="Picture 3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0" y="2408"/>
                <a:ext cx="4144" cy="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99" name="Freeform 9"/>
              <p:cNvSpPr>
                <a:spLocks/>
              </p:cNvSpPr>
              <p:nvPr/>
            </p:nvSpPr>
            <p:spPr bwMode="auto">
              <a:xfrm>
                <a:off x="1635" y="710"/>
                <a:ext cx="2325" cy="2259"/>
              </a:xfrm>
              <a:custGeom>
                <a:avLst/>
                <a:gdLst>
                  <a:gd name="T0" fmla="*/ 773 w 2598"/>
                  <a:gd name="T1" fmla="*/ 787 h 2809"/>
                  <a:gd name="T2" fmla="*/ 869 w 2598"/>
                  <a:gd name="T3" fmla="*/ 674 h 2809"/>
                  <a:gd name="T4" fmla="*/ 739 w 2598"/>
                  <a:gd name="T5" fmla="*/ 610 h 2809"/>
                  <a:gd name="T6" fmla="*/ 682 w 2598"/>
                  <a:gd name="T7" fmla="*/ 613 h 2809"/>
                  <a:gd name="T8" fmla="*/ 609 w 2598"/>
                  <a:gd name="T9" fmla="*/ 620 h 2809"/>
                  <a:gd name="T10" fmla="*/ 570 w 2598"/>
                  <a:gd name="T11" fmla="*/ 631 h 2809"/>
                  <a:gd name="T12" fmla="*/ 549 w 2598"/>
                  <a:gd name="T13" fmla="*/ 659 h 2809"/>
                  <a:gd name="T14" fmla="*/ 464 w 2598"/>
                  <a:gd name="T15" fmla="*/ 672 h 2809"/>
                  <a:gd name="T16" fmla="*/ 156 w 2598"/>
                  <a:gd name="T17" fmla="*/ 618 h 2809"/>
                  <a:gd name="T18" fmla="*/ 11 w 2598"/>
                  <a:gd name="T19" fmla="*/ 562 h 2809"/>
                  <a:gd name="T20" fmla="*/ 14 w 2598"/>
                  <a:gd name="T21" fmla="*/ 524 h 2809"/>
                  <a:gd name="T22" fmla="*/ 71 w 2598"/>
                  <a:gd name="T23" fmla="*/ 484 h 2809"/>
                  <a:gd name="T24" fmla="*/ 123 w 2598"/>
                  <a:gd name="T25" fmla="*/ 469 h 2809"/>
                  <a:gd name="T26" fmla="*/ 373 w 2598"/>
                  <a:gd name="T27" fmla="*/ 521 h 2809"/>
                  <a:gd name="T28" fmla="*/ 522 w 2598"/>
                  <a:gd name="T29" fmla="*/ 463 h 2809"/>
                  <a:gd name="T30" fmla="*/ 405 w 2598"/>
                  <a:gd name="T31" fmla="*/ 315 h 2809"/>
                  <a:gd name="T32" fmla="*/ 422 w 2598"/>
                  <a:gd name="T33" fmla="*/ 285 h 2809"/>
                  <a:gd name="T34" fmla="*/ 355 w 2598"/>
                  <a:gd name="T35" fmla="*/ 259 h 2809"/>
                  <a:gd name="T36" fmla="*/ 302 w 2598"/>
                  <a:gd name="T37" fmla="*/ 238 h 2809"/>
                  <a:gd name="T38" fmla="*/ 417 w 2598"/>
                  <a:gd name="T39" fmla="*/ 212 h 2809"/>
                  <a:gd name="T40" fmla="*/ 474 w 2598"/>
                  <a:gd name="T41" fmla="*/ 238 h 2809"/>
                  <a:gd name="T42" fmla="*/ 545 w 2598"/>
                  <a:gd name="T43" fmla="*/ 246 h 2809"/>
                  <a:gd name="T44" fmla="*/ 609 w 2598"/>
                  <a:gd name="T45" fmla="*/ 246 h 2809"/>
                  <a:gd name="T46" fmla="*/ 669 w 2598"/>
                  <a:gd name="T47" fmla="*/ 256 h 2809"/>
                  <a:gd name="T48" fmla="*/ 753 w 2598"/>
                  <a:gd name="T49" fmla="*/ 318 h 2809"/>
                  <a:gd name="T50" fmla="*/ 856 w 2598"/>
                  <a:gd name="T51" fmla="*/ 306 h 2809"/>
                  <a:gd name="T52" fmla="*/ 880 w 2598"/>
                  <a:gd name="T53" fmla="*/ 296 h 2809"/>
                  <a:gd name="T54" fmla="*/ 929 w 2598"/>
                  <a:gd name="T55" fmla="*/ 266 h 2809"/>
                  <a:gd name="T56" fmla="*/ 887 w 2598"/>
                  <a:gd name="T57" fmla="*/ 238 h 2809"/>
                  <a:gd name="T58" fmla="*/ 788 w 2598"/>
                  <a:gd name="T59" fmla="*/ 136 h 2809"/>
                  <a:gd name="T60" fmla="*/ 753 w 2598"/>
                  <a:gd name="T61" fmla="*/ 110 h 2809"/>
                  <a:gd name="T62" fmla="*/ 711 w 2598"/>
                  <a:gd name="T63" fmla="*/ 113 h 2809"/>
                  <a:gd name="T64" fmla="*/ 652 w 2598"/>
                  <a:gd name="T65" fmla="*/ 160 h 2809"/>
                  <a:gd name="T66" fmla="*/ 595 w 2598"/>
                  <a:gd name="T67" fmla="*/ 170 h 2809"/>
                  <a:gd name="T68" fmla="*/ 474 w 2598"/>
                  <a:gd name="T69" fmla="*/ 74 h 2809"/>
                  <a:gd name="T70" fmla="*/ 545 w 2598"/>
                  <a:gd name="T71" fmla="*/ 0 h 2809"/>
                  <a:gd name="T72" fmla="*/ 746 w 2598"/>
                  <a:gd name="T73" fmla="*/ 84 h 2809"/>
                  <a:gd name="T74" fmla="*/ 1084 w 2598"/>
                  <a:gd name="T75" fmla="*/ 97 h 2809"/>
                  <a:gd name="T76" fmla="*/ 1414 w 2598"/>
                  <a:gd name="T77" fmla="*/ 122 h 2809"/>
                  <a:gd name="T78" fmla="*/ 1491 w 2598"/>
                  <a:gd name="T79" fmla="*/ 212 h 2809"/>
                  <a:gd name="T80" fmla="*/ 897 w 2598"/>
                  <a:gd name="T81" fmla="*/ 424 h 2809"/>
                  <a:gd name="T82" fmla="*/ 942 w 2598"/>
                  <a:gd name="T83" fmla="*/ 478 h 2809"/>
                  <a:gd name="T84" fmla="*/ 1104 w 2598"/>
                  <a:gd name="T85" fmla="*/ 564 h 2809"/>
                  <a:gd name="T86" fmla="*/ 1217 w 2598"/>
                  <a:gd name="T87" fmla="*/ 735 h 2809"/>
                  <a:gd name="T88" fmla="*/ 1188 w 2598"/>
                  <a:gd name="T89" fmla="*/ 715 h 2809"/>
                  <a:gd name="T90" fmla="*/ 1077 w 2598"/>
                  <a:gd name="T91" fmla="*/ 696 h 2809"/>
                  <a:gd name="T92" fmla="*/ 1029 w 2598"/>
                  <a:gd name="T93" fmla="*/ 715 h 2809"/>
                  <a:gd name="T94" fmla="*/ 1116 w 2598"/>
                  <a:gd name="T95" fmla="*/ 751 h 2809"/>
                  <a:gd name="T96" fmla="*/ 1215 w 2598"/>
                  <a:gd name="T97" fmla="*/ 769 h 2809"/>
                  <a:gd name="T98" fmla="*/ 1111 w 2598"/>
                  <a:gd name="T99" fmla="*/ 902 h 2809"/>
                  <a:gd name="T100" fmla="*/ 1052 w 2598"/>
                  <a:gd name="T101" fmla="*/ 924 h 2809"/>
                  <a:gd name="T102" fmla="*/ 1029 w 2598"/>
                  <a:gd name="T103" fmla="*/ 945 h 28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98"/>
                  <a:gd name="T157" fmla="*/ 0 h 2809"/>
                  <a:gd name="T158" fmla="*/ 2598 w 2598"/>
                  <a:gd name="T159" fmla="*/ 2809 h 28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98" h="2809">
                    <a:moveTo>
                      <a:pt x="1274" y="2460"/>
                    </a:moveTo>
                    <a:lnTo>
                      <a:pt x="1348" y="2339"/>
                    </a:lnTo>
                    <a:lnTo>
                      <a:pt x="1317" y="2310"/>
                    </a:lnTo>
                    <a:lnTo>
                      <a:pt x="1513" y="2005"/>
                    </a:lnTo>
                    <a:lnTo>
                      <a:pt x="1501" y="1964"/>
                    </a:lnTo>
                    <a:lnTo>
                      <a:pt x="1287" y="1814"/>
                    </a:lnTo>
                    <a:lnTo>
                      <a:pt x="1244" y="1809"/>
                    </a:lnTo>
                    <a:lnTo>
                      <a:pt x="1189" y="1820"/>
                    </a:lnTo>
                    <a:lnTo>
                      <a:pt x="1127" y="1843"/>
                    </a:lnTo>
                    <a:lnTo>
                      <a:pt x="1060" y="1843"/>
                    </a:lnTo>
                    <a:lnTo>
                      <a:pt x="1017" y="1855"/>
                    </a:lnTo>
                    <a:lnTo>
                      <a:pt x="993" y="1878"/>
                    </a:lnTo>
                    <a:lnTo>
                      <a:pt x="968" y="1918"/>
                    </a:lnTo>
                    <a:lnTo>
                      <a:pt x="956" y="1958"/>
                    </a:lnTo>
                    <a:lnTo>
                      <a:pt x="931" y="1981"/>
                    </a:lnTo>
                    <a:lnTo>
                      <a:pt x="809" y="1999"/>
                    </a:lnTo>
                    <a:lnTo>
                      <a:pt x="521" y="1941"/>
                    </a:lnTo>
                    <a:lnTo>
                      <a:pt x="270" y="1837"/>
                    </a:lnTo>
                    <a:lnTo>
                      <a:pt x="74" y="1728"/>
                    </a:lnTo>
                    <a:lnTo>
                      <a:pt x="18" y="1670"/>
                    </a:lnTo>
                    <a:lnTo>
                      <a:pt x="0" y="1619"/>
                    </a:lnTo>
                    <a:lnTo>
                      <a:pt x="25" y="1555"/>
                    </a:lnTo>
                    <a:lnTo>
                      <a:pt x="74" y="1486"/>
                    </a:lnTo>
                    <a:lnTo>
                      <a:pt x="123" y="1440"/>
                    </a:lnTo>
                    <a:lnTo>
                      <a:pt x="172" y="1411"/>
                    </a:lnTo>
                    <a:lnTo>
                      <a:pt x="214" y="1394"/>
                    </a:lnTo>
                    <a:lnTo>
                      <a:pt x="288" y="1400"/>
                    </a:lnTo>
                    <a:lnTo>
                      <a:pt x="650" y="1549"/>
                    </a:lnTo>
                    <a:lnTo>
                      <a:pt x="931" y="1521"/>
                    </a:lnTo>
                    <a:lnTo>
                      <a:pt x="907" y="1377"/>
                    </a:lnTo>
                    <a:lnTo>
                      <a:pt x="656" y="1405"/>
                    </a:lnTo>
                    <a:lnTo>
                      <a:pt x="705" y="939"/>
                    </a:lnTo>
                    <a:lnTo>
                      <a:pt x="735" y="881"/>
                    </a:lnTo>
                    <a:lnTo>
                      <a:pt x="735" y="847"/>
                    </a:lnTo>
                    <a:lnTo>
                      <a:pt x="705" y="818"/>
                    </a:lnTo>
                    <a:lnTo>
                      <a:pt x="619" y="772"/>
                    </a:lnTo>
                    <a:lnTo>
                      <a:pt x="570" y="743"/>
                    </a:lnTo>
                    <a:lnTo>
                      <a:pt x="527" y="708"/>
                    </a:lnTo>
                    <a:lnTo>
                      <a:pt x="504" y="618"/>
                    </a:lnTo>
                    <a:lnTo>
                      <a:pt x="726" y="630"/>
                    </a:lnTo>
                    <a:lnTo>
                      <a:pt x="766" y="714"/>
                    </a:lnTo>
                    <a:lnTo>
                      <a:pt x="827" y="708"/>
                    </a:lnTo>
                    <a:lnTo>
                      <a:pt x="895" y="714"/>
                    </a:lnTo>
                    <a:lnTo>
                      <a:pt x="950" y="732"/>
                    </a:lnTo>
                    <a:lnTo>
                      <a:pt x="987" y="737"/>
                    </a:lnTo>
                    <a:lnTo>
                      <a:pt x="1060" y="732"/>
                    </a:lnTo>
                    <a:lnTo>
                      <a:pt x="1109" y="737"/>
                    </a:lnTo>
                    <a:lnTo>
                      <a:pt x="1164" y="760"/>
                    </a:lnTo>
                    <a:lnTo>
                      <a:pt x="1274" y="933"/>
                    </a:lnTo>
                    <a:lnTo>
                      <a:pt x="1311" y="945"/>
                    </a:lnTo>
                    <a:lnTo>
                      <a:pt x="1360" y="945"/>
                    </a:lnTo>
                    <a:lnTo>
                      <a:pt x="1489" y="910"/>
                    </a:lnTo>
                    <a:lnTo>
                      <a:pt x="1520" y="922"/>
                    </a:lnTo>
                    <a:lnTo>
                      <a:pt x="1532" y="881"/>
                    </a:lnTo>
                    <a:lnTo>
                      <a:pt x="1611" y="835"/>
                    </a:lnTo>
                    <a:lnTo>
                      <a:pt x="1618" y="789"/>
                    </a:lnTo>
                    <a:lnTo>
                      <a:pt x="1587" y="743"/>
                    </a:lnTo>
                    <a:lnTo>
                      <a:pt x="1544" y="708"/>
                    </a:lnTo>
                    <a:lnTo>
                      <a:pt x="1305" y="593"/>
                    </a:lnTo>
                    <a:lnTo>
                      <a:pt x="1373" y="403"/>
                    </a:lnTo>
                    <a:lnTo>
                      <a:pt x="1360" y="369"/>
                    </a:lnTo>
                    <a:lnTo>
                      <a:pt x="1311" y="328"/>
                    </a:lnTo>
                    <a:lnTo>
                      <a:pt x="1274" y="323"/>
                    </a:lnTo>
                    <a:lnTo>
                      <a:pt x="1238" y="334"/>
                    </a:lnTo>
                    <a:lnTo>
                      <a:pt x="1176" y="403"/>
                    </a:lnTo>
                    <a:lnTo>
                      <a:pt x="1134" y="478"/>
                    </a:lnTo>
                    <a:lnTo>
                      <a:pt x="1097" y="507"/>
                    </a:lnTo>
                    <a:lnTo>
                      <a:pt x="1036" y="507"/>
                    </a:lnTo>
                    <a:lnTo>
                      <a:pt x="797" y="334"/>
                    </a:lnTo>
                    <a:lnTo>
                      <a:pt x="827" y="219"/>
                    </a:lnTo>
                    <a:lnTo>
                      <a:pt x="907" y="98"/>
                    </a:lnTo>
                    <a:lnTo>
                      <a:pt x="950" y="0"/>
                    </a:lnTo>
                    <a:lnTo>
                      <a:pt x="968" y="52"/>
                    </a:lnTo>
                    <a:lnTo>
                      <a:pt x="1299" y="253"/>
                    </a:lnTo>
                    <a:lnTo>
                      <a:pt x="1458" y="17"/>
                    </a:lnTo>
                    <a:lnTo>
                      <a:pt x="1887" y="288"/>
                    </a:lnTo>
                    <a:lnTo>
                      <a:pt x="1998" y="628"/>
                    </a:lnTo>
                    <a:lnTo>
                      <a:pt x="2463" y="363"/>
                    </a:lnTo>
                    <a:lnTo>
                      <a:pt x="2475" y="426"/>
                    </a:lnTo>
                    <a:lnTo>
                      <a:pt x="2598" y="628"/>
                    </a:lnTo>
                    <a:lnTo>
                      <a:pt x="2592" y="662"/>
                    </a:lnTo>
                    <a:lnTo>
                      <a:pt x="1562" y="1261"/>
                    </a:lnTo>
                    <a:lnTo>
                      <a:pt x="1562" y="1319"/>
                    </a:lnTo>
                    <a:lnTo>
                      <a:pt x="1642" y="1423"/>
                    </a:lnTo>
                    <a:lnTo>
                      <a:pt x="1783" y="1538"/>
                    </a:lnTo>
                    <a:lnTo>
                      <a:pt x="1924" y="1676"/>
                    </a:lnTo>
                    <a:lnTo>
                      <a:pt x="2126" y="1861"/>
                    </a:lnTo>
                    <a:lnTo>
                      <a:pt x="2120" y="2183"/>
                    </a:lnTo>
                    <a:lnTo>
                      <a:pt x="2077" y="2160"/>
                    </a:lnTo>
                    <a:lnTo>
                      <a:pt x="2071" y="2125"/>
                    </a:lnTo>
                    <a:lnTo>
                      <a:pt x="2034" y="2143"/>
                    </a:lnTo>
                    <a:lnTo>
                      <a:pt x="1875" y="2068"/>
                    </a:lnTo>
                    <a:lnTo>
                      <a:pt x="1806" y="2082"/>
                    </a:lnTo>
                    <a:lnTo>
                      <a:pt x="1794" y="2124"/>
                    </a:lnTo>
                    <a:lnTo>
                      <a:pt x="1812" y="2172"/>
                    </a:lnTo>
                    <a:lnTo>
                      <a:pt x="1944" y="2232"/>
                    </a:lnTo>
                    <a:lnTo>
                      <a:pt x="2034" y="2280"/>
                    </a:lnTo>
                    <a:lnTo>
                      <a:pt x="2118" y="2286"/>
                    </a:lnTo>
                    <a:lnTo>
                      <a:pt x="1985" y="2684"/>
                    </a:lnTo>
                    <a:lnTo>
                      <a:pt x="1936" y="2684"/>
                    </a:lnTo>
                    <a:lnTo>
                      <a:pt x="1863" y="2719"/>
                    </a:lnTo>
                    <a:lnTo>
                      <a:pt x="1832" y="2748"/>
                    </a:lnTo>
                    <a:lnTo>
                      <a:pt x="1826" y="2776"/>
                    </a:lnTo>
                    <a:lnTo>
                      <a:pt x="1794" y="2809"/>
                    </a:lnTo>
                    <a:lnTo>
                      <a:pt x="1274" y="246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0" name="Freeform 10"/>
              <p:cNvSpPr>
                <a:spLocks/>
              </p:cNvSpPr>
              <p:nvPr/>
            </p:nvSpPr>
            <p:spPr bwMode="auto">
              <a:xfrm>
                <a:off x="3094" y="2494"/>
                <a:ext cx="291" cy="389"/>
              </a:xfrm>
              <a:custGeom>
                <a:avLst/>
                <a:gdLst>
                  <a:gd name="T0" fmla="*/ 0 w 318"/>
                  <a:gd name="T1" fmla="*/ 138 h 504"/>
                  <a:gd name="T2" fmla="*/ 203 w 318"/>
                  <a:gd name="T3" fmla="*/ 0 h 504"/>
                  <a:gd name="T4" fmla="*/ 0 60000 65536"/>
                  <a:gd name="T5" fmla="*/ 0 60000 65536"/>
                  <a:gd name="T6" fmla="*/ 0 w 318"/>
                  <a:gd name="T7" fmla="*/ 0 h 504"/>
                  <a:gd name="T8" fmla="*/ 318 w 318"/>
                  <a:gd name="T9" fmla="*/ 504 h 5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8" h="504">
                    <a:moveTo>
                      <a:pt x="0" y="504"/>
                    </a:moveTo>
                    <a:lnTo>
                      <a:pt x="318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1" name="Freeform 11"/>
              <p:cNvSpPr>
                <a:spLocks/>
              </p:cNvSpPr>
              <p:nvPr/>
            </p:nvSpPr>
            <p:spPr bwMode="auto">
              <a:xfrm>
                <a:off x="2914" y="2378"/>
                <a:ext cx="306" cy="398"/>
              </a:xfrm>
              <a:custGeom>
                <a:avLst/>
                <a:gdLst>
                  <a:gd name="T0" fmla="*/ 0 w 336"/>
                  <a:gd name="T1" fmla="*/ 141 h 516"/>
                  <a:gd name="T2" fmla="*/ 210 w 336"/>
                  <a:gd name="T3" fmla="*/ 0 h 516"/>
                  <a:gd name="T4" fmla="*/ 0 60000 65536"/>
                  <a:gd name="T5" fmla="*/ 0 60000 65536"/>
                  <a:gd name="T6" fmla="*/ 0 w 336"/>
                  <a:gd name="T7" fmla="*/ 0 h 516"/>
                  <a:gd name="T8" fmla="*/ 336 w 336"/>
                  <a:gd name="T9" fmla="*/ 516 h 5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6" h="516">
                    <a:moveTo>
                      <a:pt x="0" y="516"/>
                    </a:moveTo>
                    <a:lnTo>
                      <a:pt x="336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2" name="Line 12"/>
              <p:cNvSpPr>
                <a:spLocks noChangeShapeType="1"/>
              </p:cNvSpPr>
              <p:nvPr/>
            </p:nvSpPr>
            <p:spPr bwMode="auto">
              <a:xfrm flipH="1" flipV="1">
                <a:off x="2951" y="2269"/>
                <a:ext cx="332" cy="14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3" name="Freeform 13"/>
              <p:cNvSpPr>
                <a:spLocks/>
              </p:cNvSpPr>
              <p:nvPr/>
            </p:nvSpPr>
            <p:spPr bwMode="auto">
              <a:xfrm>
                <a:off x="3117" y="2059"/>
                <a:ext cx="235" cy="280"/>
              </a:xfrm>
              <a:custGeom>
                <a:avLst/>
                <a:gdLst>
                  <a:gd name="T0" fmla="*/ 0 w 258"/>
                  <a:gd name="T1" fmla="*/ 98 h 364"/>
                  <a:gd name="T2" fmla="*/ 162 w 258"/>
                  <a:gd name="T3" fmla="*/ 0 h 364"/>
                  <a:gd name="T4" fmla="*/ 0 60000 65536"/>
                  <a:gd name="T5" fmla="*/ 0 60000 65536"/>
                  <a:gd name="T6" fmla="*/ 0 w 258"/>
                  <a:gd name="T7" fmla="*/ 0 h 364"/>
                  <a:gd name="T8" fmla="*/ 258 w 258"/>
                  <a:gd name="T9" fmla="*/ 364 h 3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8" h="364">
                    <a:moveTo>
                      <a:pt x="0" y="364"/>
                    </a:moveTo>
                    <a:lnTo>
                      <a:pt x="258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4" name="Freeform 14"/>
              <p:cNvSpPr>
                <a:spLocks/>
              </p:cNvSpPr>
              <p:nvPr/>
            </p:nvSpPr>
            <p:spPr bwMode="auto">
              <a:xfrm>
                <a:off x="2721" y="1733"/>
                <a:ext cx="296" cy="548"/>
              </a:xfrm>
              <a:custGeom>
                <a:avLst/>
                <a:gdLst>
                  <a:gd name="T0" fmla="*/ 172 w 324"/>
                  <a:gd name="T1" fmla="*/ 197 h 708"/>
                  <a:gd name="T2" fmla="*/ 0 w 324"/>
                  <a:gd name="T3" fmla="*/ 54 h 708"/>
                  <a:gd name="T4" fmla="*/ 206 w 324"/>
                  <a:gd name="T5" fmla="*/ 0 h 708"/>
                  <a:gd name="T6" fmla="*/ 0 60000 65536"/>
                  <a:gd name="T7" fmla="*/ 0 60000 65536"/>
                  <a:gd name="T8" fmla="*/ 0 60000 65536"/>
                  <a:gd name="T9" fmla="*/ 0 w 324"/>
                  <a:gd name="T10" fmla="*/ 0 h 708"/>
                  <a:gd name="T11" fmla="*/ 324 w 324"/>
                  <a:gd name="T12" fmla="*/ 708 h 7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4" h="708">
                    <a:moveTo>
                      <a:pt x="270" y="708"/>
                    </a:moveTo>
                    <a:lnTo>
                      <a:pt x="0" y="198"/>
                    </a:lnTo>
                    <a:lnTo>
                      <a:pt x="324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5" name="Freeform 15"/>
              <p:cNvSpPr>
                <a:spLocks/>
              </p:cNvSpPr>
              <p:nvPr/>
            </p:nvSpPr>
            <p:spPr bwMode="auto">
              <a:xfrm>
                <a:off x="2464" y="1215"/>
                <a:ext cx="960" cy="769"/>
              </a:xfrm>
              <a:custGeom>
                <a:avLst/>
                <a:gdLst>
                  <a:gd name="T0" fmla="*/ 0 w 1050"/>
                  <a:gd name="T1" fmla="*/ 253 h 996"/>
                  <a:gd name="T2" fmla="*/ 12 w 1050"/>
                  <a:gd name="T3" fmla="*/ 273 h 996"/>
                  <a:gd name="T4" fmla="*/ 153 w 1050"/>
                  <a:gd name="T5" fmla="*/ 266 h 996"/>
                  <a:gd name="T6" fmla="*/ 34 w 1050"/>
                  <a:gd name="T7" fmla="*/ 173 h 996"/>
                  <a:gd name="T8" fmla="*/ 671 w 1050"/>
                  <a:gd name="T9" fmla="*/ 0 h 9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0"/>
                  <a:gd name="T16" fmla="*/ 0 h 996"/>
                  <a:gd name="T17" fmla="*/ 1050 w 1050"/>
                  <a:gd name="T18" fmla="*/ 996 h 9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0" h="996">
                    <a:moveTo>
                      <a:pt x="0" y="924"/>
                    </a:moveTo>
                    <a:lnTo>
                      <a:pt x="18" y="996"/>
                    </a:lnTo>
                    <a:lnTo>
                      <a:pt x="240" y="966"/>
                    </a:lnTo>
                    <a:lnTo>
                      <a:pt x="54" y="630"/>
                    </a:lnTo>
                    <a:lnTo>
                      <a:pt x="1050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6" name="Freeform 16"/>
              <p:cNvSpPr>
                <a:spLocks/>
              </p:cNvSpPr>
              <p:nvPr/>
            </p:nvSpPr>
            <p:spPr bwMode="auto">
              <a:xfrm>
                <a:off x="2370" y="1289"/>
                <a:ext cx="231" cy="362"/>
              </a:xfrm>
              <a:custGeom>
                <a:avLst/>
                <a:gdLst>
                  <a:gd name="T0" fmla="*/ 163 w 252"/>
                  <a:gd name="T1" fmla="*/ 130 h 468"/>
                  <a:gd name="T2" fmla="*/ 0 w 252"/>
                  <a:gd name="T3" fmla="*/ 0 h 468"/>
                  <a:gd name="T4" fmla="*/ 0 60000 65536"/>
                  <a:gd name="T5" fmla="*/ 0 60000 65536"/>
                  <a:gd name="T6" fmla="*/ 0 w 252"/>
                  <a:gd name="T7" fmla="*/ 0 h 468"/>
                  <a:gd name="T8" fmla="*/ 252 w 252"/>
                  <a:gd name="T9" fmla="*/ 468 h 46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2" h="468">
                    <a:moveTo>
                      <a:pt x="252" y="468"/>
                    </a:move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7" name="Freeform 17"/>
              <p:cNvSpPr>
                <a:spLocks/>
              </p:cNvSpPr>
              <p:nvPr/>
            </p:nvSpPr>
            <p:spPr bwMode="auto">
              <a:xfrm>
                <a:off x="2238" y="1603"/>
                <a:ext cx="340" cy="43"/>
              </a:xfrm>
              <a:custGeom>
                <a:avLst/>
                <a:gdLst>
                  <a:gd name="T0" fmla="*/ 0 w 371"/>
                  <a:gd name="T1" fmla="*/ 18 h 54"/>
                  <a:gd name="T2" fmla="*/ 240 w 371"/>
                  <a:gd name="T3" fmla="*/ 0 h 54"/>
                  <a:gd name="T4" fmla="*/ 0 60000 65536"/>
                  <a:gd name="T5" fmla="*/ 0 60000 65536"/>
                  <a:gd name="T6" fmla="*/ 0 w 371"/>
                  <a:gd name="T7" fmla="*/ 0 h 54"/>
                  <a:gd name="T8" fmla="*/ 371 w 371"/>
                  <a:gd name="T9" fmla="*/ 54 h 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1" h="54">
                    <a:moveTo>
                      <a:pt x="0" y="54"/>
                    </a:moveTo>
                    <a:lnTo>
                      <a:pt x="371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8" name="Freeform 18"/>
              <p:cNvSpPr>
                <a:spLocks/>
              </p:cNvSpPr>
              <p:nvPr/>
            </p:nvSpPr>
            <p:spPr bwMode="auto">
              <a:xfrm>
                <a:off x="2684" y="1952"/>
                <a:ext cx="81" cy="5"/>
              </a:xfrm>
              <a:custGeom>
                <a:avLst/>
                <a:gdLst>
                  <a:gd name="T0" fmla="*/ 0 w 90"/>
                  <a:gd name="T1" fmla="*/ 3 h 6"/>
                  <a:gd name="T2" fmla="*/ 53 w 90"/>
                  <a:gd name="T3" fmla="*/ 0 h 6"/>
                  <a:gd name="T4" fmla="*/ 0 60000 65536"/>
                  <a:gd name="T5" fmla="*/ 0 60000 65536"/>
                  <a:gd name="T6" fmla="*/ 0 w 90"/>
                  <a:gd name="T7" fmla="*/ 0 h 6"/>
                  <a:gd name="T8" fmla="*/ 90 w 90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0" h="6">
                    <a:moveTo>
                      <a:pt x="0" y="6"/>
                    </a:moveTo>
                    <a:lnTo>
                      <a:pt x="90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9" name="Freeform 19"/>
              <p:cNvSpPr>
                <a:spLocks/>
              </p:cNvSpPr>
              <p:nvPr/>
            </p:nvSpPr>
            <p:spPr bwMode="auto">
              <a:xfrm>
                <a:off x="2217" y="2105"/>
                <a:ext cx="636" cy="9"/>
              </a:xfrm>
              <a:custGeom>
                <a:avLst/>
                <a:gdLst>
                  <a:gd name="T0" fmla="*/ 443 w 696"/>
                  <a:gd name="T1" fmla="*/ 0 h 12"/>
                  <a:gd name="T2" fmla="*/ 0 w 696"/>
                  <a:gd name="T3" fmla="*/ 3 h 12"/>
                  <a:gd name="T4" fmla="*/ 0 60000 65536"/>
                  <a:gd name="T5" fmla="*/ 0 60000 65536"/>
                  <a:gd name="T6" fmla="*/ 0 w 696"/>
                  <a:gd name="T7" fmla="*/ 0 h 12"/>
                  <a:gd name="T8" fmla="*/ 696 w 696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96" h="12">
                    <a:moveTo>
                      <a:pt x="696" y="0"/>
                    </a:move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0" name="Freeform 20"/>
              <p:cNvSpPr>
                <a:spLocks/>
              </p:cNvSpPr>
              <p:nvPr/>
            </p:nvSpPr>
            <p:spPr bwMode="auto">
              <a:xfrm>
                <a:off x="2210" y="1947"/>
                <a:ext cx="18" cy="342"/>
              </a:xfrm>
              <a:custGeom>
                <a:avLst/>
                <a:gdLst>
                  <a:gd name="T0" fmla="*/ 18 w 18"/>
                  <a:gd name="T1" fmla="*/ 0 h 444"/>
                  <a:gd name="T2" fmla="*/ 0 w 18"/>
                  <a:gd name="T3" fmla="*/ 120 h 444"/>
                  <a:gd name="T4" fmla="*/ 0 60000 65536"/>
                  <a:gd name="T5" fmla="*/ 0 60000 65536"/>
                  <a:gd name="T6" fmla="*/ 0 w 18"/>
                  <a:gd name="T7" fmla="*/ 0 h 444"/>
                  <a:gd name="T8" fmla="*/ 18 w 18"/>
                  <a:gd name="T9" fmla="*/ 444 h 4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" h="444">
                    <a:moveTo>
                      <a:pt x="18" y="0"/>
                    </a:moveTo>
                    <a:lnTo>
                      <a:pt x="0" y="444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1" name="Freeform 21"/>
              <p:cNvSpPr>
                <a:spLocks/>
              </p:cNvSpPr>
              <p:nvPr/>
            </p:nvSpPr>
            <p:spPr bwMode="auto">
              <a:xfrm>
                <a:off x="1871" y="1892"/>
                <a:ext cx="187" cy="296"/>
              </a:xfrm>
              <a:custGeom>
                <a:avLst/>
                <a:gdLst>
                  <a:gd name="T0" fmla="*/ 132 w 204"/>
                  <a:gd name="T1" fmla="*/ 0 h 384"/>
                  <a:gd name="T2" fmla="*/ 0 w 204"/>
                  <a:gd name="T3" fmla="*/ 105 h 384"/>
                  <a:gd name="T4" fmla="*/ 0 60000 65536"/>
                  <a:gd name="T5" fmla="*/ 0 60000 65536"/>
                  <a:gd name="T6" fmla="*/ 0 w 204"/>
                  <a:gd name="T7" fmla="*/ 0 h 384"/>
                  <a:gd name="T8" fmla="*/ 204 w 204"/>
                  <a:gd name="T9" fmla="*/ 384 h 38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4" h="384">
                    <a:moveTo>
                      <a:pt x="204" y="0"/>
                    </a:moveTo>
                    <a:lnTo>
                      <a:pt x="0" y="384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2" name="Freeform 22"/>
              <p:cNvSpPr>
                <a:spLocks/>
              </p:cNvSpPr>
              <p:nvPr/>
            </p:nvSpPr>
            <p:spPr bwMode="auto">
              <a:xfrm>
                <a:off x="2886" y="1942"/>
                <a:ext cx="352" cy="190"/>
              </a:xfrm>
              <a:custGeom>
                <a:avLst/>
                <a:gdLst>
                  <a:gd name="T0" fmla="*/ 248 w 384"/>
                  <a:gd name="T1" fmla="*/ 0 h 246"/>
                  <a:gd name="T2" fmla="*/ 0 w 384"/>
                  <a:gd name="T3" fmla="*/ 68 h 246"/>
                  <a:gd name="T4" fmla="*/ 0 60000 65536"/>
                  <a:gd name="T5" fmla="*/ 0 60000 65536"/>
                  <a:gd name="T6" fmla="*/ 0 w 384"/>
                  <a:gd name="T7" fmla="*/ 0 h 246"/>
                  <a:gd name="T8" fmla="*/ 384 w 384"/>
                  <a:gd name="T9" fmla="*/ 246 h 24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84" h="246">
                    <a:moveTo>
                      <a:pt x="384" y="0"/>
                    </a:moveTo>
                    <a:lnTo>
                      <a:pt x="0" y="246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3" name="Freeform 23"/>
              <p:cNvSpPr>
                <a:spLocks/>
              </p:cNvSpPr>
              <p:nvPr/>
            </p:nvSpPr>
            <p:spPr bwMode="auto">
              <a:xfrm>
                <a:off x="2825" y="1530"/>
                <a:ext cx="148" cy="209"/>
              </a:xfrm>
              <a:custGeom>
                <a:avLst/>
                <a:gdLst>
                  <a:gd name="T0" fmla="*/ 0 w 162"/>
                  <a:gd name="T1" fmla="*/ 0 h 270"/>
                  <a:gd name="T2" fmla="*/ 102 w 162"/>
                  <a:gd name="T3" fmla="*/ 75 h 270"/>
                  <a:gd name="T4" fmla="*/ 0 60000 65536"/>
                  <a:gd name="T5" fmla="*/ 0 60000 65536"/>
                  <a:gd name="T6" fmla="*/ 0 w 162"/>
                  <a:gd name="T7" fmla="*/ 0 h 270"/>
                  <a:gd name="T8" fmla="*/ 162 w 162"/>
                  <a:gd name="T9" fmla="*/ 270 h 27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2" h="270">
                    <a:moveTo>
                      <a:pt x="0" y="0"/>
                    </a:moveTo>
                    <a:lnTo>
                      <a:pt x="162" y="27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4" name="Freeform 24"/>
              <p:cNvSpPr>
                <a:spLocks/>
              </p:cNvSpPr>
              <p:nvPr/>
            </p:nvSpPr>
            <p:spPr bwMode="auto">
              <a:xfrm>
                <a:off x="3176" y="1345"/>
                <a:ext cx="172" cy="221"/>
              </a:xfrm>
              <a:custGeom>
                <a:avLst/>
                <a:gdLst>
                  <a:gd name="T0" fmla="*/ 0 w 187"/>
                  <a:gd name="T1" fmla="*/ 0 h 287"/>
                  <a:gd name="T2" fmla="*/ 122 w 187"/>
                  <a:gd name="T3" fmla="*/ 78 h 287"/>
                  <a:gd name="T4" fmla="*/ 0 60000 65536"/>
                  <a:gd name="T5" fmla="*/ 0 60000 65536"/>
                  <a:gd name="T6" fmla="*/ 0 w 187"/>
                  <a:gd name="T7" fmla="*/ 0 h 287"/>
                  <a:gd name="T8" fmla="*/ 187 w 187"/>
                  <a:gd name="T9" fmla="*/ 287 h 28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7" h="287">
                    <a:moveTo>
                      <a:pt x="0" y="0"/>
                    </a:moveTo>
                    <a:lnTo>
                      <a:pt x="187" y="287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5" name="Freeform 25"/>
              <p:cNvSpPr>
                <a:spLocks/>
              </p:cNvSpPr>
              <p:nvPr/>
            </p:nvSpPr>
            <p:spPr bwMode="auto">
              <a:xfrm>
                <a:off x="3531" y="1147"/>
                <a:ext cx="168" cy="235"/>
              </a:xfrm>
              <a:custGeom>
                <a:avLst/>
                <a:gdLst>
                  <a:gd name="T0" fmla="*/ 0 w 182"/>
                  <a:gd name="T1" fmla="*/ 0 h 303"/>
                  <a:gd name="T2" fmla="*/ 122 w 182"/>
                  <a:gd name="T3" fmla="*/ 85 h 303"/>
                  <a:gd name="T4" fmla="*/ 0 60000 65536"/>
                  <a:gd name="T5" fmla="*/ 0 60000 65536"/>
                  <a:gd name="T6" fmla="*/ 0 w 182"/>
                  <a:gd name="T7" fmla="*/ 0 h 303"/>
                  <a:gd name="T8" fmla="*/ 182 w 182"/>
                  <a:gd name="T9" fmla="*/ 303 h 30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2" h="303">
                    <a:moveTo>
                      <a:pt x="0" y="0"/>
                    </a:moveTo>
                    <a:lnTo>
                      <a:pt x="182" y="303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6" name="Freeform 26"/>
              <p:cNvSpPr>
                <a:spLocks/>
              </p:cNvSpPr>
              <p:nvPr/>
            </p:nvSpPr>
            <p:spPr bwMode="auto">
              <a:xfrm>
                <a:off x="2809" y="798"/>
                <a:ext cx="267" cy="390"/>
              </a:xfrm>
              <a:custGeom>
                <a:avLst/>
                <a:gdLst>
                  <a:gd name="T0" fmla="*/ 0 w 291"/>
                  <a:gd name="T1" fmla="*/ 140 h 504"/>
                  <a:gd name="T2" fmla="*/ 189 w 291"/>
                  <a:gd name="T3" fmla="*/ 0 h 504"/>
                  <a:gd name="T4" fmla="*/ 0 60000 65536"/>
                  <a:gd name="T5" fmla="*/ 0 60000 65536"/>
                  <a:gd name="T6" fmla="*/ 0 w 291"/>
                  <a:gd name="T7" fmla="*/ 0 h 504"/>
                  <a:gd name="T8" fmla="*/ 291 w 291"/>
                  <a:gd name="T9" fmla="*/ 504 h 5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1" h="504">
                    <a:moveTo>
                      <a:pt x="0" y="504"/>
                    </a:moveTo>
                    <a:lnTo>
                      <a:pt x="291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7" name="Freeform 27"/>
              <p:cNvSpPr>
                <a:spLocks/>
              </p:cNvSpPr>
              <p:nvPr/>
            </p:nvSpPr>
            <p:spPr bwMode="auto">
              <a:xfrm>
                <a:off x="3017" y="909"/>
                <a:ext cx="248" cy="372"/>
              </a:xfrm>
              <a:custGeom>
                <a:avLst/>
                <a:gdLst>
                  <a:gd name="T0" fmla="*/ 0 w 270"/>
                  <a:gd name="T1" fmla="*/ 134 h 480"/>
                  <a:gd name="T2" fmla="*/ 176 w 270"/>
                  <a:gd name="T3" fmla="*/ 0 h 480"/>
                  <a:gd name="T4" fmla="*/ 0 60000 65536"/>
                  <a:gd name="T5" fmla="*/ 0 60000 65536"/>
                  <a:gd name="T6" fmla="*/ 0 w 270"/>
                  <a:gd name="T7" fmla="*/ 0 h 480"/>
                  <a:gd name="T8" fmla="*/ 270 w 270"/>
                  <a:gd name="T9" fmla="*/ 480 h 4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70" h="480">
                    <a:moveTo>
                      <a:pt x="0" y="480"/>
                    </a:moveTo>
                    <a:lnTo>
                      <a:pt x="270" y="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8" name="Freeform 28"/>
              <p:cNvSpPr>
                <a:spLocks/>
              </p:cNvSpPr>
              <p:nvPr/>
            </p:nvSpPr>
            <p:spPr bwMode="auto">
              <a:xfrm>
                <a:off x="2447" y="817"/>
                <a:ext cx="165" cy="231"/>
              </a:xfrm>
              <a:custGeom>
                <a:avLst/>
                <a:gdLst>
                  <a:gd name="T0" fmla="*/ 116 w 180"/>
                  <a:gd name="T1" fmla="*/ 0 h 300"/>
                  <a:gd name="T2" fmla="*/ 0 w 180"/>
                  <a:gd name="T3" fmla="*/ 81 h 300"/>
                  <a:gd name="T4" fmla="*/ 0 60000 65536"/>
                  <a:gd name="T5" fmla="*/ 0 60000 65536"/>
                  <a:gd name="T6" fmla="*/ 0 w 180"/>
                  <a:gd name="T7" fmla="*/ 0 h 300"/>
                  <a:gd name="T8" fmla="*/ 180 w 180"/>
                  <a:gd name="T9" fmla="*/ 300 h 3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" h="300">
                    <a:moveTo>
                      <a:pt x="180" y="0"/>
                    </a:moveTo>
                    <a:lnTo>
                      <a:pt x="0" y="300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9" name="Freeform 29"/>
              <p:cNvSpPr>
                <a:spLocks/>
              </p:cNvSpPr>
              <p:nvPr/>
            </p:nvSpPr>
            <p:spPr bwMode="auto">
              <a:xfrm>
                <a:off x="1667" y="524"/>
                <a:ext cx="758" cy="293"/>
              </a:xfrm>
              <a:custGeom>
                <a:avLst/>
                <a:gdLst>
                  <a:gd name="T0" fmla="*/ 0 w 828"/>
                  <a:gd name="T1" fmla="*/ 92 h 378"/>
                  <a:gd name="T2" fmla="*/ 417 w 828"/>
                  <a:gd name="T3" fmla="*/ 105 h 378"/>
                  <a:gd name="T4" fmla="*/ 374 w 828"/>
                  <a:gd name="T5" fmla="*/ 92 h 378"/>
                  <a:gd name="T6" fmla="*/ 367 w 828"/>
                  <a:gd name="T7" fmla="*/ 86 h 378"/>
                  <a:gd name="T8" fmla="*/ 374 w 828"/>
                  <a:gd name="T9" fmla="*/ 72 h 378"/>
                  <a:gd name="T10" fmla="*/ 444 w 828"/>
                  <a:gd name="T11" fmla="*/ 28 h 378"/>
                  <a:gd name="T12" fmla="*/ 471 w 828"/>
                  <a:gd name="T13" fmla="*/ 26 h 378"/>
                  <a:gd name="T14" fmla="*/ 532 w 828"/>
                  <a:gd name="T15" fmla="*/ 0 h 378"/>
                  <a:gd name="T16" fmla="*/ 0 w 828"/>
                  <a:gd name="T17" fmla="*/ 92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8"/>
                  <a:gd name="T28" fmla="*/ 0 h 378"/>
                  <a:gd name="T29" fmla="*/ 828 w 828"/>
                  <a:gd name="T30" fmla="*/ 378 h 3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8" h="378">
                    <a:moveTo>
                      <a:pt x="0" y="330"/>
                    </a:moveTo>
                    <a:lnTo>
                      <a:pt x="648" y="378"/>
                    </a:lnTo>
                    <a:lnTo>
                      <a:pt x="582" y="330"/>
                    </a:lnTo>
                    <a:lnTo>
                      <a:pt x="570" y="306"/>
                    </a:lnTo>
                    <a:lnTo>
                      <a:pt x="582" y="258"/>
                    </a:lnTo>
                    <a:lnTo>
                      <a:pt x="690" y="102"/>
                    </a:lnTo>
                    <a:lnTo>
                      <a:pt x="732" y="90"/>
                    </a:lnTo>
                    <a:lnTo>
                      <a:pt x="828" y="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0" name="Freeform 30"/>
              <p:cNvSpPr>
                <a:spLocks/>
              </p:cNvSpPr>
              <p:nvPr/>
            </p:nvSpPr>
            <p:spPr bwMode="auto">
              <a:xfrm>
                <a:off x="3822" y="868"/>
                <a:ext cx="290" cy="420"/>
              </a:xfrm>
              <a:custGeom>
                <a:avLst/>
                <a:gdLst>
                  <a:gd name="T0" fmla="*/ 0 w 317"/>
                  <a:gd name="T1" fmla="*/ 0 h 545"/>
                  <a:gd name="T2" fmla="*/ 2 w 317"/>
                  <a:gd name="T3" fmla="*/ 15 h 545"/>
                  <a:gd name="T4" fmla="*/ 13 w 317"/>
                  <a:gd name="T5" fmla="*/ 31 h 545"/>
                  <a:gd name="T6" fmla="*/ 40 w 317"/>
                  <a:gd name="T7" fmla="*/ 49 h 545"/>
                  <a:gd name="T8" fmla="*/ 55 w 317"/>
                  <a:gd name="T9" fmla="*/ 67 h 545"/>
                  <a:gd name="T10" fmla="*/ 59 w 317"/>
                  <a:gd name="T11" fmla="*/ 76 h 545"/>
                  <a:gd name="T12" fmla="*/ 90 w 317"/>
                  <a:gd name="T13" fmla="*/ 101 h 545"/>
                  <a:gd name="T14" fmla="*/ 124 w 317"/>
                  <a:gd name="T15" fmla="*/ 127 h 545"/>
                  <a:gd name="T16" fmla="*/ 147 w 317"/>
                  <a:gd name="T17" fmla="*/ 139 h 545"/>
                  <a:gd name="T18" fmla="*/ 177 w 317"/>
                  <a:gd name="T19" fmla="*/ 146 h 545"/>
                  <a:gd name="T20" fmla="*/ 202 w 317"/>
                  <a:gd name="T21" fmla="*/ 149 h 545"/>
                  <a:gd name="T22" fmla="*/ 0 w 317"/>
                  <a:gd name="T23" fmla="*/ 0 h 5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17"/>
                  <a:gd name="T37" fmla="*/ 0 h 545"/>
                  <a:gd name="T38" fmla="*/ 317 w 317"/>
                  <a:gd name="T39" fmla="*/ 545 h 5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17" h="545">
                    <a:moveTo>
                      <a:pt x="0" y="0"/>
                    </a:moveTo>
                    <a:lnTo>
                      <a:pt x="2" y="54"/>
                    </a:lnTo>
                    <a:lnTo>
                      <a:pt x="20" y="114"/>
                    </a:lnTo>
                    <a:lnTo>
                      <a:pt x="62" y="180"/>
                    </a:lnTo>
                    <a:lnTo>
                      <a:pt x="86" y="246"/>
                    </a:lnTo>
                    <a:lnTo>
                      <a:pt x="92" y="282"/>
                    </a:lnTo>
                    <a:lnTo>
                      <a:pt x="140" y="372"/>
                    </a:lnTo>
                    <a:lnTo>
                      <a:pt x="194" y="468"/>
                    </a:lnTo>
                    <a:lnTo>
                      <a:pt x="230" y="510"/>
                    </a:lnTo>
                    <a:lnTo>
                      <a:pt x="278" y="540"/>
                    </a:lnTo>
                    <a:lnTo>
                      <a:pt x="317" y="54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1" name="Freeform 32"/>
              <p:cNvSpPr>
                <a:spLocks/>
              </p:cNvSpPr>
              <p:nvPr/>
            </p:nvSpPr>
            <p:spPr bwMode="auto">
              <a:xfrm>
                <a:off x="2935" y="73"/>
                <a:ext cx="1283" cy="1501"/>
              </a:xfrm>
              <a:custGeom>
                <a:avLst/>
                <a:gdLst>
                  <a:gd name="T0" fmla="*/ 0 w 1721"/>
                  <a:gd name="T1" fmla="*/ 0 h 2274"/>
                  <a:gd name="T2" fmla="*/ 13 w 1721"/>
                  <a:gd name="T3" fmla="*/ 7 h 2274"/>
                  <a:gd name="T4" fmla="*/ 20 w 1721"/>
                  <a:gd name="T5" fmla="*/ 15 h 2274"/>
                  <a:gd name="T6" fmla="*/ 27 w 1721"/>
                  <a:gd name="T7" fmla="*/ 19 h 2274"/>
                  <a:gd name="T8" fmla="*/ 63 w 1721"/>
                  <a:gd name="T9" fmla="*/ 32 h 2274"/>
                  <a:gd name="T10" fmla="*/ 92 w 1721"/>
                  <a:gd name="T11" fmla="*/ 46 h 2274"/>
                  <a:gd name="T12" fmla="*/ 115 w 1721"/>
                  <a:gd name="T13" fmla="*/ 58 h 2274"/>
                  <a:gd name="T14" fmla="*/ 134 w 1721"/>
                  <a:gd name="T15" fmla="*/ 71 h 2274"/>
                  <a:gd name="T16" fmla="*/ 149 w 1721"/>
                  <a:gd name="T17" fmla="*/ 77 h 2274"/>
                  <a:gd name="T18" fmla="*/ 167 w 1721"/>
                  <a:gd name="T19" fmla="*/ 89 h 2274"/>
                  <a:gd name="T20" fmla="*/ 187 w 1721"/>
                  <a:gd name="T21" fmla="*/ 104 h 2274"/>
                  <a:gd name="T22" fmla="*/ 198 w 1721"/>
                  <a:gd name="T23" fmla="*/ 114 h 2274"/>
                  <a:gd name="T24" fmla="*/ 211 w 1721"/>
                  <a:gd name="T25" fmla="*/ 120 h 2274"/>
                  <a:gd name="T26" fmla="*/ 233 w 1721"/>
                  <a:gd name="T27" fmla="*/ 126 h 2274"/>
                  <a:gd name="T28" fmla="*/ 240 w 1721"/>
                  <a:gd name="T29" fmla="*/ 134 h 2274"/>
                  <a:gd name="T30" fmla="*/ 252 w 1721"/>
                  <a:gd name="T31" fmla="*/ 142 h 2274"/>
                  <a:gd name="T32" fmla="*/ 262 w 1721"/>
                  <a:gd name="T33" fmla="*/ 149 h 2274"/>
                  <a:gd name="T34" fmla="*/ 267 w 1721"/>
                  <a:gd name="T35" fmla="*/ 160 h 2274"/>
                  <a:gd name="T36" fmla="*/ 275 w 1721"/>
                  <a:gd name="T37" fmla="*/ 170 h 2274"/>
                  <a:gd name="T38" fmla="*/ 289 w 1721"/>
                  <a:gd name="T39" fmla="*/ 183 h 2274"/>
                  <a:gd name="T40" fmla="*/ 296 w 1721"/>
                  <a:gd name="T41" fmla="*/ 193 h 2274"/>
                  <a:gd name="T42" fmla="*/ 330 w 1721"/>
                  <a:gd name="T43" fmla="*/ 226 h 2274"/>
                  <a:gd name="T44" fmla="*/ 344 w 1721"/>
                  <a:gd name="T45" fmla="*/ 235 h 2274"/>
                  <a:gd name="T46" fmla="*/ 360 w 1721"/>
                  <a:gd name="T47" fmla="*/ 236 h 2274"/>
                  <a:gd name="T48" fmla="*/ 373 w 1721"/>
                  <a:gd name="T49" fmla="*/ 241 h 2274"/>
                  <a:gd name="T50" fmla="*/ 379 w 1721"/>
                  <a:gd name="T51" fmla="*/ 247 h 2274"/>
                  <a:gd name="T52" fmla="*/ 378 w 1721"/>
                  <a:gd name="T53" fmla="*/ 254 h 2274"/>
                  <a:gd name="T54" fmla="*/ 376 w 1721"/>
                  <a:gd name="T55" fmla="*/ 262 h 2274"/>
                  <a:gd name="T56" fmla="*/ 382 w 1721"/>
                  <a:gd name="T57" fmla="*/ 273 h 2274"/>
                  <a:gd name="T58" fmla="*/ 390 w 1721"/>
                  <a:gd name="T59" fmla="*/ 281 h 2274"/>
                  <a:gd name="T60" fmla="*/ 397 w 1721"/>
                  <a:gd name="T61" fmla="*/ 285 h 227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721"/>
                  <a:gd name="T94" fmla="*/ 0 h 2274"/>
                  <a:gd name="T95" fmla="*/ 1721 w 1721"/>
                  <a:gd name="T96" fmla="*/ 2274 h 227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721" h="2274">
                    <a:moveTo>
                      <a:pt x="0" y="0"/>
                    </a:moveTo>
                    <a:lnTo>
                      <a:pt x="57" y="51"/>
                    </a:lnTo>
                    <a:lnTo>
                      <a:pt x="86" y="117"/>
                    </a:lnTo>
                    <a:lnTo>
                      <a:pt x="115" y="153"/>
                    </a:lnTo>
                    <a:lnTo>
                      <a:pt x="273" y="256"/>
                    </a:lnTo>
                    <a:lnTo>
                      <a:pt x="403" y="365"/>
                    </a:lnTo>
                    <a:lnTo>
                      <a:pt x="497" y="460"/>
                    </a:lnTo>
                    <a:lnTo>
                      <a:pt x="583" y="563"/>
                    </a:lnTo>
                    <a:lnTo>
                      <a:pt x="648" y="607"/>
                    </a:lnTo>
                    <a:lnTo>
                      <a:pt x="727" y="709"/>
                    </a:lnTo>
                    <a:lnTo>
                      <a:pt x="813" y="833"/>
                    </a:lnTo>
                    <a:lnTo>
                      <a:pt x="857" y="906"/>
                    </a:lnTo>
                    <a:lnTo>
                      <a:pt x="914" y="958"/>
                    </a:lnTo>
                    <a:lnTo>
                      <a:pt x="1015" y="1009"/>
                    </a:lnTo>
                    <a:lnTo>
                      <a:pt x="1044" y="1067"/>
                    </a:lnTo>
                    <a:lnTo>
                      <a:pt x="1094" y="1133"/>
                    </a:lnTo>
                    <a:lnTo>
                      <a:pt x="1138" y="1184"/>
                    </a:lnTo>
                    <a:lnTo>
                      <a:pt x="1159" y="1279"/>
                    </a:lnTo>
                    <a:lnTo>
                      <a:pt x="1195" y="1360"/>
                    </a:lnTo>
                    <a:lnTo>
                      <a:pt x="1253" y="1462"/>
                    </a:lnTo>
                    <a:lnTo>
                      <a:pt x="1282" y="1535"/>
                    </a:lnTo>
                    <a:lnTo>
                      <a:pt x="1433" y="1806"/>
                    </a:lnTo>
                    <a:lnTo>
                      <a:pt x="1491" y="1872"/>
                    </a:lnTo>
                    <a:lnTo>
                      <a:pt x="1563" y="1886"/>
                    </a:lnTo>
                    <a:lnTo>
                      <a:pt x="1620" y="1923"/>
                    </a:lnTo>
                    <a:lnTo>
                      <a:pt x="1649" y="1967"/>
                    </a:lnTo>
                    <a:lnTo>
                      <a:pt x="1642" y="2025"/>
                    </a:lnTo>
                    <a:lnTo>
                      <a:pt x="1635" y="2091"/>
                    </a:lnTo>
                    <a:lnTo>
                      <a:pt x="1656" y="2172"/>
                    </a:lnTo>
                    <a:lnTo>
                      <a:pt x="1692" y="2245"/>
                    </a:lnTo>
                    <a:lnTo>
                      <a:pt x="1721" y="2274"/>
                    </a:lnTo>
                  </a:path>
                </a:pathLst>
              </a:custGeom>
              <a:noFill/>
              <a:ln w="19050" cmpd="sng">
                <a:solidFill>
                  <a:srgbClr val="66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2" name="Freeform 33"/>
              <p:cNvSpPr>
                <a:spLocks/>
              </p:cNvSpPr>
              <p:nvPr/>
            </p:nvSpPr>
            <p:spPr bwMode="auto">
              <a:xfrm>
                <a:off x="204" y="2172"/>
                <a:ext cx="1891" cy="940"/>
              </a:xfrm>
              <a:custGeom>
                <a:avLst/>
                <a:gdLst>
                  <a:gd name="T0" fmla="*/ 0 w 2536"/>
                  <a:gd name="T1" fmla="*/ 1 h 1424"/>
                  <a:gd name="T2" fmla="*/ 26 w 2536"/>
                  <a:gd name="T3" fmla="*/ 0 h 1424"/>
                  <a:gd name="T4" fmla="*/ 35 w 2536"/>
                  <a:gd name="T5" fmla="*/ 1 h 1424"/>
                  <a:gd name="T6" fmla="*/ 48 w 2536"/>
                  <a:gd name="T7" fmla="*/ 9 h 1424"/>
                  <a:gd name="T8" fmla="*/ 81 w 2536"/>
                  <a:gd name="T9" fmla="*/ 15 h 1424"/>
                  <a:gd name="T10" fmla="*/ 95 w 2536"/>
                  <a:gd name="T11" fmla="*/ 21 h 1424"/>
                  <a:gd name="T12" fmla="*/ 98 w 2536"/>
                  <a:gd name="T13" fmla="*/ 28 h 1424"/>
                  <a:gd name="T14" fmla="*/ 115 w 2536"/>
                  <a:gd name="T15" fmla="*/ 30 h 1424"/>
                  <a:gd name="T16" fmla="*/ 138 w 2536"/>
                  <a:gd name="T17" fmla="*/ 43 h 1424"/>
                  <a:gd name="T18" fmla="*/ 145 w 2536"/>
                  <a:gd name="T19" fmla="*/ 48 h 1424"/>
                  <a:gd name="T20" fmla="*/ 157 w 2536"/>
                  <a:gd name="T21" fmla="*/ 52 h 1424"/>
                  <a:gd name="T22" fmla="*/ 177 w 2536"/>
                  <a:gd name="T23" fmla="*/ 53 h 1424"/>
                  <a:gd name="T24" fmla="*/ 189 w 2536"/>
                  <a:gd name="T25" fmla="*/ 59 h 1424"/>
                  <a:gd name="T26" fmla="*/ 207 w 2536"/>
                  <a:gd name="T27" fmla="*/ 63 h 1424"/>
                  <a:gd name="T28" fmla="*/ 227 w 2536"/>
                  <a:gd name="T29" fmla="*/ 67 h 1424"/>
                  <a:gd name="T30" fmla="*/ 267 w 2536"/>
                  <a:gd name="T31" fmla="*/ 77 h 1424"/>
                  <a:gd name="T32" fmla="*/ 287 w 2536"/>
                  <a:gd name="T33" fmla="*/ 84 h 1424"/>
                  <a:gd name="T34" fmla="*/ 304 w 2536"/>
                  <a:gd name="T35" fmla="*/ 89 h 1424"/>
                  <a:gd name="T36" fmla="*/ 324 w 2536"/>
                  <a:gd name="T37" fmla="*/ 92 h 1424"/>
                  <a:gd name="T38" fmla="*/ 344 w 2536"/>
                  <a:gd name="T39" fmla="*/ 95 h 1424"/>
                  <a:gd name="T40" fmla="*/ 353 w 2536"/>
                  <a:gd name="T41" fmla="*/ 104 h 1424"/>
                  <a:gd name="T42" fmla="*/ 362 w 2536"/>
                  <a:gd name="T43" fmla="*/ 110 h 1424"/>
                  <a:gd name="T44" fmla="*/ 383 w 2536"/>
                  <a:gd name="T45" fmla="*/ 115 h 1424"/>
                  <a:gd name="T46" fmla="*/ 411 w 2536"/>
                  <a:gd name="T47" fmla="*/ 120 h 1424"/>
                  <a:gd name="T48" fmla="*/ 428 w 2536"/>
                  <a:gd name="T49" fmla="*/ 122 h 1424"/>
                  <a:gd name="T50" fmla="*/ 439 w 2536"/>
                  <a:gd name="T51" fmla="*/ 128 h 1424"/>
                  <a:gd name="T52" fmla="*/ 448 w 2536"/>
                  <a:gd name="T53" fmla="*/ 133 h 1424"/>
                  <a:gd name="T54" fmla="*/ 462 w 2536"/>
                  <a:gd name="T55" fmla="*/ 134 h 1424"/>
                  <a:gd name="T56" fmla="*/ 483 w 2536"/>
                  <a:gd name="T57" fmla="*/ 139 h 1424"/>
                  <a:gd name="T58" fmla="*/ 519 w 2536"/>
                  <a:gd name="T59" fmla="*/ 148 h 1424"/>
                  <a:gd name="T60" fmla="*/ 535 w 2536"/>
                  <a:gd name="T61" fmla="*/ 156 h 1424"/>
                  <a:gd name="T62" fmla="*/ 555 w 2536"/>
                  <a:gd name="T63" fmla="*/ 166 h 1424"/>
                  <a:gd name="T64" fmla="*/ 585 w 2536"/>
                  <a:gd name="T65" fmla="*/ 179 h 14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36"/>
                  <a:gd name="T100" fmla="*/ 0 h 1424"/>
                  <a:gd name="T101" fmla="*/ 2536 w 2536"/>
                  <a:gd name="T102" fmla="*/ 1424 h 14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36" h="1424">
                    <a:moveTo>
                      <a:pt x="0" y="8"/>
                    </a:moveTo>
                    <a:lnTo>
                      <a:pt x="112" y="0"/>
                    </a:lnTo>
                    <a:lnTo>
                      <a:pt x="152" y="8"/>
                    </a:lnTo>
                    <a:lnTo>
                      <a:pt x="208" y="72"/>
                    </a:lnTo>
                    <a:lnTo>
                      <a:pt x="352" y="120"/>
                    </a:lnTo>
                    <a:lnTo>
                      <a:pt x="416" y="168"/>
                    </a:lnTo>
                    <a:lnTo>
                      <a:pt x="424" y="224"/>
                    </a:lnTo>
                    <a:lnTo>
                      <a:pt x="496" y="240"/>
                    </a:lnTo>
                    <a:lnTo>
                      <a:pt x="600" y="344"/>
                    </a:lnTo>
                    <a:lnTo>
                      <a:pt x="632" y="384"/>
                    </a:lnTo>
                    <a:lnTo>
                      <a:pt x="680" y="416"/>
                    </a:lnTo>
                    <a:lnTo>
                      <a:pt x="768" y="424"/>
                    </a:lnTo>
                    <a:lnTo>
                      <a:pt x="821" y="476"/>
                    </a:lnTo>
                    <a:lnTo>
                      <a:pt x="898" y="505"/>
                    </a:lnTo>
                    <a:lnTo>
                      <a:pt x="984" y="535"/>
                    </a:lnTo>
                    <a:lnTo>
                      <a:pt x="1157" y="613"/>
                    </a:lnTo>
                    <a:lnTo>
                      <a:pt x="1244" y="671"/>
                    </a:lnTo>
                    <a:lnTo>
                      <a:pt x="1321" y="710"/>
                    </a:lnTo>
                    <a:lnTo>
                      <a:pt x="1407" y="729"/>
                    </a:lnTo>
                    <a:lnTo>
                      <a:pt x="1494" y="759"/>
                    </a:lnTo>
                    <a:lnTo>
                      <a:pt x="1532" y="827"/>
                    </a:lnTo>
                    <a:lnTo>
                      <a:pt x="1571" y="876"/>
                    </a:lnTo>
                    <a:lnTo>
                      <a:pt x="1657" y="915"/>
                    </a:lnTo>
                    <a:lnTo>
                      <a:pt x="1782" y="954"/>
                    </a:lnTo>
                    <a:lnTo>
                      <a:pt x="1859" y="973"/>
                    </a:lnTo>
                    <a:lnTo>
                      <a:pt x="1907" y="1022"/>
                    </a:lnTo>
                    <a:lnTo>
                      <a:pt x="1945" y="1061"/>
                    </a:lnTo>
                    <a:lnTo>
                      <a:pt x="2003" y="1070"/>
                    </a:lnTo>
                    <a:lnTo>
                      <a:pt x="2096" y="1112"/>
                    </a:lnTo>
                    <a:lnTo>
                      <a:pt x="2253" y="1178"/>
                    </a:lnTo>
                    <a:lnTo>
                      <a:pt x="2320" y="1248"/>
                    </a:lnTo>
                    <a:lnTo>
                      <a:pt x="2408" y="1328"/>
                    </a:lnTo>
                    <a:lnTo>
                      <a:pt x="2536" y="1424"/>
                    </a:lnTo>
                  </a:path>
                </a:pathLst>
              </a:custGeom>
              <a:noFill/>
              <a:ln w="9525">
                <a:solidFill>
                  <a:srgbClr val="66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3" name="Text Box 36"/>
              <p:cNvSpPr txBox="1">
                <a:spLocks noChangeArrowheads="1"/>
              </p:cNvSpPr>
              <p:nvPr/>
            </p:nvSpPr>
            <p:spPr bwMode="auto">
              <a:xfrm rot="2745560">
                <a:off x="2965" y="413"/>
                <a:ext cx="69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i="1">
                    <a:solidFill>
                      <a:srgbClr val="66FFFF"/>
                    </a:solidFill>
                  </a:rPr>
                  <a:t>р. Кузьминка</a:t>
                </a:r>
              </a:p>
            </p:txBody>
          </p:sp>
          <p:sp>
            <p:nvSpPr>
              <p:cNvPr id="30924" name="Text Box 37"/>
              <p:cNvSpPr txBox="1">
                <a:spLocks noChangeArrowheads="1"/>
              </p:cNvSpPr>
              <p:nvPr/>
            </p:nvSpPr>
            <p:spPr bwMode="auto">
              <a:xfrm>
                <a:off x="1999" y="672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8F8F8"/>
                    </a:solidFill>
                  </a:rPr>
                  <a:t>3</a:t>
                </a:r>
              </a:p>
            </p:txBody>
          </p:sp>
          <p:sp>
            <p:nvSpPr>
              <p:cNvPr id="30925" name="Text Box 38"/>
              <p:cNvSpPr txBox="1">
                <a:spLocks noChangeArrowheads="1"/>
              </p:cNvSpPr>
              <p:nvPr/>
            </p:nvSpPr>
            <p:spPr bwMode="auto">
              <a:xfrm>
                <a:off x="2365" y="817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8F8F8"/>
                    </a:solidFill>
                  </a:rPr>
                  <a:t>4</a:t>
                </a:r>
              </a:p>
            </p:txBody>
          </p:sp>
          <p:sp>
            <p:nvSpPr>
              <p:cNvPr id="30926" name="Text Box 39"/>
              <p:cNvSpPr txBox="1">
                <a:spLocks noChangeArrowheads="1"/>
              </p:cNvSpPr>
              <p:nvPr/>
            </p:nvSpPr>
            <p:spPr bwMode="auto">
              <a:xfrm>
                <a:off x="2568" y="890"/>
                <a:ext cx="20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5</a:t>
                </a:r>
              </a:p>
            </p:txBody>
          </p:sp>
          <p:sp>
            <p:nvSpPr>
              <p:cNvPr id="30927" name="Text Box 40"/>
              <p:cNvSpPr txBox="1">
                <a:spLocks noChangeArrowheads="1"/>
              </p:cNvSpPr>
              <p:nvPr/>
            </p:nvSpPr>
            <p:spPr bwMode="auto">
              <a:xfrm>
                <a:off x="2935" y="963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6</a:t>
                </a:r>
              </a:p>
            </p:txBody>
          </p:sp>
          <p:sp>
            <p:nvSpPr>
              <p:cNvPr id="30928" name="Text Box 41"/>
              <p:cNvSpPr txBox="1">
                <a:spLocks noChangeArrowheads="1"/>
              </p:cNvSpPr>
              <p:nvPr/>
            </p:nvSpPr>
            <p:spPr bwMode="auto">
              <a:xfrm>
                <a:off x="3137" y="1071"/>
                <a:ext cx="20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7</a:t>
                </a:r>
              </a:p>
            </p:txBody>
          </p:sp>
          <p:sp>
            <p:nvSpPr>
              <p:cNvPr id="30929" name="Text Box 42"/>
              <p:cNvSpPr txBox="1">
                <a:spLocks noChangeArrowheads="1"/>
              </p:cNvSpPr>
              <p:nvPr/>
            </p:nvSpPr>
            <p:spPr bwMode="auto">
              <a:xfrm>
                <a:off x="3909" y="1071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/>
                  <a:t>8</a:t>
                </a:r>
              </a:p>
            </p:txBody>
          </p:sp>
          <p:sp>
            <p:nvSpPr>
              <p:cNvPr id="30930" name="Text Box 43"/>
              <p:cNvSpPr txBox="1">
                <a:spLocks noChangeArrowheads="1"/>
              </p:cNvSpPr>
              <p:nvPr/>
            </p:nvSpPr>
            <p:spPr bwMode="auto">
              <a:xfrm>
                <a:off x="3584" y="1144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/>
                  <a:t>9</a:t>
                </a:r>
              </a:p>
            </p:txBody>
          </p:sp>
          <p:sp>
            <p:nvSpPr>
              <p:cNvPr id="30931" name="Text Box 44"/>
              <p:cNvSpPr txBox="1">
                <a:spLocks noChangeArrowheads="1"/>
              </p:cNvSpPr>
              <p:nvPr/>
            </p:nvSpPr>
            <p:spPr bwMode="auto">
              <a:xfrm>
                <a:off x="3300" y="1254"/>
                <a:ext cx="30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10</a:t>
                </a:r>
              </a:p>
            </p:txBody>
          </p:sp>
          <p:sp>
            <p:nvSpPr>
              <p:cNvPr id="30932" name="Text Box 45"/>
              <p:cNvSpPr txBox="1">
                <a:spLocks noChangeArrowheads="1"/>
              </p:cNvSpPr>
              <p:nvPr/>
            </p:nvSpPr>
            <p:spPr bwMode="auto">
              <a:xfrm>
                <a:off x="2976" y="1473"/>
                <a:ext cx="30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11</a:t>
                </a:r>
              </a:p>
            </p:txBody>
          </p:sp>
          <p:sp>
            <p:nvSpPr>
              <p:cNvPr id="30933" name="Text Box 46"/>
              <p:cNvSpPr txBox="1">
                <a:spLocks noChangeArrowheads="1"/>
              </p:cNvSpPr>
              <p:nvPr/>
            </p:nvSpPr>
            <p:spPr bwMode="auto">
              <a:xfrm>
                <a:off x="2528" y="1401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12</a:t>
                </a:r>
              </a:p>
            </p:txBody>
          </p:sp>
          <p:sp>
            <p:nvSpPr>
              <p:cNvPr id="30934" name="Text Box 47"/>
              <p:cNvSpPr txBox="1">
                <a:spLocks noChangeArrowheads="1"/>
              </p:cNvSpPr>
              <p:nvPr/>
            </p:nvSpPr>
            <p:spPr bwMode="auto">
              <a:xfrm>
                <a:off x="2284" y="1401"/>
                <a:ext cx="2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13</a:t>
                </a:r>
              </a:p>
            </p:txBody>
          </p:sp>
          <p:sp>
            <p:nvSpPr>
              <p:cNvPr id="30935" name="Text Box 48"/>
              <p:cNvSpPr txBox="1">
                <a:spLocks noChangeArrowheads="1"/>
              </p:cNvSpPr>
              <p:nvPr/>
            </p:nvSpPr>
            <p:spPr bwMode="auto">
              <a:xfrm>
                <a:off x="2284" y="1654"/>
                <a:ext cx="2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14</a:t>
                </a:r>
              </a:p>
            </p:txBody>
          </p:sp>
          <p:sp>
            <p:nvSpPr>
              <p:cNvPr id="30936" name="Text Box 49"/>
              <p:cNvSpPr txBox="1">
                <a:spLocks noChangeArrowheads="1"/>
              </p:cNvSpPr>
              <p:nvPr/>
            </p:nvSpPr>
            <p:spPr bwMode="auto">
              <a:xfrm>
                <a:off x="2610" y="1654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15</a:t>
                </a:r>
              </a:p>
            </p:txBody>
          </p:sp>
          <p:sp>
            <p:nvSpPr>
              <p:cNvPr id="30937" name="Text Box 50"/>
              <p:cNvSpPr txBox="1">
                <a:spLocks noChangeArrowheads="1"/>
              </p:cNvSpPr>
              <p:nvPr/>
            </p:nvSpPr>
            <p:spPr bwMode="auto">
              <a:xfrm>
                <a:off x="1756" y="1912"/>
                <a:ext cx="2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16</a:t>
                </a:r>
              </a:p>
            </p:txBody>
          </p:sp>
          <p:sp>
            <p:nvSpPr>
              <p:cNvPr id="30938" name="Text Box 51"/>
              <p:cNvSpPr txBox="1">
                <a:spLocks noChangeArrowheads="1"/>
              </p:cNvSpPr>
              <p:nvPr/>
            </p:nvSpPr>
            <p:spPr bwMode="auto">
              <a:xfrm>
                <a:off x="1960" y="2020"/>
                <a:ext cx="2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</a:t>
                </a:r>
                <a:r>
                  <a:rPr lang="en-US" sz="1200" b="1">
                    <a:solidFill>
                      <a:srgbClr val="FFFF00"/>
                    </a:solidFill>
                  </a:rPr>
                  <a:t>7</a:t>
                </a:r>
                <a:endParaRPr lang="ru-RU" sz="12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0939" name="Text Box 52"/>
              <p:cNvSpPr txBox="1">
                <a:spLocks noChangeArrowheads="1"/>
              </p:cNvSpPr>
              <p:nvPr/>
            </p:nvSpPr>
            <p:spPr bwMode="auto">
              <a:xfrm>
                <a:off x="2244" y="1948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18</a:t>
                </a:r>
              </a:p>
            </p:txBody>
          </p:sp>
          <p:sp>
            <p:nvSpPr>
              <p:cNvPr id="30940" name="Text Box 53"/>
              <p:cNvSpPr txBox="1">
                <a:spLocks noChangeArrowheads="1"/>
              </p:cNvSpPr>
              <p:nvPr/>
            </p:nvSpPr>
            <p:spPr bwMode="auto">
              <a:xfrm>
                <a:off x="2244" y="2130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19</a:t>
                </a:r>
              </a:p>
            </p:txBody>
          </p:sp>
          <p:sp>
            <p:nvSpPr>
              <p:cNvPr id="30941" name="Text Box 54"/>
              <p:cNvSpPr txBox="1">
                <a:spLocks noChangeArrowheads="1"/>
              </p:cNvSpPr>
              <p:nvPr/>
            </p:nvSpPr>
            <p:spPr bwMode="auto">
              <a:xfrm>
                <a:off x="2853" y="1874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20</a:t>
                </a:r>
              </a:p>
            </p:txBody>
          </p:sp>
          <p:sp>
            <p:nvSpPr>
              <p:cNvPr id="30942" name="Text Box 55"/>
              <p:cNvSpPr txBox="1">
                <a:spLocks noChangeArrowheads="1"/>
              </p:cNvSpPr>
              <p:nvPr/>
            </p:nvSpPr>
            <p:spPr bwMode="auto">
              <a:xfrm>
                <a:off x="2976" y="2057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21</a:t>
                </a:r>
              </a:p>
            </p:txBody>
          </p:sp>
          <p:sp>
            <p:nvSpPr>
              <p:cNvPr id="30943" name="Text Box 56"/>
              <p:cNvSpPr txBox="1">
                <a:spLocks noChangeArrowheads="1"/>
              </p:cNvSpPr>
              <p:nvPr/>
            </p:nvSpPr>
            <p:spPr bwMode="auto">
              <a:xfrm>
                <a:off x="3259" y="2204"/>
                <a:ext cx="2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22</a:t>
                </a:r>
              </a:p>
            </p:txBody>
          </p:sp>
          <p:sp>
            <p:nvSpPr>
              <p:cNvPr id="30944" name="Text Box 57"/>
              <p:cNvSpPr txBox="1">
                <a:spLocks noChangeArrowheads="1"/>
              </p:cNvSpPr>
              <p:nvPr/>
            </p:nvSpPr>
            <p:spPr bwMode="auto">
              <a:xfrm>
                <a:off x="2894" y="2422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23</a:t>
                </a:r>
              </a:p>
            </p:txBody>
          </p:sp>
          <p:sp>
            <p:nvSpPr>
              <p:cNvPr id="30945" name="Text Box 58"/>
              <p:cNvSpPr txBox="1">
                <a:spLocks noChangeArrowheads="1"/>
              </p:cNvSpPr>
              <p:nvPr/>
            </p:nvSpPr>
            <p:spPr bwMode="auto">
              <a:xfrm>
                <a:off x="3097" y="2531"/>
                <a:ext cx="2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24</a:t>
                </a:r>
              </a:p>
            </p:txBody>
          </p:sp>
          <p:sp>
            <p:nvSpPr>
              <p:cNvPr id="30946" name="Text Box 59"/>
              <p:cNvSpPr txBox="1">
                <a:spLocks noChangeArrowheads="1"/>
              </p:cNvSpPr>
              <p:nvPr/>
            </p:nvSpPr>
            <p:spPr bwMode="auto">
              <a:xfrm>
                <a:off x="3218" y="2678"/>
                <a:ext cx="28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FFF00"/>
                    </a:solidFill>
                  </a:rPr>
                  <a:t>25</a:t>
                </a:r>
              </a:p>
            </p:txBody>
          </p:sp>
          <p:sp>
            <p:nvSpPr>
              <p:cNvPr id="30947" name="Freeform 307"/>
              <p:cNvSpPr>
                <a:spLocks/>
              </p:cNvSpPr>
              <p:nvPr/>
            </p:nvSpPr>
            <p:spPr bwMode="auto">
              <a:xfrm>
                <a:off x="1682" y="773"/>
                <a:ext cx="676" cy="229"/>
              </a:xfrm>
              <a:custGeom>
                <a:avLst/>
                <a:gdLst>
                  <a:gd name="T0" fmla="*/ 0 w 1208"/>
                  <a:gd name="T1" fmla="*/ 0 h 512"/>
                  <a:gd name="T2" fmla="*/ 0 w 1208"/>
                  <a:gd name="T3" fmla="*/ 3 h 512"/>
                  <a:gd name="T4" fmla="*/ 4 w 1208"/>
                  <a:gd name="T5" fmla="*/ 2 h 512"/>
                  <a:gd name="T6" fmla="*/ 10 w 1208"/>
                  <a:gd name="T7" fmla="*/ 2 h 512"/>
                  <a:gd name="T8" fmla="*/ 11 w 1208"/>
                  <a:gd name="T9" fmla="*/ 4 h 512"/>
                  <a:gd name="T10" fmla="*/ 10 w 1208"/>
                  <a:gd name="T11" fmla="*/ 5 h 512"/>
                  <a:gd name="T12" fmla="*/ 25 w 1208"/>
                  <a:gd name="T13" fmla="*/ 4 h 512"/>
                  <a:gd name="T14" fmla="*/ 26 w 1208"/>
                  <a:gd name="T15" fmla="*/ 7 h 512"/>
                  <a:gd name="T16" fmla="*/ 39 w 1208"/>
                  <a:gd name="T17" fmla="*/ 5 h 512"/>
                  <a:gd name="T18" fmla="*/ 45 w 1208"/>
                  <a:gd name="T19" fmla="*/ 7 h 512"/>
                  <a:gd name="T20" fmla="*/ 47 w 1208"/>
                  <a:gd name="T21" fmla="*/ 7 h 512"/>
                  <a:gd name="T22" fmla="*/ 51 w 1208"/>
                  <a:gd name="T23" fmla="*/ 6 h 512"/>
                  <a:gd name="T24" fmla="*/ 55 w 1208"/>
                  <a:gd name="T25" fmla="*/ 6 h 512"/>
                  <a:gd name="T26" fmla="*/ 58 w 1208"/>
                  <a:gd name="T27" fmla="*/ 8 h 512"/>
                  <a:gd name="T28" fmla="*/ 61 w 1208"/>
                  <a:gd name="T29" fmla="*/ 9 h 512"/>
                  <a:gd name="T30" fmla="*/ 62 w 1208"/>
                  <a:gd name="T31" fmla="*/ 8 h 512"/>
                  <a:gd name="T32" fmla="*/ 64 w 1208"/>
                  <a:gd name="T33" fmla="*/ 8 h 512"/>
                  <a:gd name="T34" fmla="*/ 67 w 1208"/>
                  <a:gd name="T35" fmla="*/ 6 h 512"/>
                  <a:gd name="T36" fmla="*/ 66 w 1208"/>
                  <a:gd name="T37" fmla="*/ 5 h 512"/>
                  <a:gd name="T38" fmla="*/ 62 w 1208"/>
                  <a:gd name="T39" fmla="*/ 4 h 512"/>
                  <a:gd name="T40" fmla="*/ 57 w 1208"/>
                  <a:gd name="T41" fmla="*/ 2 h 512"/>
                  <a:gd name="T42" fmla="*/ 0 w 1208"/>
                  <a:gd name="T43" fmla="*/ 0 h 5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08"/>
                  <a:gd name="T67" fmla="*/ 0 h 512"/>
                  <a:gd name="T68" fmla="*/ 1208 w 1208"/>
                  <a:gd name="T69" fmla="*/ 512 h 5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08" h="512">
                    <a:moveTo>
                      <a:pt x="0" y="0"/>
                    </a:moveTo>
                    <a:lnTo>
                      <a:pt x="0" y="152"/>
                    </a:lnTo>
                    <a:lnTo>
                      <a:pt x="80" y="96"/>
                    </a:lnTo>
                    <a:lnTo>
                      <a:pt x="184" y="128"/>
                    </a:lnTo>
                    <a:lnTo>
                      <a:pt x="192" y="232"/>
                    </a:lnTo>
                    <a:lnTo>
                      <a:pt x="176" y="264"/>
                    </a:lnTo>
                    <a:lnTo>
                      <a:pt x="448" y="216"/>
                    </a:lnTo>
                    <a:lnTo>
                      <a:pt x="472" y="368"/>
                    </a:lnTo>
                    <a:lnTo>
                      <a:pt x="704" y="296"/>
                    </a:lnTo>
                    <a:lnTo>
                      <a:pt x="824" y="408"/>
                    </a:lnTo>
                    <a:lnTo>
                      <a:pt x="856" y="368"/>
                    </a:lnTo>
                    <a:lnTo>
                      <a:pt x="936" y="328"/>
                    </a:lnTo>
                    <a:lnTo>
                      <a:pt x="1008" y="352"/>
                    </a:lnTo>
                    <a:lnTo>
                      <a:pt x="1056" y="424"/>
                    </a:lnTo>
                    <a:lnTo>
                      <a:pt x="1104" y="512"/>
                    </a:lnTo>
                    <a:lnTo>
                      <a:pt x="1136" y="464"/>
                    </a:lnTo>
                    <a:lnTo>
                      <a:pt x="1160" y="448"/>
                    </a:lnTo>
                    <a:lnTo>
                      <a:pt x="1208" y="352"/>
                    </a:lnTo>
                    <a:lnTo>
                      <a:pt x="1200" y="272"/>
                    </a:lnTo>
                    <a:lnTo>
                      <a:pt x="1136" y="184"/>
                    </a:lnTo>
                    <a:lnTo>
                      <a:pt x="1045" y="1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8" name="Freeform 308"/>
              <p:cNvSpPr>
                <a:spLocks/>
              </p:cNvSpPr>
              <p:nvPr/>
            </p:nvSpPr>
            <p:spPr bwMode="auto">
              <a:xfrm>
                <a:off x="600" y="1240"/>
                <a:ext cx="271" cy="371"/>
              </a:xfrm>
              <a:custGeom>
                <a:avLst/>
                <a:gdLst>
                  <a:gd name="T0" fmla="*/ 1 w 440"/>
                  <a:gd name="T1" fmla="*/ 0 h 832"/>
                  <a:gd name="T2" fmla="*/ 0 w 440"/>
                  <a:gd name="T3" fmla="*/ 2 h 832"/>
                  <a:gd name="T4" fmla="*/ 1 w 440"/>
                  <a:gd name="T5" fmla="*/ 4 h 832"/>
                  <a:gd name="T6" fmla="*/ 4 w 440"/>
                  <a:gd name="T7" fmla="*/ 7 h 832"/>
                  <a:gd name="T8" fmla="*/ 6 w 440"/>
                  <a:gd name="T9" fmla="*/ 7 h 832"/>
                  <a:gd name="T10" fmla="*/ 2 w 440"/>
                  <a:gd name="T11" fmla="*/ 9 h 832"/>
                  <a:gd name="T12" fmla="*/ 1 w 440"/>
                  <a:gd name="T13" fmla="*/ 9 h 832"/>
                  <a:gd name="T14" fmla="*/ 18 w 440"/>
                  <a:gd name="T15" fmla="*/ 12 h 832"/>
                  <a:gd name="T16" fmla="*/ 34 w 440"/>
                  <a:gd name="T17" fmla="*/ 15 h 832"/>
                  <a:gd name="T18" fmla="*/ 39 w 440"/>
                  <a:gd name="T19" fmla="*/ 12 h 832"/>
                  <a:gd name="T20" fmla="*/ 38 w 440"/>
                  <a:gd name="T21" fmla="*/ 11 h 832"/>
                  <a:gd name="T22" fmla="*/ 28 w 440"/>
                  <a:gd name="T23" fmla="*/ 10 h 832"/>
                  <a:gd name="T24" fmla="*/ 13 w 440"/>
                  <a:gd name="T25" fmla="*/ 7 h 832"/>
                  <a:gd name="T26" fmla="*/ 13 w 440"/>
                  <a:gd name="T27" fmla="*/ 6 h 832"/>
                  <a:gd name="T28" fmla="*/ 15 w 440"/>
                  <a:gd name="T29" fmla="*/ 5 h 832"/>
                  <a:gd name="T30" fmla="*/ 21 w 440"/>
                  <a:gd name="T31" fmla="*/ 4 h 832"/>
                  <a:gd name="T32" fmla="*/ 23 w 440"/>
                  <a:gd name="T33" fmla="*/ 2 h 832"/>
                  <a:gd name="T34" fmla="*/ 15 w 440"/>
                  <a:gd name="T35" fmla="*/ 1 h 832"/>
                  <a:gd name="T36" fmla="*/ 15 w 440"/>
                  <a:gd name="T37" fmla="*/ 0 h 832"/>
                  <a:gd name="T38" fmla="*/ 1 w 440"/>
                  <a:gd name="T39" fmla="*/ 0 h 8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0"/>
                  <a:gd name="T61" fmla="*/ 0 h 832"/>
                  <a:gd name="T62" fmla="*/ 440 w 440"/>
                  <a:gd name="T63" fmla="*/ 832 h 83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0" h="832">
                    <a:moveTo>
                      <a:pt x="16" y="0"/>
                    </a:moveTo>
                    <a:lnTo>
                      <a:pt x="0" y="88"/>
                    </a:lnTo>
                    <a:lnTo>
                      <a:pt x="8" y="256"/>
                    </a:lnTo>
                    <a:lnTo>
                      <a:pt x="40" y="376"/>
                    </a:lnTo>
                    <a:lnTo>
                      <a:pt x="64" y="424"/>
                    </a:lnTo>
                    <a:lnTo>
                      <a:pt x="32" y="496"/>
                    </a:lnTo>
                    <a:lnTo>
                      <a:pt x="8" y="536"/>
                    </a:lnTo>
                    <a:lnTo>
                      <a:pt x="208" y="656"/>
                    </a:lnTo>
                    <a:lnTo>
                      <a:pt x="384" y="832"/>
                    </a:lnTo>
                    <a:lnTo>
                      <a:pt x="440" y="680"/>
                    </a:lnTo>
                    <a:lnTo>
                      <a:pt x="424" y="608"/>
                    </a:lnTo>
                    <a:lnTo>
                      <a:pt x="312" y="568"/>
                    </a:lnTo>
                    <a:lnTo>
                      <a:pt x="144" y="408"/>
                    </a:lnTo>
                    <a:lnTo>
                      <a:pt x="144" y="328"/>
                    </a:lnTo>
                    <a:lnTo>
                      <a:pt x="176" y="264"/>
                    </a:lnTo>
                    <a:lnTo>
                      <a:pt x="240" y="248"/>
                    </a:lnTo>
                    <a:lnTo>
                      <a:pt x="264" y="112"/>
                    </a:lnTo>
                    <a:lnTo>
                      <a:pt x="176" y="64"/>
                    </a:lnTo>
                    <a:lnTo>
                      <a:pt x="176" y="0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9" name="Text Box 338"/>
              <p:cNvSpPr txBox="1">
                <a:spLocks noChangeArrowheads="1"/>
              </p:cNvSpPr>
              <p:nvPr/>
            </p:nvSpPr>
            <p:spPr bwMode="auto">
              <a:xfrm>
                <a:off x="567" y="1253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sp>
            <p:nvSpPr>
              <p:cNvPr id="30950" name="Text Box 339"/>
              <p:cNvSpPr txBox="1">
                <a:spLocks noChangeArrowheads="1"/>
              </p:cNvSpPr>
              <p:nvPr/>
            </p:nvSpPr>
            <p:spPr bwMode="auto">
              <a:xfrm>
                <a:off x="2064" y="799"/>
                <a:ext cx="2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sp>
            <p:nvSpPr>
              <p:cNvPr id="30951" name="Text Box 35"/>
              <p:cNvSpPr txBox="1">
                <a:spLocks noChangeArrowheads="1"/>
              </p:cNvSpPr>
              <p:nvPr/>
            </p:nvSpPr>
            <p:spPr bwMode="auto">
              <a:xfrm>
                <a:off x="1474" y="362"/>
                <a:ext cx="119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 dirty="0"/>
                  <a:t>Кузьминское</a:t>
                </a:r>
              </a:p>
            </p:txBody>
          </p:sp>
          <p:sp>
            <p:nvSpPr>
              <p:cNvPr id="30952" name="Text Box 34"/>
              <p:cNvSpPr txBox="1">
                <a:spLocks noChangeArrowheads="1"/>
              </p:cNvSpPr>
              <p:nvPr/>
            </p:nvSpPr>
            <p:spPr bwMode="auto">
              <a:xfrm rot="1509215">
                <a:off x="1508" y="2752"/>
                <a:ext cx="75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i="1">
                    <a:solidFill>
                      <a:srgbClr val="66FFFF"/>
                    </a:solidFill>
                  </a:rPr>
                  <a:t>руч. Илистый</a:t>
                </a:r>
              </a:p>
            </p:txBody>
          </p:sp>
          <p:sp>
            <p:nvSpPr>
              <p:cNvPr id="30953" name="Freeform 347"/>
              <p:cNvSpPr>
                <a:spLocks/>
              </p:cNvSpPr>
              <p:nvPr/>
            </p:nvSpPr>
            <p:spPr bwMode="auto">
              <a:xfrm>
                <a:off x="224" y="80"/>
                <a:ext cx="1648" cy="248"/>
              </a:xfrm>
              <a:custGeom>
                <a:avLst/>
                <a:gdLst>
                  <a:gd name="T0" fmla="*/ 0 w 1648"/>
                  <a:gd name="T1" fmla="*/ 0 h 248"/>
                  <a:gd name="T2" fmla="*/ 520 w 1648"/>
                  <a:gd name="T3" fmla="*/ 208 h 248"/>
                  <a:gd name="T4" fmla="*/ 744 w 1648"/>
                  <a:gd name="T5" fmla="*/ 248 h 248"/>
                  <a:gd name="T6" fmla="*/ 960 w 1648"/>
                  <a:gd name="T7" fmla="*/ 248 h 248"/>
                  <a:gd name="T8" fmla="*/ 1136 w 1648"/>
                  <a:gd name="T9" fmla="*/ 240 h 248"/>
                  <a:gd name="T10" fmla="*/ 1232 w 1648"/>
                  <a:gd name="T11" fmla="*/ 208 h 248"/>
                  <a:gd name="T12" fmla="*/ 1648 w 1648"/>
                  <a:gd name="T13" fmla="*/ 0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8"/>
                  <a:gd name="T22" fmla="*/ 0 h 248"/>
                  <a:gd name="T23" fmla="*/ 1648 w 1648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8" h="248">
                    <a:moveTo>
                      <a:pt x="0" y="0"/>
                    </a:moveTo>
                    <a:lnTo>
                      <a:pt x="520" y="208"/>
                    </a:lnTo>
                    <a:lnTo>
                      <a:pt x="744" y="248"/>
                    </a:lnTo>
                    <a:lnTo>
                      <a:pt x="960" y="248"/>
                    </a:lnTo>
                    <a:lnTo>
                      <a:pt x="1136" y="240"/>
                    </a:lnTo>
                    <a:lnTo>
                      <a:pt x="1232" y="208"/>
                    </a:lnTo>
                    <a:lnTo>
                      <a:pt x="1648" y="0"/>
                    </a:lnTo>
                  </a:path>
                </a:pathLst>
              </a:custGeom>
              <a:noFill/>
              <a:ln w="57150" cmpd="sng">
                <a:solidFill>
                  <a:srgbClr val="FFCC99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54" name="Text Box 346"/>
              <p:cNvSpPr txBox="1">
                <a:spLocks noChangeArrowheads="1"/>
              </p:cNvSpPr>
              <p:nvPr/>
            </p:nvSpPr>
            <p:spPr bwMode="auto">
              <a:xfrm rot="739595">
                <a:off x="612" y="199"/>
                <a:ext cx="318" cy="154"/>
              </a:xfrm>
              <a:prstGeom prst="rect">
                <a:avLst/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b="1"/>
                  <a:t>А127</a:t>
                </a:r>
              </a:p>
            </p:txBody>
          </p:sp>
        </p:grpSp>
        <p:sp>
          <p:nvSpPr>
            <p:cNvPr id="30835" name="Text Box 7"/>
            <p:cNvSpPr txBox="1">
              <a:spLocks noChangeArrowheads="1"/>
            </p:cNvSpPr>
            <p:nvPr/>
          </p:nvSpPr>
          <p:spPr bwMode="auto">
            <a:xfrm>
              <a:off x="2195513" y="0"/>
              <a:ext cx="2735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/>
              <a:r>
                <a:rPr lang="ru-RU" sz="1400" b="1" dirty="0">
                  <a:cs typeface="Arial" charset="0"/>
                </a:rPr>
                <a:t>План участков  </a:t>
              </a:r>
              <a:r>
                <a:rPr lang="ru-RU" sz="1400" b="1" dirty="0" smtClean="0">
                  <a:cs typeface="Arial" charset="0"/>
                </a:rPr>
                <a:t>(10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grpSp>
          <p:nvGrpSpPr>
            <p:cNvPr id="30836" name="Group 291"/>
            <p:cNvGrpSpPr>
              <a:grpSpLocks/>
            </p:cNvGrpSpPr>
            <p:nvPr/>
          </p:nvGrpSpPr>
          <p:grpSpPr bwMode="auto">
            <a:xfrm>
              <a:off x="323850" y="4410075"/>
              <a:ext cx="1984375" cy="2447925"/>
              <a:chOff x="431" y="1434"/>
              <a:chExt cx="1386" cy="1752"/>
            </a:xfrm>
          </p:grpSpPr>
          <p:pic>
            <p:nvPicPr>
              <p:cNvPr id="30894" name="Picture 28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1" y="1434"/>
                <a:ext cx="1386" cy="1752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</p:pic>
          <p:sp>
            <p:nvSpPr>
              <p:cNvPr id="30895" name="Freeform 288"/>
              <p:cNvSpPr>
                <a:spLocks/>
              </p:cNvSpPr>
              <p:nvPr/>
            </p:nvSpPr>
            <p:spPr bwMode="auto">
              <a:xfrm>
                <a:off x="930" y="2069"/>
                <a:ext cx="45" cy="91"/>
              </a:xfrm>
              <a:custGeom>
                <a:avLst/>
                <a:gdLst>
                  <a:gd name="T0" fmla="*/ 0 w 2576"/>
                  <a:gd name="T1" fmla="*/ 0 h 3065"/>
                  <a:gd name="T2" fmla="*/ 0 w 2576"/>
                  <a:gd name="T3" fmla="*/ 0 h 3065"/>
                  <a:gd name="T4" fmla="*/ 0 w 2576"/>
                  <a:gd name="T5" fmla="*/ 0 h 3065"/>
                  <a:gd name="T6" fmla="*/ 0 w 2576"/>
                  <a:gd name="T7" fmla="*/ 0 h 3065"/>
                  <a:gd name="T8" fmla="*/ 0 w 2576"/>
                  <a:gd name="T9" fmla="*/ 0 h 3065"/>
                  <a:gd name="T10" fmla="*/ 0 w 2576"/>
                  <a:gd name="T11" fmla="*/ 0 h 3065"/>
                  <a:gd name="T12" fmla="*/ 0 w 2576"/>
                  <a:gd name="T13" fmla="*/ 0 h 30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76"/>
                  <a:gd name="T22" fmla="*/ 0 h 3065"/>
                  <a:gd name="T23" fmla="*/ 2576 w 2576"/>
                  <a:gd name="T24" fmla="*/ 3065 h 30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76" h="3065">
                    <a:moveTo>
                      <a:pt x="875" y="0"/>
                    </a:moveTo>
                    <a:lnTo>
                      <a:pt x="56" y="329"/>
                    </a:lnTo>
                    <a:lnTo>
                      <a:pt x="0" y="1889"/>
                    </a:lnTo>
                    <a:lnTo>
                      <a:pt x="1904" y="3065"/>
                    </a:lnTo>
                    <a:lnTo>
                      <a:pt x="2576" y="937"/>
                    </a:lnTo>
                    <a:lnTo>
                      <a:pt x="2417" y="635"/>
                    </a:lnTo>
                    <a:lnTo>
                      <a:pt x="875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96" name="Text Box 290"/>
              <p:cNvSpPr txBox="1">
                <a:spLocks noChangeArrowheads="1"/>
              </p:cNvSpPr>
              <p:nvPr/>
            </p:nvSpPr>
            <p:spPr bwMode="auto">
              <a:xfrm>
                <a:off x="657" y="1842"/>
                <a:ext cx="68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900" dirty="0">
                    <a:solidFill>
                      <a:schemeClr val="hlink"/>
                    </a:solidFill>
                  </a:rPr>
                  <a:t>Кузьминское</a:t>
                </a:r>
              </a:p>
            </p:txBody>
          </p:sp>
        </p:grpSp>
        <p:sp>
          <p:nvSpPr>
            <p:cNvPr id="30837" name="Freeform 352"/>
            <p:cNvSpPr>
              <a:spLocks/>
            </p:cNvSpPr>
            <p:nvPr/>
          </p:nvSpPr>
          <p:spPr bwMode="auto">
            <a:xfrm flipH="1">
              <a:off x="296863" y="3265488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8" name="Freeform 353"/>
            <p:cNvSpPr>
              <a:spLocks/>
            </p:cNvSpPr>
            <p:nvPr/>
          </p:nvSpPr>
          <p:spPr bwMode="auto">
            <a:xfrm flipH="1">
              <a:off x="361950" y="3322638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9" name="Freeform 354"/>
            <p:cNvSpPr>
              <a:spLocks/>
            </p:cNvSpPr>
            <p:nvPr/>
          </p:nvSpPr>
          <p:spPr bwMode="auto">
            <a:xfrm flipH="1">
              <a:off x="428625" y="338137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0" name="Freeform 355"/>
            <p:cNvSpPr>
              <a:spLocks/>
            </p:cNvSpPr>
            <p:nvPr/>
          </p:nvSpPr>
          <p:spPr bwMode="auto">
            <a:xfrm flipH="1">
              <a:off x="493713" y="344011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1" name="Line 356"/>
            <p:cNvSpPr>
              <a:spLocks noChangeShapeType="1"/>
            </p:cNvSpPr>
            <p:nvPr/>
          </p:nvSpPr>
          <p:spPr bwMode="auto">
            <a:xfrm>
              <a:off x="820738" y="3614738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2" name="Line 357"/>
            <p:cNvSpPr>
              <a:spLocks noChangeShapeType="1"/>
            </p:cNvSpPr>
            <p:nvPr/>
          </p:nvSpPr>
          <p:spPr bwMode="auto">
            <a:xfrm>
              <a:off x="755650" y="35560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3" name="Line 358"/>
            <p:cNvSpPr>
              <a:spLocks noChangeShapeType="1"/>
            </p:cNvSpPr>
            <p:nvPr/>
          </p:nvSpPr>
          <p:spPr bwMode="auto">
            <a:xfrm>
              <a:off x="625475" y="3497263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4" name="Freeform 359"/>
            <p:cNvSpPr>
              <a:spLocks/>
            </p:cNvSpPr>
            <p:nvPr/>
          </p:nvSpPr>
          <p:spPr bwMode="auto">
            <a:xfrm>
              <a:off x="493713" y="355600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5" name="Freeform 360"/>
            <p:cNvSpPr>
              <a:spLocks/>
            </p:cNvSpPr>
            <p:nvPr/>
          </p:nvSpPr>
          <p:spPr bwMode="auto">
            <a:xfrm>
              <a:off x="493713" y="361473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6" name="Line 361"/>
            <p:cNvSpPr>
              <a:spLocks noChangeShapeType="1"/>
            </p:cNvSpPr>
            <p:nvPr/>
          </p:nvSpPr>
          <p:spPr bwMode="auto">
            <a:xfrm>
              <a:off x="755650" y="3846513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7" name="Line 362"/>
            <p:cNvSpPr>
              <a:spLocks noChangeShapeType="1"/>
            </p:cNvSpPr>
            <p:nvPr/>
          </p:nvSpPr>
          <p:spPr bwMode="auto">
            <a:xfrm>
              <a:off x="468313" y="3860800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8" name="Line 363"/>
            <p:cNvSpPr>
              <a:spLocks noChangeShapeType="1"/>
            </p:cNvSpPr>
            <p:nvPr/>
          </p:nvSpPr>
          <p:spPr bwMode="auto">
            <a:xfrm>
              <a:off x="403225" y="3948113"/>
              <a:ext cx="3270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9" name="Line 364"/>
            <p:cNvSpPr>
              <a:spLocks noChangeShapeType="1"/>
            </p:cNvSpPr>
            <p:nvPr/>
          </p:nvSpPr>
          <p:spPr bwMode="auto">
            <a:xfrm>
              <a:off x="468313" y="4005263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0" name="Line 365"/>
            <p:cNvSpPr>
              <a:spLocks noChangeShapeType="1"/>
            </p:cNvSpPr>
            <p:nvPr/>
          </p:nvSpPr>
          <p:spPr bwMode="auto">
            <a:xfrm>
              <a:off x="2627313" y="5516563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1" name="Line 366"/>
            <p:cNvSpPr>
              <a:spLocks noChangeShapeType="1"/>
            </p:cNvSpPr>
            <p:nvPr/>
          </p:nvSpPr>
          <p:spPr bwMode="auto">
            <a:xfrm>
              <a:off x="827088" y="3716338"/>
              <a:ext cx="12858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2" name="Line 367"/>
            <p:cNvSpPr>
              <a:spLocks noChangeShapeType="1"/>
            </p:cNvSpPr>
            <p:nvPr/>
          </p:nvSpPr>
          <p:spPr bwMode="auto">
            <a:xfrm>
              <a:off x="3051175" y="4968875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3" name="Line 368"/>
            <p:cNvSpPr>
              <a:spLocks noChangeShapeType="1"/>
            </p:cNvSpPr>
            <p:nvPr/>
          </p:nvSpPr>
          <p:spPr bwMode="auto">
            <a:xfrm>
              <a:off x="3116263" y="5026025"/>
              <a:ext cx="2635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4" name="Line 369"/>
            <p:cNvSpPr>
              <a:spLocks noChangeShapeType="1"/>
            </p:cNvSpPr>
            <p:nvPr/>
          </p:nvSpPr>
          <p:spPr bwMode="auto">
            <a:xfrm>
              <a:off x="2987675" y="5084763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5" name="Line 370"/>
            <p:cNvSpPr>
              <a:spLocks noChangeShapeType="1"/>
            </p:cNvSpPr>
            <p:nvPr/>
          </p:nvSpPr>
          <p:spPr bwMode="auto">
            <a:xfrm>
              <a:off x="527050" y="4030663"/>
              <a:ext cx="19526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6" name="Freeform 371"/>
            <p:cNvSpPr>
              <a:spLocks/>
            </p:cNvSpPr>
            <p:nvPr/>
          </p:nvSpPr>
          <p:spPr bwMode="auto">
            <a:xfrm>
              <a:off x="369888" y="3197225"/>
              <a:ext cx="185737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7" name="Freeform 372"/>
            <p:cNvSpPr>
              <a:spLocks/>
            </p:cNvSpPr>
            <p:nvPr/>
          </p:nvSpPr>
          <p:spPr bwMode="auto">
            <a:xfrm>
              <a:off x="2436813" y="4510088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8" name="Freeform 373"/>
            <p:cNvSpPr>
              <a:spLocks/>
            </p:cNvSpPr>
            <p:nvPr/>
          </p:nvSpPr>
          <p:spPr bwMode="auto">
            <a:xfrm>
              <a:off x="698500" y="3197225"/>
              <a:ext cx="18415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9" name="Freeform 374"/>
            <p:cNvSpPr>
              <a:spLocks/>
            </p:cNvSpPr>
            <p:nvPr/>
          </p:nvSpPr>
          <p:spPr bwMode="auto">
            <a:xfrm flipH="1">
              <a:off x="2828925" y="48561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0" name="Freeform 375"/>
            <p:cNvSpPr>
              <a:spLocks/>
            </p:cNvSpPr>
            <p:nvPr/>
          </p:nvSpPr>
          <p:spPr bwMode="auto">
            <a:xfrm flipH="1">
              <a:off x="2763838" y="49149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1" name="Freeform 376"/>
            <p:cNvSpPr>
              <a:spLocks/>
            </p:cNvSpPr>
            <p:nvPr/>
          </p:nvSpPr>
          <p:spPr bwMode="auto">
            <a:xfrm flipH="1">
              <a:off x="1428750" y="373380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2" name="Freeform 377"/>
            <p:cNvSpPr>
              <a:spLocks/>
            </p:cNvSpPr>
            <p:nvPr/>
          </p:nvSpPr>
          <p:spPr bwMode="auto">
            <a:xfrm flipH="1">
              <a:off x="1298575" y="36750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3" name="Freeform 378"/>
            <p:cNvSpPr>
              <a:spLocks/>
            </p:cNvSpPr>
            <p:nvPr/>
          </p:nvSpPr>
          <p:spPr bwMode="auto">
            <a:xfrm flipH="1">
              <a:off x="1298575" y="36163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4" name="Freeform 379"/>
            <p:cNvSpPr>
              <a:spLocks/>
            </p:cNvSpPr>
            <p:nvPr/>
          </p:nvSpPr>
          <p:spPr bwMode="auto">
            <a:xfrm flipH="1">
              <a:off x="1428750" y="3790950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5" name="Freeform 380"/>
            <p:cNvSpPr>
              <a:spLocks/>
            </p:cNvSpPr>
            <p:nvPr/>
          </p:nvSpPr>
          <p:spPr bwMode="auto">
            <a:xfrm flipH="1">
              <a:off x="1233488" y="35575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6" name="Freeform 381"/>
            <p:cNvSpPr>
              <a:spLocks/>
            </p:cNvSpPr>
            <p:nvPr/>
          </p:nvSpPr>
          <p:spPr bwMode="auto">
            <a:xfrm flipV="1">
              <a:off x="1042988" y="4005263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7" name="Line 382"/>
            <p:cNvSpPr>
              <a:spLocks noChangeShapeType="1"/>
            </p:cNvSpPr>
            <p:nvPr/>
          </p:nvSpPr>
          <p:spPr bwMode="auto">
            <a:xfrm>
              <a:off x="1665288" y="416083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8" name="Line 383"/>
            <p:cNvSpPr>
              <a:spLocks noChangeShapeType="1"/>
            </p:cNvSpPr>
            <p:nvPr/>
          </p:nvSpPr>
          <p:spPr bwMode="auto">
            <a:xfrm>
              <a:off x="1665288" y="4103688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9" name="Line 384"/>
            <p:cNvSpPr>
              <a:spLocks noChangeShapeType="1"/>
            </p:cNvSpPr>
            <p:nvPr/>
          </p:nvSpPr>
          <p:spPr bwMode="auto">
            <a:xfrm>
              <a:off x="1600200" y="4221163"/>
              <a:ext cx="3286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0" name="Line 385"/>
            <p:cNvSpPr>
              <a:spLocks noChangeShapeType="1"/>
            </p:cNvSpPr>
            <p:nvPr/>
          </p:nvSpPr>
          <p:spPr bwMode="auto">
            <a:xfrm>
              <a:off x="1665288" y="42783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1" name="Line 386"/>
            <p:cNvSpPr>
              <a:spLocks noChangeShapeType="1"/>
            </p:cNvSpPr>
            <p:nvPr/>
          </p:nvSpPr>
          <p:spPr bwMode="auto">
            <a:xfrm>
              <a:off x="1665288" y="4335463"/>
              <a:ext cx="1317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2" name="Line 387"/>
            <p:cNvSpPr>
              <a:spLocks noChangeShapeType="1"/>
            </p:cNvSpPr>
            <p:nvPr/>
          </p:nvSpPr>
          <p:spPr bwMode="auto">
            <a:xfrm>
              <a:off x="1042988" y="400526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3" name="Line 388"/>
            <p:cNvSpPr>
              <a:spLocks noChangeShapeType="1"/>
            </p:cNvSpPr>
            <p:nvPr/>
          </p:nvSpPr>
          <p:spPr bwMode="auto">
            <a:xfrm>
              <a:off x="1076325" y="4103688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4" name="Line 389"/>
            <p:cNvSpPr>
              <a:spLocks noChangeShapeType="1"/>
            </p:cNvSpPr>
            <p:nvPr/>
          </p:nvSpPr>
          <p:spPr bwMode="auto">
            <a:xfrm>
              <a:off x="1143000" y="4162425"/>
              <a:ext cx="13017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5" name="Line 390"/>
            <p:cNvSpPr>
              <a:spLocks noChangeShapeType="1"/>
            </p:cNvSpPr>
            <p:nvPr/>
          </p:nvSpPr>
          <p:spPr bwMode="auto">
            <a:xfrm>
              <a:off x="1208088" y="4221163"/>
              <a:ext cx="261937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6" name="Line 391"/>
            <p:cNvSpPr>
              <a:spLocks noChangeShapeType="1"/>
            </p:cNvSpPr>
            <p:nvPr/>
          </p:nvSpPr>
          <p:spPr bwMode="auto">
            <a:xfrm>
              <a:off x="1273175" y="4278313"/>
              <a:ext cx="1968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7" name="Line 392"/>
            <p:cNvSpPr>
              <a:spLocks noChangeShapeType="1"/>
            </p:cNvSpPr>
            <p:nvPr/>
          </p:nvSpPr>
          <p:spPr bwMode="auto">
            <a:xfrm>
              <a:off x="1339850" y="4162425"/>
              <a:ext cx="26035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8" name="Line 393"/>
            <p:cNvSpPr>
              <a:spLocks noChangeShapeType="1"/>
            </p:cNvSpPr>
            <p:nvPr/>
          </p:nvSpPr>
          <p:spPr bwMode="auto">
            <a:xfrm>
              <a:off x="1404938" y="4103688"/>
              <a:ext cx="19526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9" name="Freeform 394"/>
            <p:cNvSpPr>
              <a:spLocks/>
            </p:cNvSpPr>
            <p:nvPr/>
          </p:nvSpPr>
          <p:spPr bwMode="auto">
            <a:xfrm flipH="1">
              <a:off x="3708400" y="53006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0" name="Freeform 395"/>
            <p:cNvSpPr>
              <a:spLocks/>
            </p:cNvSpPr>
            <p:nvPr/>
          </p:nvSpPr>
          <p:spPr bwMode="auto">
            <a:xfrm flipH="1">
              <a:off x="3643313" y="5359400"/>
              <a:ext cx="18573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1" name="Freeform 396"/>
            <p:cNvSpPr>
              <a:spLocks/>
            </p:cNvSpPr>
            <p:nvPr/>
          </p:nvSpPr>
          <p:spPr bwMode="auto">
            <a:xfrm flipH="1">
              <a:off x="3511550" y="5418138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2" name="Freeform 397"/>
            <p:cNvSpPr>
              <a:spLocks/>
            </p:cNvSpPr>
            <p:nvPr/>
          </p:nvSpPr>
          <p:spPr bwMode="auto">
            <a:xfrm flipH="1">
              <a:off x="2484438" y="54451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3" name="Freeform 398"/>
            <p:cNvSpPr>
              <a:spLocks/>
            </p:cNvSpPr>
            <p:nvPr/>
          </p:nvSpPr>
          <p:spPr bwMode="auto">
            <a:xfrm flipH="1">
              <a:off x="2484438" y="53863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4" name="Freeform 399"/>
            <p:cNvSpPr>
              <a:spLocks/>
            </p:cNvSpPr>
            <p:nvPr/>
          </p:nvSpPr>
          <p:spPr bwMode="auto">
            <a:xfrm flipH="1">
              <a:off x="3511550" y="5475288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5" name="Freeform 400"/>
            <p:cNvSpPr>
              <a:spLocks/>
            </p:cNvSpPr>
            <p:nvPr/>
          </p:nvSpPr>
          <p:spPr bwMode="auto">
            <a:xfrm flipH="1">
              <a:off x="2419350" y="53276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6" name="Freeform 401"/>
            <p:cNvSpPr>
              <a:spLocks/>
            </p:cNvSpPr>
            <p:nvPr/>
          </p:nvSpPr>
          <p:spPr bwMode="auto">
            <a:xfrm flipH="1">
              <a:off x="2476500" y="4594225"/>
              <a:ext cx="1857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7" name="Freeform 402"/>
            <p:cNvSpPr>
              <a:spLocks/>
            </p:cNvSpPr>
            <p:nvPr/>
          </p:nvSpPr>
          <p:spPr bwMode="auto">
            <a:xfrm flipH="1">
              <a:off x="2411413" y="4652963"/>
              <a:ext cx="1857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8" name="Freeform 403"/>
            <p:cNvSpPr>
              <a:spLocks/>
            </p:cNvSpPr>
            <p:nvPr/>
          </p:nvSpPr>
          <p:spPr bwMode="auto">
            <a:xfrm flipH="1">
              <a:off x="1076325" y="347186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9" name="Freeform 404"/>
            <p:cNvSpPr>
              <a:spLocks/>
            </p:cNvSpPr>
            <p:nvPr/>
          </p:nvSpPr>
          <p:spPr bwMode="auto">
            <a:xfrm flipH="1">
              <a:off x="946150" y="3413125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0" name="Freeform 405"/>
            <p:cNvSpPr>
              <a:spLocks/>
            </p:cNvSpPr>
            <p:nvPr/>
          </p:nvSpPr>
          <p:spPr bwMode="auto">
            <a:xfrm flipH="1">
              <a:off x="946150" y="3354388"/>
              <a:ext cx="18415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1" name="Freeform 406"/>
            <p:cNvSpPr>
              <a:spLocks/>
            </p:cNvSpPr>
            <p:nvPr/>
          </p:nvSpPr>
          <p:spPr bwMode="auto">
            <a:xfrm flipH="1">
              <a:off x="1076325" y="3529013"/>
              <a:ext cx="1857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2" name="Freeform 407"/>
            <p:cNvSpPr>
              <a:spLocks/>
            </p:cNvSpPr>
            <p:nvPr/>
          </p:nvSpPr>
          <p:spPr bwMode="auto">
            <a:xfrm flipH="1">
              <a:off x="881063" y="3295650"/>
              <a:ext cx="18415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3" name="Freeform 408"/>
            <p:cNvSpPr>
              <a:spLocks/>
            </p:cNvSpPr>
            <p:nvPr/>
          </p:nvSpPr>
          <p:spPr bwMode="auto">
            <a:xfrm>
              <a:off x="323850" y="2924175"/>
              <a:ext cx="4176713" cy="2736850"/>
            </a:xfrm>
            <a:custGeom>
              <a:avLst/>
              <a:gdLst>
                <a:gd name="T0" fmla="*/ 0 w 2631"/>
                <a:gd name="T1" fmla="*/ 0 h 1724"/>
                <a:gd name="T2" fmla="*/ 2147483647 w 2631"/>
                <a:gd name="T3" fmla="*/ 2147483647 h 1724"/>
                <a:gd name="T4" fmla="*/ 2147483647 w 2631"/>
                <a:gd name="T5" fmla="*/ 2147483647 h 1724"/>
                <a:gd name="T6" fmla="*/ 2147483647 w 2631"/>
                <a:gd name="T7" fmla="*/ 2147483647 h 1724"/>
                <a:gd name="T8" fmla="*/ 2147483647 w 2631"/>
                <a:gd name="T9" fmla="*/ 2147483647 h 1724"/>
                <a:gd name="T10" fmla="*/ 2147483647 w 2631"/>
                <a:gd name="T11" fmla="*/ 2147483647 h 1724"/>
                <a:gd name="T12" fmla="*/ 2147483647 w 2631"/>
                <a:gd name="T13" fmla="*/ 2147483647 h 1724"/>
                <a:gd name="T14" fmla="*/ 2147483647 w 2631"/>
                <a:gd name="T15" fmla="*/ 2147483647 h 1724"/>
                <a:gd name="T16" fmla="*/ 2147483647 w 2631"/>
                <a:gd name="T17" fmla="*/ 2147483647 h 1724"/>
                <a:gd name="T18" fmla="*/ 2147483647 w 2631"/>
                <a:gd name="T19" fmla="*/ 2147483647 h 1724"/>
                <a:gd name="T20" fmla="*/ 2147483647 w 2631"/>
                <a:gd name="T21" fmla="*/ 2147483647 h 1724"/>
                <a:gd name="T22" fmla="*/ 2147483647 w 2631"/>
                <a:gd name="T23" fmla="*/ 2147483647 h 1724"/>
                <a:gd name="T24" fmla="*/ 2147483647 w 2631"/>
                <a:gd name="T25" fmla="*/ 2147483647 h 1724"/>
                <a:gd name="T26" fmla="*/ 2147483647 w 2631"/>
                <a:gd name="T27" fmla="*/ 2147483647 h 1724"/>
                <a:gd name="T28" fmla="*/ 2147483647 w 2631"/>
                <a:gd name="T29" fmla="*/ 2147483647 h 1724"/>
                <a:gd name="T30" fmla="*/ 2147483647 w 2631"/>
                <a:gd name="T31" fmla="*/ 2147483647 h 1724"/>
                <a:gd name="T32" fmla="*/ 2147483647 w 2631"/>
                <a:gd name="T33" fmla="*/ 2147483647 h 17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31"/>
                <a:gd name="T52" fmla="*/ 0 h 1724"/>
                <a:gd name="T53" fmla="*/ 2631 w 2631"/>
                <a:gd name="T54" fmla="*/ 1724 h 17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31" h="1724">
                  <a:moveTo>
                    <a:pt x="0" y="0"/>
                  </a:moveTo>
                  <a:lnTo>
                    <a:pt x="316" y="158"/>
                  </a:lnTo>
                  <a:lnTo>
                    <a:pt x="492" y="246"/>
                  </a:lnTo>
                  <a:lnTo>
                    <a:pt x="828" y="486"/>
                  </a:lnTo>
                  <a:lnTo>
                    <a:pt x="924" y="566"/>
                  </a:lnTo>
                  <a:lnTo>
                    <a:pt x="1020" y="678"/>
                  </a:lnTo>
                  <a:lnTo>
                    <a:pt x="1252" y="870"/>
                  </a:lnTo>
                  <a:lnTo>
                    <a:pt x="1404" y="910"/>
                  </a:lnTo>
                  <a:lnTo>
                    <a:pt x="1540" y="958"/>
                  </a:lnTo>
                  <a:lnTo>
                    <a:pt x="1636" y="1046"/>
                  </a:lnTo>
                  <a:lnTo>
                    <a:pt x="2172" y="1390"/>
                  </a:lnTo>
                  <a:lnTo>
                    <a:pt x="2284" y="1438"/>
                  </a:lnTo>
                  <a:lnTo>
                    <a:pt x="2356" y="1454"/>
                  </a:lnTo>
                  <a:lnTo>
                    <a:pt x="2380" y="1518"/>
                  </a:lnTo>
                  <a:lnTo>
                    <a:pt x="2436" y="1574"/>
                  </a:lnTo>
                  <a:lnTo>
                    <a:pt x="2548" y="1622"/>
                  </a:lnTo>
                  <a:lnTo>
                    <a:pt x="2631" y="1724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411760" y="5661248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Огромный выбор земельных участков площадью от 0.8 га до 2.6 га, сельскохозяйственного назначения, расположенные южнее поселка Кузьминское. Идеально подходят под пахотные работы, так как ровные участки обеспечены дренажными канавами.</a:t>
            </a:r>
            <a:endParaRPr lang="ru-RU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1"/>
          <p:cNvSpPr txBox="1">
            <a:spLocks noChangeArrowheads="1"/>
          </p:cNvSpPr>
          <p:nvPr/>
        </p:nvSpPr>
        <p:spPr bwMode="auto">
          <a:xfrm>
            <a:off x="0" y="6011614"/>
            <a:ext cx="9144000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 smtClean="0"/>
              <a:t>Если Вы ищите земельный участок для с/</a:t>
            </a:r>
            <a:r>
              <a:rPr lang="ru-RU" sz="1200" b="1" dirty="0" err="1" smtClean="0"/>
              <a:t>х</a:t>
            </a:r>
            <a:r>
              <a:rPr lang="ru-RU" sz="1200" b="1" dirty="0" smtClean="0"/>
              <a:t> работы, под пашню, в экологически чистом месте -предлагаем большой выбор.  Участки расположены в  лесном массиве в 1. 3 км южнее поселка Житково. Даже есть дренажные канавы.</a:t>
            </a:r>
          </a:p>
          <a:p>
            <a:pPr>
              <a:spcBef>
                <a:spcPct val="50000"/>
              </a:spcBef>
            </a:pPr>
            <a:r>
              <a:rPr lang="ru-RU" sz="1000" u="sng" dirty="0" smtClean="0"/>
              <a:t>*Примечание</a:t>
            </a:r>
            <a:r>
              <a:rPr lang="ru-RU" sz="1000" dirty="0"/>
              <a:t>: </a:t>
            </a:r>
            <a:r>
              <a:rPr lang="ru-RU" sz="1000" dirty="0">
                <a:solidFill>
                  <a:srgbClr val="9966FF"/>
                </a:solidFill>
              </a:rPr>
              <a:t>земельный выдел</a:t>
            </a:r>
            <a:r>
              <a:rPr lang="ru-RU" sz="1000" dirty="0"/>
              <a:t> состоит из двух участков общей площадью 56851 кв.м и единым кадастровым № </a:t>
            </a:r>
            <a:r>
              <a:rPr lang="ru-RU" sz="1000" dirty="0">
                <a:solidFill>
                  <a:srgbClr val="9966FF"/>
                </a:solidFill>
              </a:rPr>
              <a:t>47:01:1122001:1436.</a:t>
            </a:r>
            <a:r>
              <a:rPr lang="ru-RU" sz="1000" dirty="0"/>
              <a:t> План второго участка смотреть на 2</a:t>
            </a:r>
            <a:r>
              <a:rPr lang="ru-RU" sz="1000" dirty="0" smtClean="0"/>
              <a:t> </a:t>
            </a:r>
            <a:r>
              <a:rPr lang="ru-RU" sz="1000" dirty="0"/>
              <a:t>странице.</a:t>
            </a: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1763688" y="404664"/>
            <a:ext cx="2735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sz="1400" b="1" dirty="0">
                <a:cs typeface="Arial" charset="0"/>
              </a:rPr>
              <a:t>План участков  </a:t>
            </a:r>
            <a:r>
              <a:rPr lang="ru-RU" sz="1400" b="1" dirty="0" smtClean="0">
                <a:cs typeface="Arial" charset="0"/>
              </a:rPr>
              <a:t>(11 </a:t>
            </a:r>
            <a:r>
              <a:rPr lang="ru-RU" sz="1400" b="1" dirty="0">
                <a:cs typeface="Arial" charset="0"/>
              </a:rPr>
              <a:t>лист)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611560" y="692696"/>
            <a:ext cx="7056783" cy="5312370"/>
            <a:chOff x="899592" y="996950"/>
            <a:chExt cx="7056783" cy="5312370"/>
          </a:xfrm>
        </p:grpSpPr>
        <p:pic>
          <p:nvPicPr>
            <p:cNvPr id="31748" name="Picture 6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358" y="996950"/>
              <a:ext cx="6852017" cy="513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Freeform 6"/>
            <p:cNvSpPr>
              <a:spLocks/>
            </p:cNvSpPr>
            <p:nvPr/>
          </p:nvSpPr>
          <p:spPr bwMode="auto">
            <a:xfrm>
              <a:off x="1261977" y="1712077"/>
              <a:ext cx="2784590" cy="2630285"/>
            </a:xfrm>
            <a:custGeom>
              <a:avLst/>
              <a:gdLst>
                <a:gd name="T0" fmla="*/ 0 w 1908"/>
                <a:gd name="T1" fmla="*/ 0 h 1828"/>
                <a:gd name="T2" fmla="*/ 2147483647 w 1908"/>
                <a:gd name="T3" fmla="*/ 2147483647 h 1828"/>
                <a:gd name="T4" fmla="*/ 2147483647 w 1908"/>
                <a:gd name="T5" fmla="*/ 2147483647 h 1828"/>
                <a:gd name="T6" fmla="*/ 2147483647 w 1908"/>
                <a:gd name="T7" fmla="*/ 2147483647 h 1828"/>
                <a:gd name="T8" fmla="*/ 2147483647 w 1908"/>
                <a:gd name="T9" fmla="*/ 2147483647 h 1828"/>
                <a:gd name="T10" fmla="*/ 2147483647 w 1908"/>
                <a:gd name="T11" fmla="*/ 2147483647 h 1828"/>
                <a:gd name="T12" fmla="*/ 2147483647 w 1908"/>
                <a:gd name="T13" fmla="*/ 2147483647 h 1828"/>
                <a:gd name="T14" fmla="*/ 2147483647 w 1908"/>
                <a:gd name="T15" fmla="*/ 2147483647 h 1828"/>
                <a:gd name="T16" fmla="*/ 2147483647 w 1908"/>
                <a:gd name="T17" fmla="*/ 2147483647 h 1828"/>
                <a:gd name="T18" fmla="*/ 2147483647 w 1908"/>
                <a:gd name="T19" fmla="*/ 2147483647 h 1828"/>
                <a:gd name="T20" fmla="*/ 2147483647 w 1908"/>
                <a:gd name="T21" fmla="*/ 2147483647 h 1828"/>
                <a:gd name="T22" fmla="*/ 2147483647 w 1908"/>
                <a:gd name="T23" fmla="*/ 2147483647 h 1828"/>
                <a:gd name="T24" fmla="*/ 2147483647 w 1908"/>
                <a:gd name="T25" fmla="*/ 2147483647 h 1828"/>
                <a:gd name="T26" fmla="*/ 2147483647 w 1908"/>
                <a:gd name="T27" fmla="*/ 2147483647 h 1828"/>
                <a:gd name="T28" fmla="*/ 2147483647 w 1908"/>
                <a:gd name="T29" fmla="*/ 2147483647 h 1828"/>
                <a:gd name="T30" fmla="*/ 2147483647 w 1908"/>
                <a:gd name="T31" fmla="*/ 2147483647 h 1828"/>
                <a:gd name="T32" fmla="*/ 2147483647 w 1908"/>
                <a:gd name="T33" fmla="*/ 2147483647 h 1828"/>
                <a:gd name="T34" fmla="*/ 2147483647 w 1908"/>
                <a:gd name="T35" fmla="*/ 2147483647 h 1828"/>
                <a:gd name="T36" fmla="*/ 2147483647 w 1908"/>
                <a:gd name="T37" fmla="*/ 2147483647 h 1828"/>
                <a:gd name="T38" fmla="*/ 2147483647 w 1908"/>
                <a:gd name="T39" fmla="*/ 2147483647 h 1828"/>
                <a:gd name="T40" fmla="*/ 2147483647 w 1908"/>
                <a:gd name="T41" fmla="*/ 2147483647 h 1828"/>
                <a:gd name="T42" fmla="*/ 2147483647 w 1908"/>
                <a:gd name="T43" fmla="*/ 2147483647 h 1828"/>
                <a:gd name="T44" fmla="*/ 2147483647 w 1908"/>
                <a:gd name="T45" fmla="*/ 2147483647 h 1828"/>
                <a:gd name="T46" fmla="*/ 2147483647 w 1908"/>
                <a:gd name="T47" fmla="*/ 2147483647 h 1828"/>
                <a:gd name="T48" fmla="*/ 2147483647 w 1908"/>
                <a:gd name="T49" fmla="*/ 2147483647 h 1828"/>
                <a:gd name="T50" fmla="*/ 2147483647 w 1908"/>
                <a:gd name="T51" fmla="*/ 2147483647 h 1828"/>
                <a:gd name="T52" fmla="*/ 2147483647 w 1908"/>
                <a:gd name="T53" fmla="*/ 2147483647 h 1828"/>
                <a:gd name="T54" fmla="*/ 2147483647 w 1908"/>
                <a:gd name="T55" fmla="*/ 2147483647 h 1828"/>
                <a:gd name="T56" fmla="*/ 2147483647 w 1908"/>
                <a:gd name="T57" fmla="*/ 2147483647 h 1828"/>
                <a:gd name="T58" fmla="*/ 2147483647 w 1908"/>
                <a:gd name="T59" fmla="*/ 2147483647 h 1828"/>
                <a:gd name="T60" fmla="*/ 2147483647 w 1908"/>
                <a:gd name="T61" fmla="*/ 2147483647 h 1828"/>
                <a:gd name="T62" fmla="*/ 2147483647 w 1908"/>
                <a:gd name="T63" fmla="*/ 2147483647 h 1828"/>
                <a:gd name="T64" fmla="*/ 2147483647 w 1908"/>
                <a:gd name="T65" fmla="*/ 2147483647 h 1828"/>
                <a:gd name="T66" fmla="*/ 2147483647 w 1908"/>
                <a:gd name="T67" fmla="*/ 2147483647 h 1828"/>
                <a:gd name="T68" fmla="*/ 2147483647 w 1908"/>
                <a:gd name="T69" fmla="*/ 2147483647 h 1828"/>
                <a:gd name="T70" fmla="*/ 2147483647 w 1908"/>
                <a:gd name="T71" fmla="*/ 2147483647 h 1828"/>
                <a:gd name="T72" fmla="*/ 0 w 1908"/>
                <a:gd name="T73" fmla="*/ 0 h 18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08"/>
                <a:gd name="T112" fmla="*/ 0 h 1828"/>
                <a:gd name="T113" fmla="*/ 1908 w 1908"/>
                <a:gd name="T114" fmla="*/ 1828 h 18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08" h="1828">
                  <a:moveTo>
                    <a:pt x="0" y="0"/>
                  </a:moveTo>
                  <a:lnTo>
                    <a:pt x="139" y="185"/>
                  </a:lnTo>
                  <a:lnTo>
                    <a:pt x="156" y="241"/>
                  </a:lnTo>
                  <a:lnTo>
                    <a:pt x="156" y="333"/>
                  </a:lnTo>
                  <a:lnTo>
                    <a:pt x="130" y="370"/>
                  </a:lnTo>
                  <a:lnTo>
                    <a:pt x="270" y="453"/>
                  </a:lnTo>
                  <a:lnTo>
                    <a:pt x="279" y="509"/>
                  </a:lnTo>
                  <a:lnTo>
                    <a:pt x="200" y="619"/>
                  </a:lnTo>
                  <a:lnTo>
                    <a:pt x="260" y="703"/>
                  </a:lnTo>
                  <a:lnTo>
                    <a:pt x="252" y="721"/>
                  </a:lnTo>
                  <a:lnTo>
                    <a:pt x="496" y="1090"/>
                  </a:lnTo>
                  <a:lnTo>
                    <a:pt x="540" y="1182"/>
                  </a:lnTo>
                  <a:lnTo>
                    <a:pt x="584" y="1229"/>
                  </a:lnTo>
                  <a:lnTo>
                    <a:pt x="670" y="1265"/>
                  </a:lnTo>
                  <a:lnTo>
                    <a:pt x="888" y="1321"/>
                  </a:lnTo>
                  <a:lnTo>
                    <a:pt x="775" y="1681"/>
                  </a:lnTo>
                  <a:lnTo>
                    <a:pt x="950" y="1764"/>
                  </a:lnTo>
                  <a:lnTo>
                    <a:pt x="1018" y="1764"/>
                  </a:lnTo>
                  <a:lnTo>
                    <a:pt x="1106" y="1589"/>
                  </a:lnTo>
                  <a:lnTo>
                    <a:pt x="1429" y="1810"/>
                  </a:lnTo>
                  <a:lnTo>
                    <a:pt x="1603" y="1828"/>
                  </a:lnTo>
                  <a:lnTo>
                    <a:pt x="1603" y="1773"/>
                  </a:lnTo>
                  <a:lnTo>
                    <a:pt x="1734" y="1653"/>
                  </a:lnTo>
                  <a:lnTo>
                    <a:pt x="1908" y="1283"/>
                  </a:lnTo>
                  <a:lnTo>
                    <a:pt x="1115" y="786"/>
                  </a:lnTo>
                  <a:lnTo>
                    <a:pt x="1088" y="850"/>
                  </a:lnTo>
                  <a:lnTo>
                    <a:pt x="1002" y="822"/>
                  </a:lnTo>
                  <a:lnTo>
                    <a:pt x="993" y="840"/>
                  </a:lnTo>
                  <a:lnTo>
                    <a:pt x="723" y="786"/>
                  </a:lnTo>
                  <a:lnTo>
                    <a:pt x="767" y="629"/>
                  </a:lnTo>
                  <a:lnTo>
                    <a:pt x="1142" y="684"/>
                  </a:lnTo>
                  <a:lnTo>
                    <a:pt x="1185" y="526"/>
                  </a:lnTo>
                  <a:lnTo>
                    <a:pt x="1168" y="480"/>
                  </a:lnTo>
                  <a:lnTo>
                    <a:pt x="1231" y="251"/>
                  </a:lnTo>
                  <a:lnTo>
                    <a:pt x="734" y="200"/>
                  </a:lnTo>
                  <a:lnTo>
                    <a:pt x="72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0" name="Freeform 7"/>
            <p:cNvSpPr>
              <a:spLocks/>
            </p:cNvSpPr>
            <p:nvPr/>
          </p:nvSpPr>
          <p:spPr bwMode="auto">
            <a:xfrm>
              <a:off x="3029344" y="3227225"/>
              <a:ext cx="826037" cy="745343"/>
            </a:xfrm>
            <a:custGeom>
              <a:avLst/>
              <a:gdLst>
                <a:gd name="T0" fmla="*/ 2147483647 w 558"/>
                <a:gd name="T1" fmla="*/ 0 h 482"/>
                <a:gd name="T2" fmla="*/ 2147483647 w 558"/>
                <a:gd name="T3" fmla="*/ 2147483647 h 482"/>
                <a:gd name="T4" fmla="*/ 2147483647 w 558"/>
                <a:gd name="T5" fmla="*/ 2147483647 h 482"/>
                <a:gd name="T6" fmla="*/ 0 w 558"/>
                <a:gd name="T7" fmla="*/ 2147483647 h 482"/>
                <a:gd name="T8" fmla="*/ 2147483647 w 558"/>
                <a:gd name="T9" fmla="*/ 2147483647 h 482"/>
                <a:gd name="T10" fmla="*/ 2147483647 w 558"/>
                <a:gd name="T11" fmla="*/ 2147483647 h 482"/>
                <a:gd name="T12" fmla="*/ 2147483647 w 558"/>
                <a:gd name="T13" fmla="*/ 2147483647 h 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8"/>
                <a:gd name="T22" fmla="*/ 0 h 482"/>
                <a:gd name="T23" fmla="*/ 558 w 558"/>
                <a:gd name="T24" fmla="*/ 482 h 4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8" h="482">
                  <a:moveTo>
                    <a:pt x="326" y="0"/>
                  </a:moveTo>
                  <a:lnTo>
                    <a:pt x="197" y="284"/>
                  </a:lnTo>
                  <a:lnTo>
                    <a:pt x="34" y="189"/>
                  </a:lnTo>
                  <a:lnTo>
                    <a:pt x="0" y="284"/>
                  </a:lnTo>
                  <a:lnTo>
                    <a:pt x="326" y="482"/>
                  </a:lnTo>
                  <a:lnTo>
                    <a:pt x="421" y="378"/>
                  </a:lnTo>
                  <a:lnTo>
                    <a:pt x="558" y="46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1" name="Freeform 8"/>
            <p:cNvSpPr>
              <a:spLocks/>
            </p:cNvSpPr>
            <p:nvPr/>
          </p:nvSpPr>
          <p:spPr bwMode="auto">
            <a:xfrm>
              <a:off x="1743588" y="2935131"/>
              <a:ext cx="1018681" cy="716566"/>
            </a:xfrm>
            <a:custGeom>
              <a:avLst/>
              <a:gdLst>
                <a:gd name="T0" fmla="*/ 0 w 688"/>
                <a:gd name="T1" fmla="*/ 0 h 464"/>
                <a:gd name="T2" fmla="*/ 2147483647 w 688"/>
                <a:gd name="T3" fmla="*/ 2147483647 h 464"/>
                <a:gd name="T4" fmla="*/ 2147483647 w 688"/>
                <a:gd name="T5" fmla="*/ 2147483647 h 464"/>
                <a:gd name="T6" fmla="*/ 0 60000 65536"/>
                <a:gd name="T7" fmla="*/ 0 60000 65536"/>
                <a:gd name="T8" fmla="*/ 0 60000 65536"/>
                <a:gd name="T9" fmla="*/ 0 w 688"/>
                <a:gd name="T10" fmla="*/ 0 h 464"/>
                <a:gd name="T11" fmla="*/ 688 w 688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8" h="464">
                  <a:moveTo>
                    <a:pt x="0" y="0"/>
                  </a:moveTo>
                  <a:lnTo>
                    <a:pt x="688" y="138"/>
                  </a:lnTo>
                  <a:lnTo>
                    <a:pt x="550" y="46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2" name="Freeform 9"/>
            <p:cNvSpPr>
              <a:spLocks/>
            </p:cNvSpPr>
            <p:nvPr/>
          </p:nvSpPr>
          <p:spPr bwMode="auto">
            <a:xfrm>
              <a:off x="2700973" y="2909231"/>
              <a:ext cx="61296" cy="223027"/>
            </a:xfrm>
            <a:custGeom>
              <a:avLst/>
              <a:gdLst>
                <a:gd name="T0" fmla="*/ 2147483647 w 41"/>
                <a:gd name="T1" fmla="*/ 0 h 145"/>
                <a:gd name="T2" fmla="*/ 0 w 41"/>
                <a:gd name="T3" fmla="*/ 2147483647 h 145"/>
                <a:gd name="T4" fmla="*/ 0 60000 65536"/>
                <a:gd name="T5" fmla="*/ 0 60000 65536"/>
                <a:gd name="T6" fmla="*/ 0 w 41"/>
                <a:gd name="T7" fmla="*/ 0 h 145"/>
                <a:gd name="T8" fmla="*/ 41 w 41"/>
                <a:gd name="T9" fmla="*/ 145 h 1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1" h="145">
                  <a:moveTo>
                    <a:pt x="41" y="0"/>
                  </a:moveTo>
                  <a:lnTo>
                    <a:pt x="0" y="14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3" name="Freeform 10"/>
            <p:cNvSpPr>
              <a:spLocks/>
            </p:cNvSpPr>
            <p:nvPr/>
          </p:nvSpPr>
          <p:spPr bwMode="auto">
            <a:xfrm>
              <a:off x="2724324" y="3281902"/>
              <a:ext cx="367776" cy="237417"/>
            </a:xfrm>
            <a:custGeom>
              <a:avLst/>
              <a:gdLst>
                <a:gd name="T0" fmla="*/ 0 w 249"/>
                <a:gd name="T1" fmla="*/ 0 h 154"/>
                <a:gd name="T2" fmla="*/ 2147483647 w 249"/>
                <a:gd name="T3" fmla="*/ 2147483647 h 154"/>
                <a:gd name="T4" fmla="*/ 0 60000 65536"/>
                <a:gd name="T5" fmla="*/ 0 60000 65536"/>
                <a:gd name="T6" fmla="*/ 0 w 249"/>
                <a:gd name="T7" fmla="*/ 0 h 154"/>
                <a:gd name="T8" fmla="*/ 249 w 249"/>
                <a:gd name="T9" fmla="*/ 154 h 1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" h="154">
                  <a:moveTo>
                    <a:pt x="0" y="0"/>
                  </a:moveTo>
                  <a:lnTo>
                    <a:pt x="249" y="15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4" name="Freeform 11"/>
            <p:cNvSpPr>
              <a:spLocks/>
            </p:cNvSpPr>
            <p:nvPr/>
          </p:nvSpPr>
          <p:spPr bwMode="auto">
            <a:xfrm>
              <a:off x="2876105" y="3640185"/>
              <a:ext cx="153240" cy="358282"/>
            </a:xfrm>
            <a:custGeom>
              <a:avLst/>
              <a:gdLst>
                <a:gd name="T0" fmla="*/ 2147483647 w 104"/>
                <a:gd name="T1" fmla="*/ 0 h 232"/>
                <a:gd name="T2" fmla="*/ 0 w 104"/>
                <a:gd name="T3" fmla="*/ 2147483647 h 232"/>
                <a:gd name="T4" fmla="*/ 0 60000 65536"/>
                <a:gd name="T5" fmla="*/ 0 60000 65536"/>
                <a:gd name="T6" fmla="*/ 0 w 104"/>
                <a:gd name="T7" fmla="*/ 0 h 232"/>
                <a:gd name="T8" fmla="*/ 104 w 104"/>
                <a:gd name="T9" fmla="*/ 232 h 2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4" h="232">
                  <a:moveTo>
                    <a:pt x="104" y="0"/>
                  </a:moveTo>
                  <a:lnTo>
                    <a:pt x="0" y="23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5" name="Freeform 12"/>
            <p:cNvSpPr>
              <a:spLocks/>
            </p:cNvSpPr>
            <p:nvPr/>
          </p:nvSpPr>
          <p:spPr bwMode="auto">
            <a:xfrm>
              <a:off x="1597645" y="2529365"/>
              <a:ext cx="783713" cy="126622"/>
            </a:xfrm>
            <a:custGeom>
              <a:avLst/>
              <a:gdLst>
                <a:gd name="T0" fmla="*/ 2147483647 w 613"/>
                <a:gd name="T1" fmla="*/ 2147483647 h 104"/>
                <a:gd name="T2" fmla="*/ 0 w 613"/>
                <a:gd name="T3" fmla="*/ 0 h 104"/>
                <a:gd name="T4" fmla="*/ 0 60000 65536"/>
                <a:gd name="T5" fmla="*/ 0 60000 65536"/>
                <a:gd name="T6" fmla="*/ 0 w 613"/>
                <a:gd name="T7" fmla="*/ 0 h 104"/>
                <a:gd name="T8" fmla="*/ 613 w 613"/>
                <a:gd name="T9" fmla="*/ 104 h 1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3" h="104">
                  <a:moveTo>
                    <a:pt x="613" y="10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Freeform 13"/>
            <p:cNvSpPr>
              <a:spLocks/>
            </p:cNvSpPr>
            <p:nvPr/>
          </p:nvSpPr>
          <p:spPr bwMode="auto">
            <a:xfrm>
              <a:off x="1477972" y="2204176"/>
              <a:ext cx="1503211" cy="282022"/>
            </a:xfrm>
            <a:custGeom>
              <a:avLst/>
              <a:gdLst>
                <a:gd name="T0" fmla="*/ 0 w 1177"/>
                <a:gd name="T1" fmla="*/ 0 h 229"/>
                <a:gd name="T2" fmla="*/ 2147483647 w 1177"/>
                <a:gd name="T3" fmla="*/ 2147483647 h 229"/>
                <a:gd name="T4" fmla="*/ 2147483647 w 1177"/>
                <a:gd name="T5" fmla="*/ 2147483647 h 229"/>
                <a:gd name="T6" fmla="*/ 2147483647 w 1177"/>
                <a:gd name="T7" fmla="*/ 2147483647 h 2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7"/>
                <a:gd name="T13" fmla="*/ 0 h 229"/>
                <a:gd name="T14" fmla="*/ 1177 w 1177"/>
                <a:gd name="T15" fmla="*/ 229 h 2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7" h="229">
                  <a:moveTo>
                    <a:pt x="0" y="0"/>
                  </a:moveTo>
                  <a:lnTo>
                    <a:pt x="399" y="65"/>
                  </a:lnTo>
                  <a:lnTo>
                    <a:pt x="438" y="143"/>
                  </a:lnTo>
                  <a:lnTo>
                    <a:pt x="1177" y="22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7" name="Freeform 14"/>
            <p:cNvSpPr>
              <a:spLocks/>
            </p:cNvSpPr>
            <p:nvPr/>
          </p:nvSpPr>
          <p:spPr bwMode="auto">
            <a:xfrm>
              <a:off x="1477972" y="2041582"/>
              <a:ext cx="1250730" cy="169789"/>
            </a:xfrm>
            <a:custGeom>
              <a:avLst/>
              <a:gdLst>
                <a:gd name="T0" fmla="*/ 0 w 980"/>
                <a:gd name="T1" fmla="*/ 2147483647 h 138"/>
                <a:gd name="T2" fmla="*/ 2147483647 w 980"/>
                <a:gd name="T3" fmla="*/ 2147483647 h 138"/>
                <a:gd name="T4" fmla="*/ 2147483647 w 980"/>
                <a:gd name="T5" fmla="*/ 0 h 138"/>
                <a:gd name="T6" fmla="*/ 0 60000 65536"/>
                <a:gd name="T7" fmla="*/ 0 60000 65536"/>
                <a:gd name="T8" fmla="*/ 0 60000 65536"/>
                <a:gd name="T9" fmla="*/ 0 w 980"/>
                <a:gd name="T10" fmla="*/ 0 h 138"/>
                <a:gd name="T11" fmla="*/ 980 w 980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0" h="138">
                  <a:moveTo>
                    <a:pt x="0" y="25"/>
                  </a:moveTo>
                  <a:lnTo>
                    <a:pt x="962" y="138"/>
                  </a:lnTo>
                  <a:lnTo>
                    <a:pt x="98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8" name="Freeform 15"/>
            <p:cNvSpPr>
              <a:spLocks/>
            </p:cNvSpPr>
            <p:nvPr/>
          </p:nvSpPr>
          <p:spPr bwMode="auto">
            <a:xfrm>
              <a:off x="4122457" y="2371087"/>
              <a:ext cx="3315822" cy="2322363"/>
            </a:xfrm>
            <a:custGeom>
              <a:avLst/>
              <a:gdLst>
                <a:gd name="T0" fmla="*/ 2147483647 w 2272"/>
                <a:gd name="T1" fmla="*/ 2147483647 h 1614"/>
                <a:gd name="T2" fmla="*/ 2147483647 w 2272"/>
                <a:gd name="T3" fmla="*/ 2147483647 h 1614"/>
                <a:gd name="T4" fmla="*/ 0 w 2272"/>
                <a:gd name="T5" fmla="*/ 2147483647 h 1614"/>
                <a:gd name="T6" fmla="*/ 2147483647 w 2272"/>
                <a:gd name="T7" fmla="*/ 2147483647 h 1614"/>
                <a:gd name="T8" fmla="*/ 2147483647 w 2272"/>
                <a:gd name="T9" fmla="*/ 2147483647 h 1614"/>
                <a:gd name="T10" fmla="*/ 2147483647 w 2272"/>
                <a:gd name="T11" fmla="*/ 2147483647 h 1614"/>
                <a:gd name="T12" fmla="*/ 2147483647 w 2272"/>
                <a:gd name="T13" fmla="*/ 2147483647 h 1614"/>
                <a:gd name="T14" fmla="*/ 2147483647 w 2272"/>
                <a:gd name="T15" fmla="*/ 2147483647 h 1614"/>
                <a:gd name="T16" fmla="*/ 2147483647 w 2272"/>
                <a:gd name="T17" fmla="*/ 2147483647 h 1614"/>
                <a:gd name="T18" fmla="*/ 2147483647 w 2272"/>
                <a:gd name="T19" fmla="*/ 2147483647 h 1614"/>
                <a:gd name="T20" fmla="*/ 2147483647 w 2272"/>
                <a:gd name="T21" fmla="*/ 2147483647 h 1614"/>
                <a:gd name="T22" fmla="*/ 2147483647 w 2272"/>
                <a:gd name="T23" fmla="*/ 2147483647 h 1614"/>
                <a:gd name="T24" fmla="*/ 2147483647 w 2272"/>
                <a:gd name="T25" fmla="*/ 2147483647 h 1614"/>
                <a:gd name="T26" fmla="*/ 2147483647 w 2272"/>
                <a:gd name="T27" fmla="*/ 0 h 1614"/>
                <a:gd name="T28" fmla="*/ 2147483647 w 2272"/>
                <a:gd name="T29" fmla="*/ 2147483647 h 16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72"/>
                <a:gd name="T46" fmla="*/ 0 h 1614"/>
                <a:gd name="T47" fmla="*/ 2272 w 2272"/>
                <a:gd name="T48" fmla="*/ 1614 h 16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72" h="1614">
                  <a:moveTo>
                    <a:pt x="1061" y="575"/>
                  </a:moveTo>
                  <a:lnTo>
                    <a:pt x="56" y="829"/>
                  </a:lnTo>
                  <a:lnTo>
                    <a:pt x="0" y="950"/>
                  </a:lnTo>
                  <a:lnTo>
                    <a:pt x="424" y="1494"/>
                  </a:lnTo>
                  <a:lnTo>
                    <a:pt x="576" y="1422"/>
                  </a:lnTo>
                  <a:lnTo>
                    <a:pt x="680" y="1614"/>
                  </a:lnTo>
                  <a:lnTo>
                    <a:pt x="1631" y="1265"/>
                  </a:lnTo>
                  <a:lnTo>
                    <a:pt x="1648" y="1274"/>
                  </a:lnTo>
                  <a:lnTo>
                    <a:pt x="1809" y="1488"/>
                  </a:lnTo>
                  <a:lnTo>
                    <a:pt x="2272" y="1177"/>
                  </a:lnTo>
                  <a:lnTo>
                    <a:pt x="2227" y="1129"/>
                  </a:lnTo>
                  <a:lnTo>
                    <a:pt x="2136" y="1182"/>
                  </a:lnTo>
                  <a:lnTo>
                    <a:pt x="1818" y="639"/>
                  </a:lnTo>
                  <a:lnTo>
                    <a:pt x="1446" y="0"/>
                  </a:lnTo>
                  <a:lnTo>
                    <a:pt x="1061" y="575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9" name="Freeform 16"/>
            <p:cNvSpPr>
              <a:spLocks/>
            </p:cNvSpPr>
            <p:nvPr/>
          </p:nvSpPr>
          <p:spPr bwMode="auto">
            <a:xfrm>
              <a:off x="4455206" y="3519319"/>
              <a:ext cx="789550" cy="1125209"/>
            </a:xfrm>
            <a:custGeom>
              <a:avLst/>
              <a:gdLst>
                <a:gd name="T0" fmla="*/ 0 w 605"/>
                <a:gd name="T1" fmla="*/ 0 h 877"/>
                <a:gd name="T2" fmla="*/ 2147483647 w 605"/>
                <a:gd name="T3" fmla="*/ 2147483647 h 877"/>
                <a:gd name="T4" fmla="*/ 2147483647 w 605"/>
                <a:gd name="T5" fmla="*/ 2147483647 h 877"/>
                <a:gd name="T6" fmla="*/ 0 60000 65536"/>
                <a:gd name="T7" fmla="*/ 0 60000 65536"/>
                <a:gd name="T8" fmla="*/ 0 60000 65536"/>
                <a:gd name="T9" fmla="*/ 0 w 605"/>
                <a:gd name="T10" fmla="*/ 0 h 877"/>
                <a:gd name="T11" fmla="*/ 605 w 605"/>
                <a:gd name="T12" fmla="*/ 877 h 8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5" h="877">
                  <a:moveTo>
                    <a:pt x="0" y="0"/>
                  </a:moveTo>
                  <a:lnTo>
                    <a:pt x="605" y="809"/>
                  </a:lnTo>
                  <a:lnTo>
                    <a:pt x="468" y="87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0" name="Freeform 17"/>
            <p:cNvSpPr>
              <a:spLocks/>
            </p:cNvSpPr>
            <p:nvPr/>
          </p:nvSpPr>
          <p:spPr bwMode="auto">
            <a:xfrm>
              <a:off x="4933899" y="3369675"/>
              <a:ext cx="535610" cy="1221614"/>
            </a:xfrm>
            <a:custGeom>
              <a:avLst/>
              <a:gdLst>
                <a:gd name="T0" fmla="*/ 0 w 410"/>
                <a:gd name="T1" fmla="*/ 0 h 949"/>
                <a:gd name="T2" fmla="*/ 2147483647 w 410"/>
                <a:gd name="T3" fmla="*/ 2147483647 h 949"/>
                <a:gd name="T4" fmla="*/ 2147483647 w 410"/>
                <a:gd name="T5" fmla="*/ 2147483647 h 949"/>
                <a:gd name="T6" fmla="*/ 2147483647 w 410"/>
                <a:gd name="T7" fmla="*/ 2147483647 h 9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0"/>
                <a:gd name="T13" fmla="*/ 0 h 949"/>
                <a:gd name="T14" fmla="*/ 410 w 410"/>
                <a:gd name="T15" fmla="*/ 949 h 9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0" h="949">
                  <a:moveTo>
                    <a:pt x="0" y="0"/>
                  </a:moveTo>
                  <a:lnTo>
                    <a:pt x="410" y="614"/>
                  </a:lnTo>
                  <a:lnTo>
                    <a:pt x="264" y="743"/>
                  </a:lnTo>
                  <a:lnTo>
                    <a:pt x="393" y="94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1" name="Freeform 18"/>
            <p:cNvSpPr>
              <a:spLocks/>
            </p:cNvSpPr>
            <p:nvPr/>
          </p:nvSpPr>
          <p:spPr bwMode="auto">
            <a:xfrm>
              <a:off x="5177623" y="3303486"/>
              <a:ext cx="964683" cy="1011537"/>
            </a:xfrm>
            <a:custGeom>
              <a:avLst/>
              <a:gdLst>
                <a:gd name="T0" fmla="*/ 0 w 740"/>
                <a:gd name="T1" fmla="*/ 0 h 787"/>
                <a:gd name="T2" fmla="*/ 2147483647 w 740"/>
                <a:gd name="T3" fmla="*/ 2147483647 h 787"/>
                <a:gd name="T4" fmla="*/ 2147483647 w 740"/>
                <a:gd name="T5" fmla="*/ 2147483647 h 787"/>
                <a:gd name="T6" fmla="*/ 2147483647 w 740"/>
                <a:gd name="T7" fmla="*/ 2147483647 h 7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0"/>
                <a:gd name="T13" fmla="*/ 0 h 787"/>
                <a:gd name="T14" fmla="*/ 740 w 740"/>
                <a:gd name="T15" fmla="*/ 787 h 7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0" h="787">
                  <a:moveTo>
                    <a:pt x="0" y="0"/>
                  </a:moveTo>
                  <a:lnTo>
                    <a:pt x="413" y="615"/>
                  </a:lnTo>
                  <a:lnTo>
                    <a:pt x="559" y="486"/>
                  </a:lnTo>
                  <a:lnTo>
                    <a:pt x="740" y="78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2" name="Freeform 19"/>
            <p:cNvSpPr>
              <a:spLocks/>
            </p:cNvSpPr>
            <p:nvPr/>
          </p:nvSpPr>
          <p:spPr bwMode="auto">
            <a:xfrm>
              <a:off x="5761394" y="3077580"/>
              <a:ext cx="582312" cy="1192838"/>
            </a:xfrm>
            <a:custGeom>
              <a:avLst/>
              <a:gdLst>
                <a:gd name="T0" fmla="*/ 2147483647 w 447"/>
                <a:gd name="T1" fmla="*/ 2147483647 h 928"/>
                <a:gd name="T2" fmla="*/ 2147483647 w 447"/>
                <a:gd name="T3" fmla="*/ 2147483647 h 928"/>
                <a:gd name="T4" fmla="*/ 2147483647 w 447"/>
                <a:gd name="T5" fmla="*/ 2147483647 h 928"/>
                <a:gd name="T6" fmla="*/ 0 w 447"/>
                <a:gd name="T7" fmla="*/ 0 h 9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7"/>
                <a:gd name="T13" fmla="*/ 0 h 928"/>
                <a:gd name="T14" fmla="*/ 447 w 447"/>
                <a:gd name="T15" fmla="*/ 928 h 9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7" h="928">
                  <a:moveTo>
                    <a:pt x="447" y="928"/>
                  </a:moveTo>
                  <a:lnTo>
                    <a:pt x="34" y="318"/>
                  </a:lnTo>
                  <a:lnTo>
                    <a:pt x="163" y="2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3" name="Freeform 20"/>
            <p:cNvSpPr>
              <a:spLocks/>
            </p:cNvSpPr>
            <p:nvPr/>
          </p:nvSpPr>
          <p:spPr bwMode="auto">
            <a:xfrm>
              <a:off x="5917554" y="2824336"/>
              <a:ext cx="763281" cy="1379893"/>
            </a:xfrm>
            <a:custGeom>
              <a:avLst/>
              <a:gdLst>
                <a:gd name="T0" fmla="*/ 0 w 585"/>
                <a:gd name="T1" fmla="*/ 0 h 1074"/>
                <a:gd name="T2" fmla="*/ 2147483647 w 585"/>
                <a:gd name="T3" fmla="*/ 2147483647 h 1074"/>
                <a:gd name="T4" fmla="*/ 2147483647 w 585"/>
                <a:gd name="T5" fmla="*/ 2147483647 h 1074"/>
                <a:gd name="T6" fmla="*/ 0 60000 65536"/>
                <a:gd name="T7" fmla="*/ 0 60000 65536"/>
                <a:gd name="T8" fmla="*/ 0 60000 65536"/>
                <a:gd name="T9" fmla="*/ 0 w 585"/>
                <a:gd name="T10" fmla="*/ 0 h 1074"/>
                <a:gd name="T11" fmla="*/ 585 w 585"/>
                <a:gd name="T12" fmla="*/ 1074 h 10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5" h="1074">
                  <a:moveTo>
                    <a:pt x="0" y="0"/>
                  </a:moveTo>
                  <a:lnTo>
                    <a:pt x="585" y="911"/>
                  </a:lnTo>
                  <a:lnTo>
                    <a:pt x="419" y="1074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4" name="Freeform 21"/>
            <p:cNvSpPr>
              <a:spLocks/>
            </p:cNvSpPr>
            <p:nvPr/>
          </p:nvSpPr>
          <p:spPr bwMode="auto">
            <a:xfrm>
              <a:off x="6063497" y="2602748"/>
              <a:ext cx="996789" cy="1837459"/>
            </a:xfrm>
            <a:custGeom>
              <a:avLst/>
              <a:gdLst>
                <a:gd name="T0" fmla="*/ 0 w 765"/>
                <a:gd name="T1" fmla="*/ 0 h 1431"/>
                <a:gd name="T2" fmla="*/ 2147483647 w 765"/>
                <a:gd name="T3" fmla="*/ 2147483647 h 1431"/>
                <a:gd name="T4" fmla="*/ 2147483647 w 765"/>
                <a:gd name="T5" fmla="*/ 2147483647 h 1431"/>
                <a:gd name="T6" fmla="*/ 0 60000 65536"/>
                <a:gd name="T7" fmla="*/ 0 60000 65536"/>
                <a:gd name="T8" fmla="*/ 0 60000 65536"/>
                <a:gd name="T9" fmla="*/ 0 w 765"/>
                <a:gd name="T10" fmla="*/ 0 h 1431"/>
                <a:gd name="T11" fmla="*/ 765 w 765"/>
                <a:gd name="T12" fmla="*/ 1431 h 1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5" h="1431">
                  <a:moveTo>
                    <a:pt x="0" y="0"/>
                  </a:moveTo>
                  <a:lnTo>
                    <a:pt x="765" y="1246"/>
                  </a:lnTo>
                  <a:lnTo>
                    <a:pt x="486" y="143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5" name="Text Box 22"/>
            <p:cNvSpPr txBox="1">
              <a:spLocks noChangeArrowheads="1"/>
            </p:cNvSpPr>
            <p:nvPr/>
          </p:nvSpPr>
          <p:spPr bwMode="auto">
            <a:xfrm>
              <a:off x="3275856" y="3284984"/>
              <a:ext cx="783696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:1244</a:t>
              </a:r>
            </a:p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2.4222 га</a:t>
              </a:r>
            </a:p>
          </p:txBody>
        </p:sp>
        <p:sp>
          <p:nvSpPr>
            <p:cNvPr id="31766" name="Line 23"/>
            <p:cNvSpPr>
              <a:spLocks noChangeShapeType="1"/>
            </p:cNvSpPr>
            <p:nvPr/>
          </p:nvSpPr>
          <p:spPr bwMode="auto">
            <a:xfrm>
              <a:off x="3475929" y="3506369"/>
              <a:ext cx="35464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7" name="Text Box 28"/>
            <p:cNvSpPr txBox="1">
              <a:spLocks noChangeArrowheads="1"/>
            </p:cNvSpPr>
            <p:nvPr/>
          </p:nvSpPr>
          <p:spPr bwMode="auto">
            <a:xfrm>
              <a:off x="6491109" y="3974007"/>
              <a:ext cx="591069" cy="4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</a:t>
              </a:r>
              <a:r>
                <a:rPr lang="en-US" sz="1000">
                  <a:solidFill>
                    <a:srgbClr val="FFFF00"/>
                  </a:solidFill>
                </a:rPr>
                <a:t>39</a:t>
              </a:r>
              <a:endParaRPr lang="ru-RU" sz="1000">
                <a:solidFill>
                  <a:srgbClr val="FFFF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303</a:t>
              </a:r>
              <a:r>
                <a:rPr lang="ru-RU" sz="100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31768" name="Line 29"/>
            <p:cNvSpPr>
              <a:spLocks noChangeShapeType="1"/>
            </p:cNvSpPr>
            <p:nvPr/>
          </p:nvSpPr>
          <p:spPr bwMode="auto">
            <a:xfrm>
              <a:off x="6609323" y="4148112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9" name="Text Box 30"/>
            <p:cNvSpPr txBox="1">
              <a:spLocks noChangeArrowheads="1"/>
            </p:cNvSpPr>
            <p:nvPr/>
          </p:nvSpPr>
          <p:spPr bwMode="auto">
            <a:xfrm>
              <a:off x="4612825" y="3477591"/>
              <a:ext cx="688850" cy="4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:1242</a:t>
              </a:r>
            </a:p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3.303 га</a:t>
              </a:r>
            </a:p>
          </p:txBody>
        </p:sp>
        <p:sp>
          <p:nvSpPr>
            <p:cNvPr id="31770" name="Line 31"/>
            <p:cNvSpPr>
              <a:spLocks noChangeShapeType="1"/>
            </p:cNvSpPr>
            <p:nvPr/>
          </p:nvSpPr>
          <p:spPr bwMode="auto">
            <a:xfrm>
              <a:off x="4837577" y="3740908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1" name="Text Box 32"/>
            <p:cNvSpPr txBox="1">
              <a:spLocks noChangeArrowheads="1"/>
            </p:cNvSpPr>
            <p:nvPr/>
          </p:nvSpPr>
          <p:spPr bwMode="auto">
            <a:xfrm>
              <a:off x="2411760" y="2132856"/>
              <a:ext cx="8930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:1228 2.4222 га</a:t>
              </a:r>
            </a:p>
          </p:txBody>
        </p:sp>
        <p:sp>
          <p:nvSpPr>
            <p:cNvPr id="31772" name="Line 33"/>
            <p:cNvSpPr>
              <a:spLocks noChangeShapeType="1"/>
            </p:cNvSpPr>
            <p:nvPr/>
          </p:nvSpPr>
          <p:spPr bwMode="auto">
            <a:xfrm>
              <a:off x="2699792" y="2348880"/>
              <a:ext cx="35464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3" name="Freeform 35"/>
            <p:cNvSpPr>
              <a:spLocks/>
            </p:cNvSpPr>
            <p:nvPr/>
          </p:nvSpPr>
          <p:spPr bwMode="auto">
            <a:xfrm>
              <a:off x="4538393" y="4906406"/>
              <a:ext cx="1103328" cy="815848"/>
            </a:xfrm>
            <a:custGeom>
              <a:avLst/>
              <a:gdLst>
                <a:gd name="T0" fmla="*/ 2147483647 w 1298"/>
                <a:gd name="T1" fmla="*/ 0 h 911"/>
                <a:gd name="T2" fmla="*/ 2147483647 w 1298"/>
                <a:gd name="T3" fmla="*/ 2147483647 h 911"/>
                <a:gd name="T4" fmla="*/ 2147483647 w 1298"/>
                <a:gd name="T5" fmla="*/ 2147483647 h 911"/>
                <a:gd name="T6" fmla="*/ 0 w 1298"/>
                <a:gd name="T7" fmla="*/ 2147483647 h 911"/>
                <a:gd name="T8" fmla="*/ 2147483647 w 1298"/>
                <a:gd name="T9" fmla="*/ 2147483647 h 911"/>
                <a:gd name="T10" fmla="*/ 2147483647 w 1298"/>
                <a:gd name="T11" fmla="*/ 2147483647 h 911"/>
                <a:gd name="T12" fmla="*/ 2147483647 w 1298"/>
                <a:gd name="T13" fmla="*/ 2147483647 h 911"/>
                <a:gd name="T14" fmla="*/ 2147483647 w 1298"/>
                <a:gd name="T15" fmla="*/ 2147483647 h 911"/>
                <a:gd name="T16" fmla="*/ 2147483647 w 1298"/>
                <a:gd name="T17" fmla="*/ 2147483647 h 911"/>
                <a:gd name="T18" fmla="*/ 2147483647 w 1298"/>
                <a:gd name="T19" fmla="*/ 0 h 9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8"/>
                <a:gd name="T31" fmla="*/ 0 h 911"/>
                <a:gd name="T32" fmla="*/ 1298 w 1298"/>
                <a:gd name="T33" fmla="*/ 911 h 9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8" h="911">
                  <a:moveTo>
                    <a:pt x="1229" y="0"/>
                  </a:moveTo>
                  <a:lnTo>
                    <a:pt x="705" y="206"/>
                  </a:lnTo>
                  <a:lnTo>
                    <a:pt x="464" y="163"/>
                  </a:lnTo>
                  <a:lnTo>
                    <a:pt x="0" y="447"/>
                  </a:lnTo>
                  <a:lnTo>
                    <a:pt x="77" y="662"/>
                  </a:lnTo>
                  <a:lnTo>
                    <a:pt x="120" y="645"/>
                  </a:lnTo>
                  <a:lnTo>
                    <a:pt x="241" y="774"/>
                  </a:lnTo>
                  <a:lnTo>
                    <a:pt x="430" y="911"/>
                  </a:lnTo>
                  <a:lnTo>
                    <a:pt x="1298" y="499"/>
                  </a:lnTo>
                  <a:lnTo>
                    <a:pt x="1229" y="0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4" name="Text Box 36"/>
            <p:cNvSpPr txBox="1">
              <a:spLocks noChangeArrowheads="1"/>
            </p:cNvSpPr>
            <p:nvPr/>
          </p:nvSpPr>
          <p:spPr bwMode="auto">
            <a:xfrm>
              <a:off x="4788024" y="5085184"/>
              <a:ext cx="750796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:1240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00" dirty="0">
                  <a:solidFill>
                    <a:srgbClr val="FFFF00"/>
                  </a:solidFill>
                </a:rPr>
                <a:t>3</a:t>
              </a:r>
              <a:r>
                <a:rPr lang="ru-RU" sz="1000" dirty="0">
                  <a:solidFill>
                    <a:srgbClr val="FFFF00"/>
                  </a:solidFill>
                </a:rPr>
                <a:t>.5162 га</a:t>
              </a:r>
            </a:p>
          </p:txBody>
        </p:sp>
        <p:sp>
          <p:nvSpPr>
            <p:cNvPr id="31775" name="Line 37"/>
            <p:cNvSpPr>
              <a:spLocks noChangeShapeType="1"/>
            </p:cNvSpPr>
            <p:nvPr/>
          </p:nvSpPr>
          <p:spPr bwMode="auto">
            <a:xfrm>
              <a:off x="4954331" y="5313610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6" name="Text Box 38"/>
            <p:cNvSpPr txBox="1">
              <a:spLocks noChangeArrowheads="1"/>
            </p:cNvSpPr>
            <p:nvPr/>
          </p:nvSpPr>
          <p:spPr bwMode="auto">
            <a:xfrm>
              <a:off x="1619672" y="2204864"/>
              <a:ext cx="766200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:1243 2.4222 га</a:t>
              </a:r>
            </a:p>
          </p:txBody>
        </p:sp>
        <p:sp>
          <p:nvSpPr>
            <p:cNvPr id="31777" name="Line 39"/>
            <p:cNvSpPr>
              <a:spLocks noChangeShapeType="1"/>
            </p:cNvSpPr>
            <p:nvPr/>
          </p:nvSpPr>
          <p:spPr bwMode="auto">
            <a:xfrm>
              <a:off x="1701264" y="2399865"/>
              <a:ext cx="35318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8" name="Text Box 40"/>
            <p:cNvSpPr txBox="1">
              <a:spLocks noChangeArrowheads="1"/>
            </p:cNvSpPr>
            <p:nvPr/>
          </p:nvSpPr>
          <p:spPr bwMode="auto">
            <a:xfrm>
              <a:off x="2411760" y="3566802"/>
              <a:ext cx="5898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:1229 2.4222 </a:t>
              </a:r>
            </a:p>
          </p:txBody>
        </p:sp>
        <p:sp>
          <p:nvSpPr>
            <p:cNvPr id="31779" name="Line 41"/>
            <p:cNvSpPr>
              <a:spLocks noChangeShapeType="1"/>
            </p:cNvSpPr>
            <p:nvPr/>
          </p:nvSpPr>
          <p:spPr bwMode="auto">
            <a:xfrm>
              <a:off x="2588597" y="3740908"/>
              <a:ext cx="35464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0" name="Text Box 42"/>
            <p:cNvSpPr txBox="1">
              <a:spLocks noChangeArrowheads="1"/>
            </p:cNvSpPr>
            <p:nvPr/>
          </p:nvSpPr>
          <p:spPr bwMode="auto">
            <a:xfrm>
              <a:off x="5900041" y="3391258"/>
              <a:ext cx="591068" cy="4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</a:t>
              </a: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8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303</a:t>
              </a:r>
              <a:r>
                <a:rPr lang="ru-RU" sz="100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31781" name="Line 43"/>
            <p:cNvSpPr>
              <a:spLocks noChangeShapeType="1"/>
            </p:cNvSpPr>
            <p:nvPr/>
          </p:nvSpPr>
          <p:spPr bwMode="auto">
            <a:xfrm>
              <a:off x="6018254" y="3565363"/>
              <a:ext cx="35610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2" name="Text Box 44"/>
            <p:cNvSpPr txBox="1">
              <a:spLocks noChangeArrowheads="1"/>
            </p:cNvSpPr>
            <p:nvPr/>
          </p:nvSpPr>
          <p:spPr bwMode="auto">
            <a:xfrm>
              <a:off x="5367349" y="3332264"/>
              <a:ext cx="591069" cy="4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</a:t>
              </a: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5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303</a:t>
              </a:r>
              <a:endParaRPr lang="ru-RU" sz="1000">
                <a:solidFill>
                  <a:srgbClr val="FFFF00"/>
                </a:solidFill>
              </a:endParaRPr>
            </a:p>
          </p:txBody>
        </p:sp>
        <p:sp>
          <p:nvSpPr>
            <p:cNvPr id="31783" name="Line 45"/>
            <p:cNvSpPr>
              <a:spLocks noChangeShapeType="1"/>
            </p:cNvSpPr>
            <p:nvPr/>
          </p:nvSpPr>
          <p:spPr bwMode="auto">
            <a:xfrm>
              <a:off x="5485563" y="3506369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4" name="Text Box 46"/>
            <p:cNvSpPr txBox="1">
              <a:spLocks noChangeArrowheads="1"/>
            </p:cNvSpPr>
            <p:nvPr/>
          </p:nvSpPr>
          <p:spPr bwMode="auto">
            <a:xfrm>
              <a:off x="2017960" y="3021464"/>
              <a:ext cx="7538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</a:t>
              </a:r>
              <a:r>
                <a:rPr lang="en-US" sz="1000" dirty="0">
                  <a:solidFill>
                    <a:srgbClr val="FFFF00"/>
                  </a:solidFill>
                </a:rPr>
                <a:t>3</a:t>
              </a:r>
              <a:r>
                <a:rPr lang="ru-RU" sz="1000" dirty="0">
                  <a:solidFill>
                    <a:srgbClr val="FFFF00"/>
                  </a:solidFill>
                </a:rPr>
                <a:t>7 2.4222 га</a:t>
              </a:r>
            </a:p>
          </p:txBody>
        </p:sp>
        <p:sp>
          <p:nvSpPr>
            <p:cNvPr id="31785" name="Line 47"/>
            <p:cNvSpPr>
              <a:spLocks noChangeShapeType="1"/>
            </p:cNvSpPr>
            <p:nvPr/>
          </p:nvSpPr>
          <p:spPr bwMode="auto">
            <a:xfrm>
              <a:off x="2172660" y="3215713"/>
              <a:ext cx="35610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6" name="Text Box 48"/>
            <p:cNvSpPr txBox="1">
              <a:spLocks noChangeArrowheads="1"/>
            </p:cNvSpPr>
            <p:nvPr/>
          </p:nvSpPr>
          <p:spPr bwMode="auto">
            <a:xfrm>
              <a:off x="1523214" y="1758122"/>
              <a:ext cx="738471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</a:t>
              </a: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6 </a:t>
              </a:r>
              <a:r>
                <a:rPr lang="en-US" sz="1000">
                  <a:solidFill>
                    <a:srgbClr val="FFFF00"/>
                  </a:solidFill>
                </a:rPr>
                <a:t>2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4222</a:t>
              </a:r>
              <a:r>
                <a:rPr lang="ru-RU" sz="1000">
                  <a:solidFill>
                    <a:srgbClr val="FFFF00"/>
                  </a:solidFill>
                </a:rPr>
                <a:t> га</a:t>
              </a:r>
            </a:p>
          </p:txBody>
        </p:sp>
        <p:sp>
          <p:nvSpPr>
            <p:cNvPr id="31787" name="Line 49"/>
            <p:cNvSpPr>
              <a:spLocks noChangeShapeType="1"/>
            </p:cNvSpPr>
            <p:nvPr/>
          </p:nvSpPr>
          <p:spPr bwMode="auto">
            <a:xfrm>
              <a:off x="1641428" y="1933666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8" name="Text Box 50"/>
            <p:cNvSpPr txBox="1">
              <a:spLocks noChangeArrowheads="1"/>
            </p:cNvSpPr>
            <p:nvPr/>
          </p:nvSpPr>
          <p:spPr bwMode="auto">
            <a:xfrm>
              <a:off x="3024966" y="3915012"/>
              <a:ext cx="745768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:1241 2.4222 га </a:t>
              </a:r>
            </a:p>
          </p:txBody>
        </p:sp>
        <p:sp>
          <p:nvSpPr>
            <p:cNvPr id="31789" name="Line 51"/>
            <p:cNvSpPr>
              <a:spLocks noChangeShapeType="1"/>
            </p:cNvSpPr>
            <p:nvPr/>
          </p:nvSpPr>
          <p:spPr bwMode="auto">
            <a:xfrm>
              <a:off x="3239502" y="4090557"/>
              <a:ext cx="35464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0" name="Text Box 52"/>
            <p:cNvSpPr txBox="1">
              <a:spLocks noChangeArrowheads="1"/>
            </p:cNvSpPr>
            <p:nvPr/>
          </p:nvSpPr>
          <p:spPr bwMode="auto">
            <a:xfrm>
              <a:off x="5367349" y="4090557"/>
              <a:ext cx="701986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:1230 3.303 га </a:t>
              </a:r>
            </a:p>
          </p:txBody>
        </p:sp>
        <p:sp>
          <p:nvSpPr>
            <p:cNvPr id="31791" name="Line 53"/>
            <p:cNvSpPr>
              <a:spLocks noChangeShapeType="1"/>
            </p:cNvSpPr>
            <p:nvPr/>
          </p:nvSpPr>
          <p:spPr bwMode="auto">
            <a:xfrm>
              <a:off x="5485563" y="4264662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2" name="Text Box 54"/>
            <p:cNvSpPr txBox="1">
              <a:spLocks noChangeArrowheads="1"/>
            </p:cNvSpPr>
            <p:nvPr/>
          </p:nvSpPr>
          <p:spPr bwMode="auto">
            <a:xfrm>
              <a:off x="4185212" y="3681913"/>
              <a:ext cx="591069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:1234 3.303  </a:t>
              </a:r>
            </a:p>
          </p:txBody>
        </p:sp>
        <p:sp>
          <p:nvSpPr>
            <p:cNvPr id="31793" name="Line 55"/>
            <p:cNvSpPr>
              <a:spLocks noChangeShapeType="1"/>
            </p:cNvSpPr>
            <p:nvPr/>
          </p:nvSpPr>
          <p:spPr bwMode="auto">
            <a:xfrm>
              <a:off x="4303426" y="3856018"/>
              <a:ext cx="35318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4" name="Text Box 56"/>
            <p:cNvSpPr txBox="1">
              <a:spLocks noChangeArrowheads="1"/>
            </p:cNvSpPr>
            <p:nvPr/>
          </p:nvSpPr>
          <p:spPr bwMode="auto">
            <a:xfrm>
              <a:off x="1701264" y="2575409"/>
              <a:ext cx="7104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:1233 2.4222 </a:t>
              </a:r>
            </a:p>
          </p:txBody>
        </p:sp>
        <p:sp>
          <p:nvSpPr>
            <p:cNvPr id="31795" name="Line 57"/>
            <p:cNvSpPr>
              <a:spLocks noChangeShapeType="1"/>
            </p:cNvSpPr>
            <p:nvPr/>
          </p:nvSpPr>
          <p:spPr bwMode="auto">
            <a:xfrm>
              <a:off x="1818019" y="2749514"/>
              <a:ext cx="35464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6" name="Text Box 58"/>
            <p:cNvSpPr txBox="1">
              <a:spLocks noChangeArrowheads="1"/>
            </p:cNvSpPr>
            <p:nvPr/>
          </p:nvSpPr>
          <p:spPr bwMode="auto">
            <a:xfrm>
              <a:off x="2765188" y="2984053"/>
              <a:ext cx="65468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:1232 2.4222 </a:t>
              </a:r>
            </a:p>
          </p:txBody>
        </p:sp>
        <p:sp>
          <p:nvSpPr>
            <p:cNvPr id="31797" name="Line 59"/>
            <p:cNvSpPr>
              <a:spLocks noChangeShapeType="1"/>
            </p:cNvSpPr>
            <p:nvPr/>
          </p:nvSpPr>
          <p:spPr bwMode="auto">
            <a:xfrm>
              <a:off x="2884861" y="3158158"/>
              <a:ext cx="35464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8" name="Text Box 60"/>
            <p:cNvSpPr txBox="1">
              <a:spLocks noChangeArrowheads="1"/>
            </p:cNvSpPr>
            <p:nvPr/>
          </p:nvSpPr>
          <p:spPr bwMode="auto">
            <a:xfrm>
              <a:off x="6078091" y="2632965"/>
              <a:ext cx="531232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:1231 3.303 </a:t>
              </a:r>
            </a:p>
          </p:txBody>
        </p:sp>
        <p:sp>
          <p:nvSpPr>
            <p:cNvPr id="31799" name="Line 61"/>
            <p:cNvSpPr>
              <a:spLocks noChangeShapeType="1"/>
            </p:cNvSpPr>
            <p:nvPr/>
          </p:nvSpPr>
          <p:spPr bwMode="auto">
            <a:xfrm>
              <a:off x="6196304" y="2808509"/>
              <a:ext cx="35610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0" name="Freeform 67"/>
            <p:cNvSpPr>
              <a:spLocks/>
            </p:cNvSpPr>
            <p:nvPr/>
          </p:nvSpPr>
          <p:spPr bwMode="auto">
            <a:xfrm>
              <a:off x="4008621" y="3758174"/>
              <a:ext cx="1085815" cy="1057581"/>
            </a:xfrm>
            <a:custGeom>
              <a:avLst/>
              <a:gdLst>
                <a:gd name="T0" fmla="*/ 2147483647 w 809"/>
                <a:gd name="T1" fmla="*/ 0 h 781"/>
                <a:gd name="T2" fmla="*/ 2147483647 w 809"/>
                <a:gd name="T3" fmla="*/ 2147483647 h 781"/>
                <a:gd name="T4" fmla="*/ 2147483647 w 809"/>
                <a:gd name="T5" fmla="*/ 2147483647 h 781"/>
                <a:gd name="T6" fmla="*/ 2147483647 w 809"/>
                <a:gd name="T7" fmla="*/ 2147483647 h 781"/>
                <a:gd name="T8" fmla="*/ 2147483647 w 809"/>
                <a:gd name="T9" fmla="*/ 2147483647 h 781"/>
                <a:gd name="T10" fmla="*/ 0 w 809"/>
                <a:gd name="T11" fmla="*/ 2147483647 h 781"/>
                <a:gd name="T12" fmla="*/ 2147483647 w 809"/>
                <a:gd name="T13" fmla="*/ 0 h 7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9"/>
                <a:gd name="T22" fmla="*/ 0 h 781"/>
                <a:gd name="T23" fmla="*/ 809 w 809"/>
                <a:gd name="T24" fmla="*/ 781 h 7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9" h="781">
                  <a:moveTo>
                    <a:pt x="82" y="0"/>
                  </a:moveTo>
                  <a:lnTo>
                    <a:pt x="553" y="597"/>
                  </a:lnTo>
                  <a:lnTo>
                    <a:pt x="697" y="509"/>
                  </a:lnTo>
                  <a:lnTo>
                    <a:pt x="809" y="693"/>
                  </a:lnTo>
                  <a:lnTo>
                    <a:pt x="567" y="781"/>
                  </a:lnTo>
                  <a:lnTo>
                    <a:pt x="0" y="173"/>
                  </a:lnTo>
                  <a:lnTo>
                    <a:pt x="82" y="0"/>
                  </a:lnTo>
                  <a:close/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1" name="Freeform 68"/>
            <p:cNvSpPr>
              <a:spLocks/>
            </p:cNvSpPr>
            <p:nvPr/>
          </p:nvSpPr>
          <p:spPr bwMode="auto">
            <a:xfrm>
              <a:off x="4901792" y="5366850"/>
              <a:ext cx="795388" cy="411522"/>
            </a:xfrm>
            <a:custGeom>
              <a:avLst/>
              <a:gdLst>
                <a:gd name="T0" fmla="*/ 0 w 592"/>
                <a:gd name="T1" fmla="*/ 2147483647 h 304"/>
                <a:gd name="T2" fmla="*/ 2147483647 w 592"/>
                <a:gd name="T3" fmla="*/ 2147483647 h 304"/>
                <a:gd name="T4" fmla="*/ 2147483647 w 592"/>
                <a:gd name="T5" fmla="*/ 2147483647 h 304"/>
                <a:gd name="T6" fmla="*/ 2147483647 w 592"/>
                <a:gd name="T7" fmla="*/ 2147483647 h 304"/>
                <a:gd name="T8" fmla="*/ 2147483647 w 592"/>
                <a:gd name="T9" fmla="*/ 2147483647 h 304"/>
                <a:gd name="T10" fmla="*/ 2147483647 w 592"/>
                <a:gd name="T11" fmla="*/ 0 h 304"/>
                <a:gd name="T12" fmla="*/ 0 w 592"/>
                <a:gd name="T13" fmla="*/ 2147483647 h 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2"/>
                <a:gd name="T22" fmla="*/ 0 h 304"/>
                <a:gd name="T23" fmla="*/ 592 w 592"/>
                <a:gd name="T24" fmla="*/ 304 h 3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2" h="304">
                  <a:moveTo>
                    <a:pt x="0" y="256"/>
                  </a:moveTo>
                  <a:lnTo>
                    <a:pt x="128" y="304"/>
                  </a:lnTo>
                  <a:lnTo>
                    <a:pt x="352" y="192"/>
                  </a:lnTo>
                  <a:lnTo>
                    <a:pt x="384" y="304"/>
                  </a:lnTo>
                  <a:lnTo>
                    <a:pt x="592" y="296"/>
                  </a:lnTo>
                  <a:lnTo>
                    <a:pt x="544" y="0"/>
                  </a:lnTo>
                  <a:lnTo>
                    <a:pt x="0" y="256"/>
                  </a:lnTo>
                  <a:close/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2" name="Freeform 69"/>
            <p:cNvSpPr>
              <a:spLocks/>
            </p:cNvSpPr>
            <p:nvPr/>
          </p:nvSpPr>
          <p:spPr bwMode="auto">
            <a:xfrm>
              <a:off x="3722573" y="4025807"/>
              <a:ext cx="528313" cy="568360"/>
            </a:xfrm>
            <a:custGeom>
              <a:avLst/>
              <a:gdLst>
                <a:gd name="T0" fmla="*/ 2147483647 w 362"/>
                <a:gd name="T1" fmla="*/ 0 h 395"/>
                <a:gd name="T2" fmla="*/ 2147483647 w 362"/>
                <a:gd name="T3" fmla="*/ 2147483647 h 395"/>
                <a:gd name="T4" fmla="*/ 0 w 362"/>
                <a:gd name="T5" fmla="*/ 2147483647 h 395"/>
                <a:gd name="T6" fmla="*/ 2147483647 w 362"/>
                <a:gd name="T7" fmla="*/ 2147483647 h 395"/>
                <a:gd name="T8" fmla="*/ 2147483647 w 362"/>
                <a:gd name="T9" fmla="*/ 2147483647 h 395"/>
                <a:gd name="T10" fmla="*/ 2147483647 w 362"/>
                <a:gd name="T11" fmla="*/ 2147483647 h 395"/>
                <a:gd name="T12" fmla="*/ 2147483647 w 362"/>
                <a:gd name="T13" fmla="*/ 2147483647 h 395"/>
                <a:gd name="T14" fmla="*/ 2147483647 w 362"/>
                <a:gd name="T15" fmla="*/ 2147483647 h 395"/>
                <a:gd name="T16" fmla="*/ 2147483647 w 362"/>
                <a:gd name="T17" fmla="*/ 2147483647 h 395"/>
                <a:gd name="T18" fmla="*/ 2147483647 w 362"/>
                <a:gd name="T19" fmla="*/ 0 h 3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2"/>
                <a:gd name="T31" fmla="*/ 0 h 395"/>
                <a:gd name="T32" fmla="*/ 362 w 362"/>
                <a:gd name="T33" fmla="*/ 395 h 3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2" h="395">
                  <a:moveTo>
                    <a:pt x="186" y="0"/>
                  </a:moveTo>
                  <a:lnTo>
                    <a:pt x="117" y="95"/>
                  </a:lnTo>
                  <a:lnTo>
                    <a:pt x="0" y="212"/>
                  </a:lnTo>
                  <a:lnTo>
                    <a:pt x="13" y="269"/>
                  </a:lnTo>
                  <a:lnTo>
                    <a:pt x="100" y="391"/>
                  </a:lnTo>
                  <a:lnTo>
                    <a:pt x="259" y="395"/>
                  </a:lnTo>
                  <a:lnTo>
                    <a:pt x="255" y="350"/>
                  </a:lnTo>
                  <a:lnTo>
                    <a:pt x="267" y="314"/>
                  </a:lnTo>
                  <a:lnTo>
                    <a:pt x="362" y="192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3" name="Text Box 71"/>
            <p:cNvSpPr txBox="1">
              <a:spLocks noChangeArrowheads="1"/>
            </p:cNvSpPr>
            <p:nvPr/>
          </p:nvSpPr>
          <p:spPr bwMode="auto">
            <a:xfrm>
              <a:off x="2957833" y="5169722"/>
              <a:ext cx="1371863" cy="42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47:01:1122001:12</a:t>
              </a: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0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rgbClr val="FFFF00"/>
                  </a:solidFill>
                </a:rPr>
                <a:t>3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3701</a:t>
              </a:r>
              <a:r>
                <a:rPr lang="ru-RU" sz="1000">
                  <a:solidFill>
                    <a:srgbClr val="FFFF00"/>
                  </a:solidFill>
                </a:rPr>
                <a:t> га</a:t>
              </a:r>
            </a:p>
          </p:txBody>
        </p:sp>
        <p:sp>
          <p:nvSpPr>
            <p:cNvPr id="31804" name="Freeform 72"/>
            <p:cNvSpPr>
              <a:spLocks/>
            </p:cNvSpPr>
            <p:nvPr/>
          </p:nvSpPr>
          <p:spPr bwMode="auto">
            <a:xfrm>
              <a:off x="3258475" y="5345266"/>
              <a:ext cx="941331" cy="10073"/>
            </a:xfrm>
            <a:custGeom>
              <a:avLst/>
              <a:gdLst>
                <a:gd name="T0" fmla="*/ 0 w 701"/>
                <a:gd name="T1" fmla="*/ 0 h 7"/>
                <a:gd name="T2" fmla="*/ 2147483647 w 701"/>
                <a:gd name="T3" fmla="*/ 2147483647 h 7"/>
                <a:gd name="T4" fmla="*/ 0 60000 65536"/>
                <a:gd name="T5" fmla="*/ 0 60000 65536"/>
                <a:gd name="T6" fmla="*/ 0 w 701"/>
                <a:gd name="T7" fmla="*/ 0 h 7"/>
                <a:gd name="T8" fmla="*/ 701 w 701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01" h="7">
                  <a:moveTo>
                    <a:pt x="0" y="0"/>
                  </a:moveTo>
                  <a:lnTo>
                    <a:pt x="701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5" name="Freeform 73"/>
            <p:cNvSpPr>
              <a:spLocks/>
            </p:cNvSpPr>
            <p:nvPr/>
          </p:nvSpPr>
          <p:spPr bwMode="auto">
            <a:xfrm>
              <a:off x="4210022" y="4707839"/>
              <a:ext cx="433450" cy="646060"/>
            </a:xfrm>
            <a:custGeom>
              <a:avLst/>
              <a:gdLst>
                <a:gd name="T0" fmla="*/ 0 w 323"/>
                <a:gd name="T1" fmla="*/ 2147483647 h 478"/>
                <a:gd name="T2" fmla="*/ 2147483647 w 323"/>
                <a:gd name="T3" fmla="*/ 0 h 478"/>
                <a:gd name="T4" fmla="*/ 0 60000 65536"/>
                <a:gd name="T5" fmla="*/ 0 60000 65536"/>
                <a:gd name="T6" fmla="*/ 0 w 323"/>
                <a:gd name="T7" fmla="*/ 0 h 478"/>
                <a:gd name="T8" fmla="*/ 323 w 323"/>
                <a:gd name="T9" fmla="*/ 478 h 4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3" h="478">
                  <a:moveTo>
                    <a:pt x="0" y="478"/>
                  </a:moveTo>
                  <a:lnTo>
                    <a:pt x="323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6" name="Freeform 74"/>
            <p:cNvSpPr>
              <a:spLocks/>
            </p:cNvSpPr>
            <p:nvPr/>
          </p:nvSpPr>
          <p:spPr bwMode="auto">
            <a:xfrm>
              <a:off x="4210022" y="5353899"/>
              <a:ext cx="777875" cy="414399"/>
            </a:xfrm>
            <a:custGeom>
              <a:avLst/>
              <a:gdLst>
                <a:gd name="T0" fmla="*/ 0 w 579"/>
                <a:gd name="T1" fmla="*/ 0 h 306"/>
                <a:gd name="T2" fmla="*/ 2147483647 w 579"/>
                <a:gd name="T3" fmla="*/ 2147483647 h 306"/>
                <a:gd name="T4" fmla="*/ 2147483647 w 579"/>
                <a:gd name="T5" fmla="*/ 2147483647 h 306"/>
                <a:gd name="T6" fmla="*/ 0 60000 65536"/>
                <a:gd name="T7" fmla="*/ 0 60000 65536"/>
                <a:gd name="T8" fmla="*/ 0 60000 65536"/>
                <a:gd name="T9" fmla="*/ 0 w 579"/>
                <a:gd name="T10" fmla="*/ 0 h 306"/>
                <a:gd name="T11" fmla="*/ 579 w 579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9" h="306">
                  <a:moveTo>
                    <a:pt x="0" y="0"/>
                  </a:moveTo>
                  <a:lnTo>
                    <a:pt x="211" y="306"/>
                  </a:lnTo>
                  <a:lnTo>
                    <a:pt x="579" y="30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07" name="Text Box 75"/>
            <p:cNvSpPr txBox="1">
              <a:spLocks noChangeArrowheads="1"/>
            </p:cNvSpPr>
            <p:nvPr/>
          </p:nvSpPr>
          <p:spPr bwMode="auto">
            <a:xfrm>
              <a:off x="4455206" y="4494884"/>
              <a:ext cx="666958" cy="2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rgbClr val="FFFF00"/>
                  </a:solidFill>
                </a:rPr>
                <a:t>2</a:t>
              </a:r>
              <a:r>
                <a:rPr lang="ru-RU" sz="1000">
                  <a:solidFill>
                    <a:srgbClr val="FFFF00"/>
                  </a:solidFill>
                </a:rPr>
                <a:t>.</a:t>
              </a:r>
              <a:r>
                <a:rPr lang="en-US" sz="1000">
                  <a:solidFill>
                    <a:srgbClr val="FFFF00"/>
                  </a:solidFill>
                </a:rPr>
                <a:t>2595</a:t>
              </a:r>
              <a:r>
                <a:rPr lang="ru-RU" sz="1000">
                  <a:solidFill>
                    <a:srgbClr val="FFFF00"/>
                  </a:solidFill>
                </a:rPr>
                <a:t> га</a:t>
              </a:r>
            </a:p>
          </p:txBody>
        </p:sp>
        <p:sp>
          <p:nvSpPr>
            <p:cNvPr id="31808" name="Text Box 76"/>
            <p:cNvSpPr txBox="1">
              <a:spLocks noChangeArrowheads="1"/>
            </p:cNvSpPr>
            <p:nvPr/>
          </p:nvSpPr>
          <p:spPr bwMode="auto">
            <a:xfrm>
              <a:off x="5184920" y="5477643"/>
              <a:ext cx="82723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1.1105 га</a:t>
              </a:r>
            </a:p>
          </p:txBody>
        </p:sp>
        <p:sp>
          <p:nvSpPr>
            <p:cNvPr id="31809" name="Freeform 78"/>
            <p:cNvSpPr>
              <a:spLocks/>
            </p:cNvSpPr>
            <p:nvPr/>
          </p:nvSpPr>
          <p:spPr bwMode="auto">
            <a:xfrm>
              <a:off x="1425433" y="1241561"/>
              <a:ext cx="373614" cy="343894"/>
            </a:xfrm>
            <a:custGeom>
              <a:avLst/>
              <a:gdLst>
                <a:gd name="T0" fmla="*/ 2147483647 w 256"/>
                <a:gd name="T1" fmla="*/ 2147483647 h 239"/>
                <a:gd name="T2" fmla="*/ 2147483647 w 256"/>
                <a:gd name="T3" fmla="*/ 2147483647 h 239"/>
                <a:gd name="T4" fmla="*/ 2147483647 w 256"/>
                <a:gd name="T5" fmla="*/ 2147483647 h 239"/>
                <a:gd name="T6" fmla="*/ 0 w 256"/>
                <a:gd name="T7" fmla="*/ 2147483647 h 239"/>
                <a:gd name="T8" fmla="*/ 2147483647 w 256"/>
                <a:gd name="T9" fmla="*/ 2147483647 h 239"/>
                <a:gd name="T10" fmla="*/ 2147483647 w 256"/>
                <a:gd name="T11" fmla="*/ 2147483647 h 239"/>
                <a:gd name="T12" fmla="*/ 2147483647 w 256"/>
                <a:gd name="T13" fmla="*/ 0 h 239"/>
                <a:gd name="T14" fmla="*/ 2147483647 w 256"/>
                <a:gd name="T15" fmla="*/ 0 h 239"/>
                <a:gd name="T16" fmla="*/ 2147483647 w 256"/>
                <a:gd name="T17" fmla="*/ 2147483647 h 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6"/>
                <a:gd name="T28" fmla="*/ 0 h 239"/>
                <a:gd name="T29" fmla="*/ 256 w 256"/>
                <a:gd name="T30" fmla="*/ 239 h 2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6" h="239">
                  <a:moveTo>
                    <a:pt x="2" y="92"/>
                  </a:moveTo>
                  <a:lnTo>
                    <a:pt x="20" y="123"/>
                  </a:lnTo>
                  <a:lnTo>
                    <a:pt x="25" y="161"/>
                  </a:lnTo>
                  <a:lnTo>
                    <a:pt x="0" y="207"/>
                  </a:lnTo>
                  <a:lnTo>
                    <a:pt x="232" y="239"/>
                  </a:lnTo>
                  <a:lnTo>
                    <a:pt x="256" y="31"/>
                  </a:lnTo>
                  <a:lnTo>
                    <a:pt x="164" y="0"/>
                  </a:lnTo>
                  <a:lnTo>
                    <a:pt x="92" y="0"/>
                  </a:lnTo>
                  <a:lnTo>
                    <a:pt x="2" y="92"/>
                  </a:lnTo>
                  <a:close/>
                </a:path>
              </a:pathLst>
            </a:custGeom>
            <a:noFill/>
            <a:ln w="28575" cmpd="sng">
              <a:solidFill>
                <a:srgbClr val="9966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0" name="Freeform 81"/>
            <p:cNvSpPr>
              <a:spLocks/>
            </p:cNvSpPr>
            <p:nvPr/>
          </p:nvSpPr>
          <p:spPr bwMode="auto">
            <a:xfrm>
              <a:off x="1286787" y="1444444"/>
              <a:ext cx="1034735" cy="410082"/>
            </a:xfrm>
            <a:custGeom>
              <a:avLst/>
              <a:gdLst>
                <a:gd name="T0" fmla="*/ 2147483647 w 709"/>
                <a:gd name="T1" fmla="*/ 2147483647 h 285"/>
                <a:gd name="T2" fmla="*/ 0 w 709"/>
                <a:gd name="T3" fmla="*/ 2147483647 h 285"/>
                <a:gd name="T4" fmla="*/ 2147483647 w 709"/>
                <a:gd name="T5" fmla="*/ 2147483647 h 285"/>
                <a:gd name="T6" fmla="*/ 2147483647 w 709"/>
                <a:gd name="T7" fmla="*/ 2147483647 h 285"/>
                <a:gd name="T8" fmla="*/ 2147483647 w 709"/>
                <a:gd name="T9" fmla="*/ 2147483647 h 285"/>
                <a:gd name="T10" fmla="*/ 2147483647 w 709"/>
                <a:gd name="T11" fmla="*/ 2147483647 h 285"/>
                <a:gd name="T12" fmla="*/ 2147483647 w 709"/>
                <a:gd name="T13" fmla="*/ 2147483647 h 285"/>
                <a:gd name="T14" fmla="*/ 2147483647 w 709"/>
                <a:gd name="T15" fmla="*/ 2147483647 h 285"/>
                <a:gd name="T16" fmla="*/ 2147483647 w 709"/>
                <a:gd name="T17" fmla="*/ 2147483647 h 285"/>
                <a:gd name="T18" fmla="*/ 2147483647 w 709"/>
                <a:gd name="T19" fmla="*/ 2147483647 h 285"/>
                <a:gd name="T20" fmla="*/ 2147483647 w 709"/>
                <a:gd name="T21" fmla="*/ 2147483647 h 285"/>
                <a:gd name="T22" fmla="*/ 2147483647 w 709"/>
                <a:gd name="T23" fmla="*/ 2147483647 h 285"/>
                <a:gd name="T24" fmla="*/ 2147483647 w 709"/>
                <a:gd name="T25" fmla="*/ 2147483647 h 285"/>
                <a:gd name="T26" fmla="*/ 2147483647 w 709"/>
                <a:gd name="T27" fmla="*/ 0 h 285"/>
                <a:gd name="T28" fmla="*/ 2147483647 w 709"/>
                <a:gd name="T29" fmla="*/ 2147483647 h 285"/>
                <a:gd name="T30" fmla="*/ 2147483647 w 709"/>
                <a:gd name="T31" fmla="*/ 2147483647 h 28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09"/>
                <a:gd name="T49" fmla="*/ 0 h 285"/>
                <a:gd name="T50" fmla="*/ 709 w 709"/>
                <a:gd name="T51" fmla="*/ 285 h 28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09" h="285">
                  <a:moveTo>
                    <a:pt x="82" y="72"/>
                  </a:moveTo>
                  <a:lnTo>
                    <a:pt x="0" y="164"/>
                  </a:lnTo>
                  <a:lnTo>
                    <a:pt x="5" y="180"/>
                  </a:lnTo>
                  <a:lnTo>
                    <a:pt x="706" y="285"/>
                  </a:lnTo>
                  <a:lnTo>
                    <a:pt x="709" y="259"/>
                  </a:lnTo>
                  <a:lnTo>
                    <a:pt x="681" y="226"/>
                  </a:lnTo>
                  <a:lnTo>
                    <a:pt x="553" y="208"/>
                  </a:lnTo>
                  <a:lnTo>
                    <a:pt x="491" y="182"/>
                  </a:lnTo>
                  <a:lnTo>
                    <a:pt x="486" y="144"/>
                  </a:lnTo>
                  <a:lnTo>
                    <a:pt x="594" y="154"/>
                  </a:lnTo>
                  <a:lnTo>
                    <a:pt x="625" y="110"/>
                  </a:lnTo>
                  <a:lnTo>
                    <a:pt x="591" y="59"/>
                  </a:lnTo>
                  <a:lnTo>
                    <a:pt x="525" y="28"/>
                  </a:lnTo>
                  <a:lnTo>
                    <a:pt x="346" y="0"/>
                  </a:lnTo>
                  <a:lnTo>
                    <a:pt x="343" y="122"/>
                  </a:lnTo>
                  <a:lnTo>
                    <a:pt x="82" y="72"/>
                  </a:lnTo>
                  <a:close/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1" name="Text Box 83"/>
            <p:cNvSpPr txBox="1">
              <a:spLocks noChangeArrowheads="1"/>
            </p:cNvSpPr>
            <p:nvPr/>
          </p:nvSpPr>
          <p:spPr bwMode="auto">
            <a:xfrm>
              <a:off x="899592" y="4494884"/>
              <a:ext cx="136209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47:01:1122001:12</a:t>
              </a:r>
              <a:r>
                <a:rPr lang="en-US" sz="1000" dirty="0">
                  <a:solidFill>
                    <a:srgbClr val="FFFF00"/>
                  </a:solidFill>
                </a:rPr>
                <a:t>3</a:t>
              </a:r>
              <a:r>
                <a:rPr lang="ru-RU" sz="1000" dirty="0">
                  <a:solidFill>
                    <a:srgbClr val="FFFF00"/>
                  </a:solidFill>
                </a:rPr>
                <a:t>1</a:t>
              </a:r>
            </a:p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2.7374 га</a:t>
              </a:r>
            </a:p>
          </p:txBody>
        </p:sp>
        <p:sp>
          <p:nvSpPr>
            <p:cNvPr id="31812" name="Freeform 84"/>
            <p:cNvSpPr>
              <a:spLocks/>
            </p:cNvSpPr>
            <p:nvPr/>
          </p:nvSpPr>
          <p:spPr bwMode="auto">
            <a:xfrm>
              <a:off x="1247382" y="4670428"/>
              <a:ext cx="941331" cy="10072"/>
            </a:xfrm>
            <a:custGeom>
              <a:avLst/>
              <a:gdLst>
                <a:gd name="T0" fmla="*/ 0 w 701"/>
                <a:gd name="T1" fmla="*/ 0 h 7"/>
                <a:gd name="T2" fmla="*/ 2147483647 w 701"/>
                <a:gd name="T3" fmla="*/ 2147483647 h 7"/>
                <a:gd name="T4" fmla="*/ 0 60000 65536"/>
                <a:gd name="T5" fmla="*/ 0 60000 65536"/>
                <a:gd name="T6" fmla="*/ 0 w 701"/>
                <a:gd name="T7" fmla="*/ 0 h 7"/>
                <a:gd name="T8" fmla="*/ 701 w 701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01" h="7">
                  <a:moveTo>
                    <a:pt x="0" y="0"/>
                  </a:moveTo>
                  <a:lnTo>
                    <a:pt x="701" y="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3" name="Freeform 85"/>
            <p:cNvSpPr>
              <a:spLocks/>
            </p:cNvSpPr>
            <p:nvPr/>
          </p:nvSpPr>
          <p:spPr bwMode="auto">
            <a:xfrm>
              <a:off x="1152519" y="1589771"/>
              <a:ext cx="1047870" cy="3089290"/>
            </a:xfrm>
            <a:custGeom>
              <a:avLst/>
              <a:gdLst>
                <a:gd name="T0" fmla="*/ 2147483647 w 780"/>
                <a:gd name="T1" fmla="*/ 2147483647 h 2283"/>
                <a:gd name="T2" fmla="*/ 0 w 780"/>
                <a:gd name="T3" fmla="*/ 0 h 2283"/>
                <a:gd name="T4" fmla="*/ 2147483647 w 780"/>
                <a:gd name="T5" fmla="*/ 2147483647 h 2283"/>
                <a:gd name="T6" fmla="*/ 0 60000 65536"/>
                <a:gd name="T7" fmla="*/ 0 60000 65536"/>
                <a:gd name="T8" fmla="*/ 0 60000 65536"/>
                <a:gd name="T9" fmla="*/ 0 w 780"/>
                <a:gd name="T10" fmla="*/ 0 h 2283"/>
                <a:gd name="T11" fmla="*/ 780 w 780"/>
                <a:gd name="T12" fmla="*/ 2283 h 22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0" h="2283">
                  <a:moveTo>
                    <a:pt x="780" y="2283"/>
                  </a:moveTo>
                  <a:lnTo>
                    <a:pt x="0" y="0"/>
                  </a:lnTo>
                  <a:lnTo>
                    <a:pt x="144" y="1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4" name="Freeform 86"/>
            <p:cNvSpPr>
              <a:spLocks/>
            </p:cNvSpPr>
            <p:nvPr/>
          </p:nvSpPr>
          <p:spPr bwMode="auto">
            <a:xfrm>
              <a:off x="2200389" y="4502078"/>
              <a:ext cx="1530941" cy="176984"/>
            </a:xfrm>
            <a:custGeom>
              <a:avLst/>
              <a:gdLst>
                <a:gd name="T0" fmla="*/ 0 w 1140"/>
                <a:gd name="T1" fmla="*/ 2147483647 h 131"/>
                <a:gd name="T2" fmla="*/ 2147483647 w 1140"/>
                <a:gd name="T3" fmla="*/ 0 h 131"/>
                <a:gd name="T4" fmla="*/ 0 60000 65536"/>
                <a:gd name="T5" fmla="*/ 0 60000 65536"/>
                <a:gd name="T6" fmla="*/ 0 w 1140"/>
                <a:gd name="T7" fmla="*/ 0 h 131"/>
                <a:gd name="T8" fmla="*/ 1140 w 1140"/>
                <a:gd name="T9" fmla="*/ 131 h 1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0" h="131">
                  <a:moveTo>
                    <a:pt x="0" y="131"/>
                  </a:moveTo>
                  <a:lnTo>
                    <a:pt x="114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5" name="Text Box 87"/>
            <p:cNvSpPr txBox="1">
              <a:spLocks noChangeArrowheads="1"/>
            </p:cNvSpPr>
            <p:nvPr/>
          </p:nvSpPr>
          <p:spPr bwMode="auto">
            <a:xfrm>
              <a:off x="1259632" y="1556793"/>
              <a:ext cx="7920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dirty="0">
                  <a:solidFill>
                    <a:srgbClr val="FFFF00"/>
                  </a:solidFill>
                </a:rPr>
                <a:t>1.4355 га</a:t>
              </a:r>
            </a:p>
          </p:txBody>
        </p:sp>
        <p:sp>
          <p:nvSpPr>
            <p:cNvPr id="31816" name="Text Box 88"/>
            <p:cNvSpPr txBox="1">
              <a:spLocks noChangeArrowheads="1"/>
            </p:cNvSpPr>
            <p:nvPr/>
          </p:nvSpPr>
          <p:spPr bwMode="auto">
            <a:xfrm>
              <a:off x="3662736" y="4186962"/>
              <a:ext cx="666959" cy="2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1.3018 га</a:t>
              </a:r>
            </a:p>
          </p:txBody>
        </p:sp>
        <p:sp>
          <p:nvSpPr>
            <p:cNvPr id="31817" name="Text Box 89"/>
            <p:cNvSpPr txBox="1">
              <a:spLocks noChangeArrowheads="1"/>
            </p:cNvSpPr>
            <p:nvPr/>
          </p:nvSpPr>
          <p:spPr bwMode="auto">
            <a:xfrm>
              <a:off x="1699805" y="1057383"/>
              <a:ext cx="1589317" cy="35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>
                  <a:solidFill>
                    <a:srgbClr val="FFFF00"/>
                  </a:solidFill>
                </a:rPr>
                <a:t>47:01:1122001:</a:t>
              </a:r>
              <a:r>
                <a:rPr lang="ru-RU" sz="1000" b="1">
                  <a:solidFill>
                    <a:srgbClr val="FFFF00"/>
                  </a:solidFill>
                </a:rPr>
                <a:t>:1</a:t>
              </a:r>
              <a:r>
                <a:rPr lang="en-US" sz="1000" b="1">
                  <a:solidFill>
                    <a:srgbClr val="FFFF00"/>
                  </a:solidFill>
                </a:rPr>
                <a:t>4</a:t>
              </a:r>
              <a:r>
                <a:rPr lang="ru-RU" sz="1000" b="1">
                  <a:solidFill>
                    <a:srgbClr val="FFFF00"/>
                  </a:solidFill>
                </a:rPr>
                <a:t>36</a:t>
              </a:r>
              <a:r>
                <a:rPr lang="ru-RU" sz="1000" b="1">
                  <a:solidFill>
                    <a:srgbClr val="9966FF"/>
                  </a:solidFill>
                </a:rPr>
                <a:t>*</a:t>
              </a:r>
              <a:r>
                <a:rPr lang="en-US" sz="1000" b="1">
                  <a:solidFill>
                    <a:schemeClr val="accent2"/>
                  </a:solidFill>
                </a:rPr>
                <a:t> </a:t>
              </a:r>
              <a:r>
                <a:rPr lang="ru-RU" sz="1000" b="1">
                  <a:solidFill>
                    <a:srgbClr val="FFFF00"/>
                  </a:solidFill>
                </a:rPr>
                <a:t>  0.7651 га</a:t>
              </a:r>
            </a:p>
          </p:txBody>
        </p:sp>
        <p:sp>
          <p:nvSpPr>
            <p:cNvPr id="31818" name="Freeform 90"/>
            <p:cNvSpPr>
              <a:spLocks/>
            </p:cNvSpPr>
            <p:nvPr/>
          </p:nvSpPr>
          <p:spPr bwMode="auto">
            <a:xfrm>
              <a:off x="1653104" y="1240122"/>
              <a:ext cx="1418565" cy="2878"/>
            </a:xfrm>
            <a:custGeom>
              <a:avLst/>
              <a:gdLst>
                <a:gd name="T0" fmla="*/ 2147483647 w 972"/>
                <a:gd name="T1" fmla="*/ 0 h 2"/>
                <a:gd name="T2" fmla="*/ 0 w 972"/>
                <a:gd name="T3" fmla="*/ 2147483647 h 2"/>
                <a:gd name="T4" fmla="*/ 0 60000 65536"/>
                <a:gd name="T5" fmla="*/ 0 60000 65536"/>
                <a:gd name="T6" fmla="*/ 0 w 972"/>
                <a:gd name="T7" fmla="*/ 0 h 2"/>
                <a:gd name="T8" fmla="*/ 972 w 97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2" h="2">
                  <a:moveTo>
                    <a:pt x="972" y="0"/>
                  </a:move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19" name="Text Box 95"/>
            <p:cNvSpPr txBox="1">
              <a:spLocks noChangeArrowheads="1"/>
            </p:cNvSpPr>
            <p:nvPr/>
          </p:nvSpPr>
          <p:spPr bwMode="auto">
            <a:xfrm rot="18004081">
              <a:off x="3245679" y="2474544"/>
              <a:ext cx="2296463" cy="22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i="1">
                  <a:solidFill>
                    <a:schemeClr val="bg1"/>
                  </a:solidFill>
                </a:rPr>
                <a:t>в пос. Житково 1.3 км</a:t>
              </a:r>
            </a:p>
          </p:txBody>
        </p:sp>
        <p:sp>
          <p:nvSpPr>
            <p:cNvPr id="31820" name="Text Box 96"/>
            <p:cNvSpPr txBox="1">
              <a:spLocks noChangeArrowheads="1"/>
            </p:cNvSpPr>
            <p:nvPr/>
          </p:nvSpPr>
          <p:spPr bwMode="auto">
            <a:xfrm>
              <a:off x="4414342" y="6087731"/>
              <a:ext cx="3375658" cy="2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i="1"/>
                <a:t>в пос. Гранитное 3.3 км</a:t>
              </a:r>
            </a:p>
          </p:txBody>
        </p:sp>
        <p:sp>
          <p:nvSpPr>
            <p:cNvPr id="31823" name="Line 100"/>
            <p:cNvSpPr>
              <a:spLocks noChangeShapeType="1"/>
            </p:cNvSpPr>
            <p:nvPr/>
          </p:nvSpPr>
          <p:spPr bwMode="auto">
            <a:xfrm flipV="1">
              <a:off x="4745632" y="1830066"/>
              <a:ext cx="131349" cy="197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824" name="Rectangle 101"/>
          <p:cNvSpPr>
            <a:spLocks noChangeArrowheads="1"/>
          </p:cNvSpPr>
          <p:nvPr/>
        </p:nvSpPr>
        <p:spPr bwMode="auto">
          <a:xfrm rot="162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31825" name="Rectangle 102"/>
          <p:cNvSpPr>
            <a:spLocks noChangeArrowheads="1"/>
          </p:cNvSpPr>
          <p:nvPr/>
        </p:nvSpPr>
        <p:spPr bwMode="auto">
          <a:xfrm rot="162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  <p:grpSp>
        <p:nvGrpSpPr>
          <p:cNvPr id="85" name="Группа 84"/>
          <p:cNvGrpSpPr/>
          <p:nvPr/>
        </p:nvGrpSpPr>
        <p:grpSpPr>
          <a:xfrm>
            <a:off x="4860032" y="1"/>
            <a:ext cx="4283968" cy="1700808"/>
            <a:chOff x="4500563" y="0"/>
            <a:chExt cx="4643437" cy="1846263"/>
          </a:xfrm>
        </p:grpSpPr>
        <p:pic>
          <p:nvPicPr>
            <p:cNvPr id="31821" name="Picture 9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3" y="0"/>
              <a:ext cx="4643437" cy="184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22" name="Text Box 99"/>
            <p:cNvSpPr txBox="1">
              <a:spLocks noChangeArrowheads="1"/>
            </p:cNvSpPr>
            <p:nvPr/>
          </p:nvSpPr>
          <p:spPr bwMode="auto">
            <a:xfrm>
              <a:off x="7423333" y="0"/>
              <a:ext cx="1720667" cy="2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Вид на участки с дороги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14" name="Text Box 7"/>
          <p:cNvSpPr txBox="1">
            <a:spLocks noChangeArrowheads="1"/>
          </p:cNvSpPr>
          <p:nvPr/>
        </p:nvSpPr>
        <p:spPr bwMode="auto">
          <a:xfrm>
            <a:off x="3563938" y="0"/>
            <a:ext cx="2735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sz="1400" b="1" dirty="0">
                <a:cs typeface="Arial" charset="0"/>
              </a:rPr>
              <a:t>План участков  </a:t>
            </a:r>
            <a:r>
              <a:rPr lang="ru-RU" sz="1400" b="1" dirty="0" smtClean="0">
                <a:cs typeface="Arial" charset="0"/>
              </a:rPr>
              <a:t>(12 </a:t>
            </a:r>
            <a:r>
              <a:rPr lang="ru-RU" sz="1400" b="1" dirty="0">
                <a:cs typeface="Arial" charset="0"/>
              </a:rPr>
              <a:t>лист)</a:t>
            </a:r>
          </a:p>
        </p:txBody>
      </p:sp>
      <p:grpSp>
        <p:nvGrpSpPr>
          <p:cNvPr id="234" name="Группа 233"/>
          <p:cNvGrpSpPr/>
          <p:nvPr/>
        </p:nvGrpSpPr>
        <p:grpSpPr>
          <a:xfrm>
            <a:off x="899592" y="246360"/>
            <a:ext cx="8257108" cy="5846936"/>
            <a:chOff x="684213" y="246360"/>
            <a:chExt cx="8472487" cy="6084888"/>
          </a:xfrm>
        </p:grpSpPr>
        <p:grpSp>
          <p:nvGrpSpPr>
            <p:cNvPr id="33794" name="Group 28"/>
            <p:cNvGrpSpPr>
              <a:grpSpLocks/>
            </p:cNvGrpSpPr>
            <p:nvPr/>
          </p:nvGrpSpPr>
          <p:grpSpPr bwMode="auto">
            <a:xfrm>
              <a:off x="684213" y="260648"/>
              <a:ext cx="8459787" cy="6070600"/>
              <a:chOff x="112" y="627"/>
              <a:chExt cx="5537" cy="3960"/>
            </a:xfrm>
          </p:grpSpPr>
          <p:pic>
            <p:nvPicPr>
              <p:cNvPr id="34022" name="Picture 2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3" y="3657"/>
                <a:ext cx="5534" cy="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02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" y="627"/>
                <a:ext cx="5537" cy="3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3795" name="Rectangle 83"/>
            <p:cNvSpPr>
              <a:spLocks noChangeArrowheads="1"/>
            </p:cNvSpPr>
            <p:nvPr/>
          </p:nvSpPr>
          <p:spPr bwMode="auto">
            <a:xfrm>
              <a:off x="3389313" y="594023"/>
              <a:ext cx="554037" cy="3460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796" name="Rectangle 72"/>
            <p:cNvSpPr>
              <a:spLocks noChangeArrowheads="1"/>
            </p:cNvSpPr>
            <p:nvPr/>
          </p:nvSpPr>
          <p:spPr bwMode="auto">
            <a:xfrm>
              <a:off x="6715125" y="3375323"/>
              <a:ext cx="554038" cy="277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797" name="Rectangle 66"/>
            <p:cNvSpPr>
              <a:spLocks noChangeArrowheads="1"/>
            </p:cNvSpPr>
            <p:nvPr/>
          </p:nvSpPr>
          <p:spPr bwMode="auto">
            <a:xfrm>
              <a:off x="4359275" y="3722985"/>
              <a:ext cx="554038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798" name="Rectangle 53"/>
            <p:cNvSpPr>
              <a:spLocks noChangeArrowheads="1"/>
            </p:cNvSpPr>
            <p:nvPr/>
          </p:nvSpPr>
          <p:spPr bwMode="auto">
            <a:xfrm>
              <a:off x="2487613" y="1567160"/>
              <a:ext cx="554037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799" name="Rectangle 50"/>
            <p:cNvSpPr>
              <a:spLocks noChangeArrowheads="1"/>
            </p:cNvSpPr>
            <p:nvPr/>
          </p:nvSpPr>
          <p:spPr bwMode="auto">
            <a:xfrm>
              <a:off x="4845050" y="2957810"/>
              <a:ext cx="554038" cy="279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0" name="Rectangle 49"/>
            <p:cNvSpPr>
              <a:spLocks noChangeArrowheads="1"/>
            </p:cNvSpPr>
            <p:nvPr/>
          </p:nvSpPr>
          <p:spPr bwMode="auto">
            <a:xfrm>
              <a:off x="4567238" y="2122785"/>
              <a:ext cx="554037" cy="279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1" name="Text Box 5"/>
            <p:cNvSpPr txBox="1">
              <a:spLocks noChangeArrowheads="1"/>
            </p:cNvSpPr>
            <p:nvPr/>
          </p:nvSpPr>
          <p:spPr bwMode="auto">
            <a:xfrm>
              <a:off x="7019925" y="333375"/>
              <a:ext cx="19399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/>
                <a:t>Житково</a:t>
              </a: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825500" y="246360"/>
              <a:ext cx="3767138" cy="2451100"/>
            </a:xfrm>
            <a:custGeom>
              <a:avLst/>
              <a:gdLst>
                <a:gd name="T0" fmla="*/ 2147483647 w 2466"/>
                <a:gd name="T1" fmla="*/ 2147483647 h 1599"/>
                <a:gd name="T2" fmla="*/ 2147483647 w 2466"/>
                <a:gd name="T3" fmla="*/ 2147483647 h 1599"/>
                <a:gd name="T4" fmla="*/ 2147483647 w 2466"/>
                <a:gd name="T5" fmla="*/ 0 h 1599"/>
                <a:gd name="T6" fmla="*/ 2147483647 w 2466"/>
                <a:gd name="T7" fmla="*/ 2147483647 h 1599"/>
                <a:gd name="T8" fmla="*/ 2147483647 w 2466"/>
                <a:gd name="T9" fmla="*/ 2147483647 h 1599"/>
                <a:gd name="T10" fmla="*/ 2147483647 w 2466"/>
                <a:gd name="T11" fmla="*/ 2147483647 h 1599"/>
                <a:gd name="T12" fmla="*/ 2147483647 w 2466"/>
                <a:gd name="T13" fmla="*/ 2147483647 h 1599"/>
                <a:gd name="T14" fmla="*/ 2147483647 w 2466"/>
                <a:gd name="T15" fmla="*/ 2147483647 h 1599"/>
                <a:gd name="T16" fmla="*/ 2147483647 w 2466"/>
                <a:gd name="T17" fmla="*/ 2147483647 h 1599"/>
                <a:gd name="T18" fmla="*/ 2147483647 w 2466"/>
                <a:gd name="T19" fmla="*/ 2147483647 h 1599"/>
                <a:gd name="T20" fmla="*/ 2147483647 w 2466"/>
                <a:gd name="T21" fmla="*/ 2147483647 h 1599"/>
                <a:gd name="T22" fmla="*/ 2147483647 w 2466"/>
                <a:gd name="T23" fmla="*/ 2147483647 h 1599"/>
                <a:gd name="T24" fmla="*/ 2147483647 w 2466"/>
                <a:gd name="T25" fmla="*/ 2147483647 h 1599"/>
                <a:gd name="T26" fmla="*/ 2147483647 w 2466"/>
                <a:gd name="T27" fmla="*/ 2147483647 h 1599"/>
                <a:gd name="T28" fmla="*/ 2147483647 w 2466"/>
                <a:gd name="T29" fmla="*/ 2147483647 h 1599"/>
                <a:gd name="T30" fmla="*/ 0 w 2466"/>
                <a:gd name="T31" fmla="*/ 2147483647 h 1599"/>
                <a:gd name="T32" fmla="*/ 2147483647 w 2466"/>
                <a:gd name="T33" fmla="*/ 2147483647 h 15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66"/>
                <a:gd name="T52" fmla="*/ 0 h 1599"/>
                <a:gd name="T53" fmla="*/ 2466 w 2466"/>
                <a:gd name="T54" fmla="*/ 1599 h 15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66" h="1599">
                  <a:moveTo>
                    <a:pt x="626" y="320"/>
                  </a:moveTo>
                  <a:lnTo>
                    <a:pt x="1055" y="648"/>
                  </a:lnTo>
                  <a:lnTo>
                    <a:pt x="1538" y="0"/>
                  </a:lnTo>
                  <a:lnTo>
                    <a:pt x="1982" y="232"/>
                  </a:lnTo>
                  <a:lnTo>
                    <a:pt x="2308" y="502"/>
                  </a:lnTo>
                  <a:lnTo>
                    <a:pt x="2466" y="704"/>
                  </a:lnTo>
                  <a:lnTo>
                    <a:pt x="1808" y="1599"/>
                  </a:lnTo>
                  <a:lnTo>
                    <a:pt x="1261" y="1183"/>
                  </a:lnTo>
                  <a:lnTo>
                    <a:pt x="1126" y="1127"/>
                  </a:lnTo>
                  <a:lnTo>
                    <a:pt x="1039" y="1135"/>
                  </a:lnTo>
                  <a:lnTo>
                    <a:pt x="975" y="1199"/>
                  </a:lnTo>
                  <a:lnTo>
                    <a:pt x="904" y="1231"/>
                  </a:lnTo>
                  <a:lnTo>
                    <a:pt x="841" y="1231"/>
                  </a:lnTo>
                  <a:lnTo>
                    <a:pt x="618" y="1119"/>
                  </a:lnTo>
                  <a:lnTo>
                    <a:pt x="381" y="1439"/>
                  </a:lnTo>
                  <a:lnTo>
                    <a:pt x="0" y="1207"/>
                  </a:lnTo>
                  <a:lnTo>
                    <a:pt x="626" y="32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1927225" y="1227435"/>
              <a:ext cx="522288" cy="822325"/>
            </a:xfrm>
            <a:custGeom>
              <a:avLst/>
              <a:gdLst>
                <a:gd name="T0" fmla="*/ 2147483647 w 344"/>
                <a:gd name="T1" fmla="*/ 0 h 536"/>
                <a:gd name="T2" fmla="*/ 2147483647 w 344"/>
                <a:gd name="T3" fmla="*/ 2147483647 h 536"/>
                <a:gd name="T4" fmla="*/ 0 w 344"/>
                <a:gd name="T5" fmla="*/ 2147483647 h 536"/>
                <a:gd name="T6" fmla="*/ 0 60000 65536"/>
                <a:gd name="T7" fmla="*/ 0 60000 65536"/>
                <a:gd name="T8" fmla="*/ 0 60000 65536"/>
                <a:gd name="T9" fmla="*/ 0 w 344"/>
                <a:gd name="T10" fmla="*/ 0 h 536"/>
                <a:gd name="T11" fmla="*/ 344 w 344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536">
                  <a:moveTo>
                    <a:pt x="336" y="0"/>
                  </a:moveTo>
                  <a:lnTo>
                    <a:pt x="344" y="32"/>
                  </a:lnTo>
                  <a:lnTo>
                    <a:pt x="0" y="536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2533650" y="1105198"/>
              <a:ext cx="1417638" cy="1079500"/>
            </a:xfrm>
            <a:custGeom>
              <a:avLst/>
              <a:gdLst>
                <a:gd name="T0" fmla="*/ 0 w 936"/>
                <a:gd name="T1" fmla="*/ 0 h 704"/>
                <a:gd name="T2" fmla="*/ 2147483647 w 936"/>
                <a:gd name="T3" fmla="*/ 2147483647 h 704"/>
                <a:gd name="T4" fmla="*/ 0 60000 65536"/>
                <a:gd name="T5" fmla="*/ 0 60000 65536"/>
                <a:gd name="T6" fmla="*/ 0 w 936"/>
                <a:gd name="T7" fmla="*/ 0 h 704"/>
                <a:gd name="T8" fmla="*/ 936 w 936"/>
                <a:gd name="T9" fmla="*/ 704 h 7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6" h="704">
                  <a:moveTo>
                    <a:pt x="0" y="0"/>
                  </a:moveTo>
                  <a:lnTo>
                    <a:pt x="936" y="704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5" name="Freeform 14"/>
            <p:cNvSpPr>
              <a:spLocks/>
            </p:cNvSpPr>
            <p:nvPr/>
          </p:nvSpPr>
          <p:spPr bwMode="auto">
            <a:xfrm>
              <a:off x="2944813" y="552748"/>
              <a:ext cx="1428750" cy="1055687"/>
            </a:xfrm>
            <a:custGeom>
              <a:avLst/>
              <a:gdLst>
                <a:gd name="T0" fmla="*/ 0 w 944"/>
                <a:gd name="T1" fmla="*/ 0 h 688"/>
                <a:gd name="T2" fmla="*/ 2147483647 w 944"/>
                <a:gd name="T3" fmla="*/ 2147483647 h 688"/>
                <a:gd name="T4" fmla="*/ 0 60000 65536"/>
                <a:gd name="T5" fmla="*/ 0 60000 65536"/>
                <a:gd name="T6" fmla="*/ 0 w 944"/>
                <a:gd name="T7" fmla="*/ 0 h 688"/>
                <a:gd name="T8" fmla="*/ 944 w 944"/>
                <a:gd name="T9" fmla="*/ 688 h 6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44" h="688">
                  <a:moveTo>
                    <a:pt x="0" y="0"/>
                  </a:moveTo>
                  <a:lnTo>
                    <a:pt x="944" y="688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6" name="Freeform 15"/>
            <p:cNvSpPr>
              <a:spLocks/>
            </p:cNvSpPr>
            <p:nvPr/>
          </p:nvSpPr>
          <p:spPr bwMode="auto">
            <a:xfrm>
              <a:off x="3090863" y="1510010"/>
              <a:ext cx="5562600" cy="4276725"/>
            </a:xfrm>
            <a:custGeom>
              <a:avLst/>
              <a:gdLst>
                <a:gd name="T0" fmla="*/ 2147483647 w 3641"/>
                <a:gd name="T1" fmla="*/ 0 h 2790"/>
                <a:gd name="T2" fmla="*/ 2147483647 w 3641"/>
                <a:gd name="T3" fmla="*/ 2147483647 h 2790"/>
                <a:gd name="T4" fmla="*/ 2147483647 w 3641"/>
                <a:gd name="T5" fmla="*/ 2147483647 h 2790"/>
                <a:gd name="T6" fmla="*/ 2147483647 w 3641"/>
                <a:gd name="T7" fmla="*/ 2147483647 h 2790"/>
                <a:gd name="T8" fmla="*/ 2147483647 w 3641"/>
                <a:gd name="T9" fmla="*/ 2147483647 h 2790"/>
                <a:gd name="T10" fmla="*/ 2147483647 w 3641"/>
                <a:gd name="T11" fmla="*/ 2147483647 h 2790"/>
                <a:gd name="T12" fmla="*/ 2147483647 w 3641"/>
                <a:gd name="T13" fmla="*/ 2147483647 h 2790"/>
                <a:gd name="T14" fmla="*/ 2147483647 w 3641"/>
                <a:gd name="T15" fmla="*/ 2147483647 h 2790"/>
                <a:gd name="T16" fmla="*/ 2147483647 w 3641"/>
                <a:gd name="T17" fmla="*/ 2147483647 h 2790"/>
                <a:gd name="T18" fmla="*/ 2147483647 w 3641"/>
                <a:gd name="T19" fmla="*/ 2147483647 h 2790"/>
                <a:gd name="T20" fmla="*/ 2147483647 w 3641"/>
                <a:gd name="T21" fmla="*/ 2147483647 h 2790"/>
                <a:gd name="T22" fmla="*/ 2147483647 w 3641"/>
                <a:gd name="T23" fmla="*/ 2147483647 h 2790"/>
                <a:gd name="T24" fmla="*/ 2147483647 w 3641"/>
                <a:gd name="T25" fmla="*/ 2147483647 h 2790"/>
                <a:gd name="T26" fmla="*/ 2147483647 w 3641"/>
                <a:gd name="T27" fmla="*/ 2147483647 h 2790"/>
                <a:gd name="T28" fmla="*/ 2147483647 w 3641"/>
                <a:gd name="T29" fmla="*/ 2147483647 h 2790"/>
                <a:gd name="T30" fmla="*/ 2147483647 w 3641"/>
                <a:gd name="T31" fmla="*/ 2147483647 h 2790"/>
                <a:gd name="T32" fmla="*/ 2147483647 w 3641"/>
                <a:gd name="T33" fmla="*/ 2147483647 h 2790"/>
                <a:gd name="T34" fmla="*/ 2147483647 w 3641"/>
                <a:gd name="T35" fmla="*/ 2147483647 h 2790"/>
                <a:gd name="T36" fmla="*/ 2147483647 w 3641"/>
                <a:gd name="T37" fmla="*/ 2147483647 h 2790"/>
                <a:gd name="T38" fmla="*/ 2147483647 w 3641"/>
                <a:gd name="T39" fmla="*/ 2147483647 h 2790"/>
                <a:gd name="T40" fmla="*/ 2147483647 w 3641"/>
                <a:gd name="T41" fmla="*/ 2147483647 h 2790"/>
                <a:gd name="T42" fmla="*/ 2147483647 w 3641"/>
                <a:gd name="T43" fmla="*/ 2147483647 h 2790"/>
                <a:gd name="T44" fmla="*/ 2147483647 w 3641"/>
                <a:gd name="T45" fmla="*/ 2147483647 h 2790"/>
                <a:gd name="T46" fmla="*/ 2147483647 w 3641"/>
                <a:gd name="T47" fmla="*/ 2147483647 h 2790"/>
                <a:gd name="T48" fmla="*/ 2147483647 w 3641"/>
                <a:gd name="T49" fmla="*/ 2147483647 h 2790"/>
                <a:gd name="T50" fmla="*/ 2147483647 w 3641"/>
                <a:gd name="T51" fmla="*/ 2147483647 h 2790"/>
                <a:gd name="T52" fmla="*/ 2147483647 w 3641"/>
                <a:gd name="T53" fmla="*/ 2147483647 h 2790"/>
                <a:gd name="T54" fmla="*/ 0 w 3641"/>
                <a:gd name="T55" fmla="*/ 2147483647 h 2790"/>
                <a:gd name="T56" fmla="*/ 2147483647 w 3641"/>
                <a:gd name="T57" fmla="*/ 0 h 2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41"/>
                <a:gd name="T88" fmla="*/ 0 h 2790"/>
                <a:gd name="T89" fmla="*/ 3641 w 3641"/>
                <a:gd name="T90" fmla="*/ 2790 h 27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41" h="2790">
                  <a:moveTo>
                    <a:pt x="999" y="0"/>
                  </a:moveTo>
                  <a:lnTo>
                    <a:pt x="1617" y="488"/>
                  </a:lnTo>
                  <a:lnTo>
                    <a:pt x="1832" y="592"/>
                  </a:lnTo>
                  <a:lnTo>
                    <a:pt x="2505" y="1144"/>
                  </a:lnTo>
                  <a:lnTo>
                    <a:pt x="2656" y="1183"/>
                  </a:lnTo>
                  <a:lnTo>
                    <a:pt x="2807" y="1295"/>
                  </a:lnTo>
                  <a:lnTo>
                    <a:pt x="2942" y="1415"/>
                  </a:lnTo>
                  <a:lnTo>
                    <a:pt x="3084" y="1599"/>
                  </a:lnTo>
                  <a:lnTo>
                    <a:pt x="3314" y="1871"/>
                  </a:lnTo>
                  <a:lnTo>
                    <a:pt x="3457" y="2103"/>
                  </a:lnTo>
                  <a:lnTo>
                    <a:pt x="3641" y="2462"/>
                  </a:lnTo>
                  <a:lnTo>
                    <a:pt x="3217" y="2790"/>
                  </a:lnTo>
                  <a:lnTo>
                    <a:pt x="3121" y="2518"/>
                  </a:lnTo>
                  <a:lnTo>
                    <a:pt x="2841" y="2742"/>
                  </a:lnTo>
                  <a:lnTo>
                    <a:pt x="2809" y="2694"/>
                  </a:lnTo>
                  <a:lnTo>
                    <a:pt x="2697" y="2774"/>
                  </a:lnTo>
                  <a:lnTo>
                    <a:pt x="2657" y="2710"/>
                  </a:lnTo>
                  <a:lnTo>
                    <a:pt x="2209" y="2470"/>
                  </a:lnTo>
                  <a:lnTo>
                    <a:pt x="1039" y="1887"/>
                  </a:lnTo>
                  <a:lnTo>
                    <a:pt x="777" y="2319"/>
                  </a:lnTo>
                  <a:lnTo>
                    <a:pt x="642" y="2279"/>
                  </a:lnTo>
                  <a:lnTo>
                    <a:pt x="409" y="2502"/>
                  </a:lnTo>
                  <a:lnTo>
                    <a:pt x="285" y="2351"/>
                  </a:lnTo>
                  <a:lnTo>
                    <a:pt x="492" y="2127"/>
                  </a:lnTo>
                  <a:lnTo>
                    <a:pt x="547" y="2055"/>
                  </a:lnTo>
                  <a:lnTo>
                    <a:pt x="507" y="1831"/>
                  </a:lnTo>
                  <a:lnTo>
                    <a:pt x="325" y="1503"/>
                  </a:lnTo>
                  <a:lnTo>
                    <a:pt x="0" y="1287"/>
                  </a:lnTo>
                  <a:lnTo>
                    <a:pt x="999" y="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7" name="Freeform 18"/>
            <p:cNvSpPr>
              <a:spLocks/>
            </p:cNvSpPr>
            <p:nvPr/>
          </p:nvSpPr>
          <p:spPr bwMode="auto">
            <a:xfrm>
              <a:off x="3502025" y="2980035"/>
              <a:ext cx="2422525" cy="1385888"/>
            </a:xfrm>
            <a:custGeom>
              <a:avLst/>
              <a:gdLst>
                <a:gd name="T0" fmla="*/ 0 w 1600"/>
                <a:gd name="T1" fmla="*/ 0 h 904"/>
                <a:gd name="T2" fmla="*/ 2147483647 w 1600"/>
                <a:gd name="T3" fmla="*/ 2147483647 h 904"/>
                <a:gd name="T4" fmla="*/ 0 60000 65536"/>
                <a:gd name="T5" fmla="*/ 0 60000 65536"/>
                <a:gd name="T6" fmla="*/ 0 w 1600"/>
                <a:gd name="T7" fmla="*/ 0 h 904"/>
                <a:gd name="T8" fmla="*/ 1600 w 1600"/>
                <a:gd name="T9" fmla="*/ 904 h 9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0" h="904">
                  <a:moveTo>
                    <a:pt x="0" y="0"/>
                  </a:moveTo>
                  <a:lnTo>
                    <a:pt x="1600" y="904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8" name="Freeform 19"/>
            <p:cNvSpPr>
              <a:spLocks/>
            </p:cNvSpPr>
            <p:nvPr/>
          </p:nvSpPr>
          <p:spPr bwMode="auto">
            <a:xfrm>
              <a:off x="3224213" y="3348335"/>
              <a:ext cx="2459037" cy="1373188"/>
            </a:xfrm>
            <a:custGeom>
              <a:avLst/>
              <a:gdLst>
                <a:gd name="T0" fmla="*/ 0 w 1624"/>
                <a:gd name="T1" fmla="*/ 0 h 896"/>
                <a:gd name="T2" fmla="*/ 2147483647 w 1624"/>
                <a:gd name="T3" fmla="*/ 2147483647 h 896"/>
                <a:gd name="T4" fmla="*/ 0 60000 65536"/>
                <a:gd name="T5" fmla="*/ 0 60000 65536"/>
                <a:gd name="T6" fmla="*/ 0 w 1624"/>
                <a:gd name="T7" fmla="*/ 0 h 896"/>
                <a:gd name="T8" fmla="*/ 1624 w 1624"/>
                <a:gd name="T9" fmla="*/ 896 h 8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24" h="896">
                  <a:moveTo>
                    <a:pt x="0" y="0"/>
                  </a:moveTo>
                  <a:lnTo>
                    <a:pt x="1624" y="896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9" name="Freeform 20"/>
            <p:cNvSpPr>
              <a:spLocks/>
            </p:cNvSpPr>
            <p:nvPr/>
          </p:nvSpPr>
          <p:spPr bwMode="auto">
            <a:xfrm>
              <a:off x="5548313" y="3568998"/>
              <a:ext cx="2557462" cy="1300162"/>
            </a:xfrm>
            <a:custGeom>
              <a:avLst/>
              <a:gdLst>
                <a:gd name="T0" fmla="*/ 0 w 1688"/>
                <a:gd name="T1" fmla="*/ 2147483647 h 848"/>
                <a:gd name="T2" fmla="*/ 2147483647 w 1688"/>
                <a:gd name="T3" fmla="*/ 0 h 848"/>
                <a:gd name="T4" fmla="*/ 2147483647 w 1688"/>
                <a:gd name="T5" fmla="*/ 2147483647 h 848"/>
                <a:gd name="T6" fmla="*/ 0 60000 65536"/>
                <a:gd name="T7" fmla="*/ 0 60000 65536"/>
                <a:gd name="T8" fmla="*/ 0 60000 65536"/>
                <a:gd name="T9" fmla="*/ 0 w 1688"/>
                <a:gd name="T10" fmla="*/ 0 h 848"/>
                <a:gd name="T11" fmla="*/ 1688 w 1688"/>
                <a:gd name="T12" fmla="*/ 848 h 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8" h="848">
                  <a:moveTo>
                    <a:pt x="0" y="848"/>
                  </a:moveTo>
                  <a:lnTo>
                    <a:pt x="624" y="0"/>
                  </a:lnTo>
                  <a:lnTo>
                    <a:pt x="1688" y="576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0" name="Freeform 21"/>
            <p:cNvSpPr>
              <a:spLocks/>
            </p:cNvSpPr>
            <p:nvPr/>
          </p:nvSpPr>
          <p:spPr bwMode="auto">
            <a:xfrm>
              <a:off x="6845300" y="4378623"/>
              <a:ext cx="1320800" cy="1101725"/>
            </a:xfrm>
            <a:custGeom>
              <a:avLst/>
              <a:gdLst>
                <a:gd name="T0" fmla="*/ 2147483647 w 865"/>
                <a:gd name="T1" fmla="*/ 0 h 719"/>
                <a:gd name="T2" fmla="*/ 0 w 865"/>
                <a:gd name="T3" fmla="*/ 2147483647 h 719"/>
                <a:gd name="T4" fmla="*/ 0 60000 65536"/>
                <a:gd name="T5" fmla="*/ 0 60000 65536"/>
                <a:gd name="T6" fmla="*/ 0 w 865"/>
                <a:gd name="T7" fmla="*/ 0 h 719"/>
                <a:gd name="T8" fmla="*/ 865 w 865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5" h="719">
                  <a:moveTo>
                    <a:pt x="865" y="0"/>
                  </a:moveTo>
                  <a:lnTo>
                    <a:pt x="0" y="719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1" name="Freeform 22"/>
            <p:cNvSpPr>
              <a:spLocks/>
            </p:cNvSpPr>
            <p:nvPr/>
          </p:nvSpPr>
          <p:spPr bwMode="auto">
            <a:xfrm>
              <a:off x="6070600" y="4157960"/>
              <a:ext cx="1392238" cy="820738"/>
            </a:xfrm>
            <a:custGeom>
              <a:avLst/>
              <a:gdLst>
                <a:gd name="T0" fmla="*/ 0 w 920"/>
                <a:gd name="T1" fmla="*/ 0 h 536"/>
                <a:gd name="T2" fmla="*/ 2147483647 w 920"/>
                <a:gd name="T3" fmla="*/ 2147483647 h 536"/>
                <a:gd name="T4" fmla="*/ 0 60000 65536"/>
                <a:gd name="T5" fmla="*/ 0 60000 65536"/>
                <a:gd name="T6" fmla="*/ 0 w 920"/>
                <a:gd name="T7" fmla="*/ 0 h 536"/>
                <a:gd name="T8" fmla="*/ 920 w 920"/>
                <a:gd name="T9" fmla="*/ 536 h 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0" h="536">
                  <a:moveTo>
                    <a:pt x="0" y="0"/>
                  </a:moveTo>
                  <a:lnTo>
                    <a:pt x="920" y="536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2" name="Freeform 23"/>
            <p:cNvSpPr>
              <a:spLocks/>
            </p:cNvSpPr>
            <p:nvPr/>
          </p:nvSpPr>
          <p:spPr bwMode="auto">
            <a:xfrm>
              <a:off x="4216400" y="1632248"/>
              <a:ext cx="582613" cy="747712"/>
            </a:xfrm>
            <a:custGeom>
              <a:avLst/>
              <a:gdLst>
                <a:gd name="T0" fmla="*/ 0 w 384"/>
                <a:gd name="T1" fmla="*/ 2147483647 h 488"/>
                <a:gd name="T2" fmla="*/ 2147483647 w 384"/>
                <a:gd name="T3" fmla="*/ 0 h 488"/>
                <a:gd name="T4" fmla="*/ 0 60000 65536"/>
                <a:gd name="T5" fmla="*/ 0 60000 65536"/>
                <a:gd name="T6" fmla="*/ 0 w 384"/>
                <a:gd name="T7" fmla="*/ 0 h 488"/>
                <a:gd name="T8" fmla="*/ 384 w 384"/>
                <a:gd name="T9" fmla="*/ 488 h 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88">
                  <a:moveTo>
                    <a:pt x="0" y="488"/>
                  </a:moveTo>
                  <a:lnTo>
                    <a:pt x="384" y="0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3" name="Freeform 24"/>
            <p:cNvSpPr>
              <a:spLocks/>
            </p:cNvSpPr>
            <p:nvPr/>
          </p:nvSpPr>
          <p:spPr bwMode="auto">
            <a:xfrm>
              <a:off x="5659438" y="2589510"/>
              <a:ext cx="434975" cy="574675"/>
            </a:xfrm>
            <a:custGeom>
              <a:avLst/>
              <a:gdLst>
                <a:gd name="T0" fmla="*/ 0 w 288"/>
                <a:gd name="T1" fmla="*/ 2147483647 h 376"/>
                <a:gd name="T2" fmla="*/ 2147483647 w 288"/>
                <a:gd name="T3" fmla="*/ 0 h 376"/>
                <a:gd name="T4" fmla="*/ 0 60000 65536"/>
                <a:gd name="T5" fmla="*/ 0 60000 65536"/>
                <a:gd name="T6" fmla="*/ 0 w 288"/>
                <a:gd name="T7" fmla="*/ 0 h 376"/>
                <a:gd name="T8" fmla="*/ 288 w 288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" h="376">
                  <a:moveTo>
                    <a:pt x="0" y="376"/>
                  </a:moveTo>
                  <a:lnTo>
                    <a:pt x="288" y="0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4" name="Freeform 16"/>
            <p:cNvSpPr>
              <a:spLocks/>
            </p:cNvSpPr>
            <p:nvPr/>
          </p:nvSpPr>
          <p:spPr bwMode="auto">
            <a:xfrm>
              <a:off x="4059238" y="2257723"/>
              <a:ext cx="2435225" cy="1360487"/>
            </a:xfrm>
            <a:custGeom>
              <a:avLst/>
              <a:gdLst>
                <a:gd name="T0" fmla="*/ 0 w 1608"/>
                <a:gd name="T1" fmla="*/ 0 h 888"/>
                <a:gd name="T2" fmla="*/ 2147483647 w 1608"/>
                <a:gd name="T3" fmla="*/ 2147483647 h 888"/>
                <a:gd name="T4" fmla="*/ 0 60000 65536"/>
                <a:gd name="T5" fmla="*/ 0 60000 65536"/>
                <a:gd name="T6" fmla="*/ 0 w 1608"/>
                <a:gd name="T7" fmla="*/ 0 h 888"/>
                <a:gd name="T8" fmla="*/ 1608 w 1608"/>
                <a:gd name="T9" fmla="*/ 888 h 8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8" h="888">
                  <a:moveTo>
                    <a:pt x="0" y="0"/>
                  </a:moveTo>
                  <a:lnTo>
                    <a:pt x="1608" y="888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5" name="Freeform 17"/>
            <p:cNvSpPr>
              <a:spLocks/>
            </p:cNvSpPr>
            <p:nvPr/>
          </p:nvSpPr>
          <p:spPr bwMode="auto">
            <a:xfrm>
              <a:off x="3768725" y="2626023"/>
              <a:ext cx="2446338" cy="1358900"/>
            </a:xfrm>
            <a:custGeom>
              <a:avLst/>
              <a:gdLst>
                <a:gd name="T0" fmla="*/ 0 w 1616"/>
                <a:gd name="T1" fmla="*/ 0 h 888"/>
                <a:gd name="T2" fmla="*/ 2147483647 w 1616"/>
                <a:gd name="T3" fmla="*/ 2147483647 h 888"/>
                <a:gd name="T4" fmla="*/ 0 60000 65536"/>
                <a:gd name="T5" fmla="*/ 0 60000 65536"/>
                <a:gd name="T6" fmla="*/ 0 w 1616"/>
                <a:gd name="T7" fmla="*/ 0 h 888"/>
                <a:gd name="T8" fmla="*/ 1616 w 1616"/>
                <a:gd name="T9" fmla="*/ 888 h 8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16" h="888">
                  <a:moveTo>
                    <a:pt x="0" y="0"/>
                  </a:moveTo>
                  <a:lnTo>
                    <a:pt x="1616" y="888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6" name="Text Box 51"/>
            <p:cNvSpPr txBox="1">
              <a:spLocks noChangeArrowheads="1"/>
            </p:cNvSpPr>
            <p:nvPr/>
          </p:nvSpPr>
          <p:spPr bwMode="auto">
            <a:xfrm>
              <a:off x="2349500" y="1497310"/>
              <a:ext cx="831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:1395 2.0962 га </a:t>
              </a:r>
            </a:p>
          </p:txBody>
        </p:sp>
        <p:sp>
          <p:nvSpPr>
            <p:cNvPr id="33817" name="Line 52"/>
            <p:cNvSpPr>
              <a:spLocks noChangeShapeType="1"/>
            </p:cNvSpPr>
            <p:nvPr/>
          </p:nvSpPr>
          <p:spPr bwMode="auto">
            <a:xfrm>
              <a:off x="2489200" y="1706860"/>
              <a:ext cx="496888" cy="15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8" name="Rectangle 56"/>
            <p:cNvSpPr>
              <a:spLocks noChangeArrowheads="1"/>
            </p:cNvSpPr>
            <p:nvPr/>
          </p:nvSpPr>
          <p:spPr bwMode="auto">
            <a:xfrm>
              <a:off x="1517650" y="1289348"/>
              <a:ext cx="554038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19" name="Text Box 54"/>
            <p:cNvSpPr txBox="1">
              <a:spLocks noChangeArrowheads="1"/>
            </p:cNvSpPr>
            <p:nvPr/>
          </p:nvSpPr>
          <p:spPr bwMode="auto">
            <a:xfrm>
              <a:off x="1379538" y="1219498"/>
              <a:ext cx="8302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:139</a:t>
              </a:r>
              <a:r>
                <a:rPr lang="en-US" sz="1000" b="1">
                  <a:solidFill>
                    <a:schemeClr val="hlink"/>
                  </a:solidFill>
                </a:rPr>
                <a:t>3</a:t>
              </a:r>
              <a:r>
                <a:rPr lang="ru-RU" sz="1000" b="1">
                  <a:solidFill>
                    <a:schemeClr val="hlink"/>
                  </a:solidFill>
                </a:rPr>
                <a:t> 2.0962 га </a:t>
              </a:r>
            </a:p>
          </p:txBody>
        </p:sp>
        <p:sp>
          <p:nvSpPr>
            <p:cNvPr id="33820" name="Line 55"/>
            <p:cNvSpPr>
              <a:spLocks noChangeShapeType="1"/>
            </p:cNvSpPr>
            <p:nvPr/>
          </p:nvSpPr>
          <p:spPr bwMode="auto">
            <a:xfrm>
              <a:off x="1517650" y="1430635"/>
              <a:ext cx="498475" cy="15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1" name="Rectangle 57"/>
            <p:cNvSpPr>
              <a:spLocks noChangeArrowheads="1"/>
            </p:cNvSpPr>
            <p:nvPr/>
          </p:nvSpPr>
          <p:spPr bwMode="auto">
            <a:xfrm>
              <a:off x="4497388" y="3307060"/>
              <a:ext cx="555625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22" name="Text Box 31"/>
            <p:cNvSpPr txBox="1">
              <a:spLocks noChangeArrowheads="1"/>
            </p:cNvSpPr>
            <p:nvPr/>
          </p:nvSpPr>
          <p:spPr bwMode="auto">
            <a:xfrm>
              <a:off x="4705350" y="2887960"/>
              <a:ext cx="831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:1397 2.0962 га </a:t>
              </a:r>
            </a:p>
          </p:txBody>
        </p:sp>
        <p:sp>
          <p:nvSpPr>
            <p:cNvPr id="33823" name="Text Box 29"/>
            <p:cNvSpPr txBox="1">
              <a:spLocks noChangeArrowheads="1"/>
            </p:cNvSpPr>
            <p:nvPr/>
          </p:nvSpPr>
          <p:spPr bwMode="auto">
            <a:xfrm>
              <a:off x="4497388" y="2054523"/>
              <a:ext cx="762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:1396 2.0962 га </a:t>
              </a:r>
            </a:p>
          </p:txBody>
        </p:sp>
        <p:sp>
          <p:nvSpPr>
            <p:cNvPr id="33824" name="Line 30"/>
            <p:cNvSpPr>
              <a:spLocks noChangeShapeType="1"/>
            </p:cNvSpPr>
            <p:nvPr/>
          </p:nvSpPr>
          <p:spPr bwMode="auto">
            <a:xfrm>
              <a:off x="4637088" y="2262485"/>
              <a:ext cx="498475" cy="15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5" name="Line 32"/>
            <p:cNvSpPr>
              <a:spLocks noChangeShapeType="1"/>
            </p:cNvSpPr>
            <p:nvPr/>
          </p:nvSpPr>
          <p:spPr bwMode="auto">
            <a:xfrm>
              <a:off x="4845050" y="3097510"/>
              <a:ext cx="496888" cy="15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825500" y="246360"/>
              <a:ext cx="3767138" cy="2451100"/>
            </a:xfrm>
            <a:custGeom>
              <a:avLst/>
              <a:gdLst>
                <a:gd name="T0" fmla="*/ 2147483647 w 2466"/>
                <a:gd name="T1" fmla="*/ 2147483647 h 1599"/>
                <a:gd name="T2" fmla="*/ 2147483647 w 2466"/>
                <a:gd name="T3" fmla="*/ 2147483647 h 1599"/>
                <a:gd name="T4" fmla="*/ 2147483647 w 2466"/>
                <a:gd name="T5" fmla="*/ 0 h 1599"/>
                <a:gd name="T6" fmla="*/ 2147483647 w 2466"/>
                <a:gd name="T7" fmla="*/ 2147483647 h 1599"/>
                <a:gd name="T8" fmla="*/ 2147483647 w 2466"/>
                <a:gd name="T9" fmla="*/ 2147483647 h 1599"/>
                <a:gd name="T10" fmla="*/ 2147483647 w 2466"/>
                <a:gd name="T11" fmla="*/ 2147483647 h 1599"/>
                <a:gd name="T12" fmla="*/ 2147483647 w 2466"/>
                <a:gd name="T13" fmla="*/ 2147483647 h 1599"/>
                <a:gd name="T14" fmla="*/ 2147483647 w 2466"/>
                <a:gd name="T15" fmla="*/ 2147483647 h 1599"/>
                <a:gd name="T16" fmla="*/ 2147483647 w 2466"/>
                <a:gd name="T17" fmla="*/ 2147483647 h 1599"/>
                <a:gd name="T18" fmla="*/ 2147483647 w 2466"/>
                <a:gd name="T19" fmla="*/ 2147483647 h 1599"/>
                <a:gd name="T20" fmla="*/ 2147483647 w 2466"/>
                <a:gd name="T21" fmla="*/ 2147483647 h 1599"/>
                <a:gd name="T22" fmla="*/ 2147483647 w 2466"/>
                <a:gd name="T23" fmla="*/ 2147483647 h 1599"/>
                <a:gd name="T24" fmla="*/ 2147483647 w 2466"/>
                <a:gd name="T25" fmla="*/ 2147483647 h 1599"/>
                <a:gd name="T26" fmla="*/ 2147483647 w 2466"/>
                <a:gd name="T27" fmla="*/ 2147483647 h 1599"/>
                <a:gd name="T28" fmla="*/ 2147483647 w 2466"/>
                <a:gd name="T29" fmla="*/ 2147483647 h 1599"/>
                <a:gd name="T30" fmla="*/ 0 w 2466"/>
                <a:gd name="T31" fmla="*/ 2147483647 h 1599"/>
                <a:gd name="T32" fmla="*/ 2147483647 w 2466"/>
                <a:gd name="T33" fmla="*/ 2147483647 h 15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66"/>
                <a:gd name="T52" fmla="*/ 0 h 1599"/>
                <a:gd name="T53" fmla="*/ 2466 w 2466"/>
                <a:gd name="T54" fmla="*/ 1599 h 15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66" h="1599">
                  <a:moveTo>
                    <a:pt x="626" y="320"/>
                  </a:moveTo>
                  <a:lnTo>
                    <a:pt x="1055" y="648"/>
                  </a:lnTo>
                  <a:lnTo>
                    <a:pt x="1538" y="0"/>
                  </a:lnTo>
                  <a:lnTo>
                    <a:pt x="1980" y="230"/>
                  </a:lnTo>
                  <a:lnTo>
                    <a:pt x="2300" y="502"/>
                  </a:lnTo>
                  <a:lnTo>
                    <a:pt x="2466" y="704"/>
                  </a:lnTo>
                  <a:lnTo>
                    <a:pt x="1808" y="1599"/>
                  </a:lnTo>
                  <a:lnTo>
                    <a:pt x="1261" y="1183"/>
                  </a:lnTo>
                  <a:lnTo>
                    <a:pt x="1126" y="1127"/>
                  </a:lnTo>
                  <a:lnTo>
                    <a:pt x="1039" y="1135"/>
                  </a:lnTo>
                  <a:lnTo>
                    <a:pt x="975" y="1199"/>
                  </a:lnTo>
                  <a:lnTo>
                    <a:pt x="904" y="1231"/>
                  </a:lnTo>
                  <a:lnTo>
                    <a:pt x="841" y="1231"/>
                  </a:lnTo>
                  <a:lnTo>
                    <a:pt x="618" y="1119"/>
                  </a:lnTo>
                  <a:lnTo>
                    <a:pt x="381" y="1439"/>
                  </a:lnTo>
                  <a:lnTo>
                    <a:pt x="0" y="1207"/>
                  </a:lnTo>
                  <a:lnTo>
                    <a:pt x="626" y="320"/>
                  </a:lnTo>
                  <a:close/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1927225" y="1227435"/>
              <a:ext cx="522288" cy="822325"/>
            </a:xfrm>
            <a:custGeom>
              <a:avLst/>
              <a:gdLst>
                <a:gd name="T0" fmla="*/ 2147483647 w 344"/>
                <a:gd name="T1" fmla="*/ 0 h 536"/>
                <a:gd name="T2" fmla="*/ 2147483647 w 344"/>
                <a:gd name="T3" fmla="*/ 2147483647 h 536"/>
                <a:gd name="T4" fmla="*/ 0 w 344"/>
                <a:gd name="T5" fmla="*/ 2147483647 h 536"/>
                <a:gd name="T6" fmla="*/ 0 60000 65536"/>
                <a:gd name="T7" fmla="*/ 0 60000 65536"/>
                <a:gd name="T8" fmla="*/ 0 60000 65536"/>
                <a:gd name="T9" fmla="*/ 0 w 344"/>
                <a:gd name="T10" fmla="*/ 0 h 536"/>
                <a:gd name="T11" fmla="*/ 344 w 344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536">
                  <a:moveTo>
                    <a:pt x="336" y="0"/>
                  </a:moveTo>
                  <a:lnTo>
                    <a:pt x="344" y="32"/>
                  </a:lnTo>
                  <a:lnTo>
                    <a:pt x="0" y="536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533650" y="1105198"/>
              <a:ext cx="1417638" cy="1079500"/>
            </a:xfrm>
            <a:custGeom>
              <a:avLst/>
              <a:gdLst>
                <a:gd name="T0" fmla="*/ 0 w 936"/>
                <a:gd name="T1" fmla="*/ 0 h 704"/>
                <a:gd name="T2" fmla="*/ 2147483647 w 936"/>
                <a:gd name="T3" fmla="*/ 2147483647 h 704"/>
                <a:gd name="T4" fmla="*/ 0 60000 65536"/>
                <a:gd name="T5" fmla="*/ 0 60000 65536"/>
                <a:gd name="T6" fmla="*/ 0 w 936"/>
                <a:gd name="T7" fmla="*/ 0 h 704"/>
                <a:gd name="T8" fmla="*/ 936 w 936"/>
                <a:gd name="T9" fmla="*/ 704 h 7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6" h="704">
                  <a:moveTo>
                    <a:pt x="0" y="0"/>
                  </a:moveTo>
                  <a:lnTo>
                    <a:pt x="936" y="704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9" name="Freeform 38"/>
            <p:cNvSpPr>
              <a:spLocks/>
            </p:cNvSpPr>
            <p:nvPr/>
          </p:nvSpPr>
          <p:spPr bwMode="auto">
            <a:xfrm>
              <a:off x="2944813" y="552748"/>
              <a:ext cx="1428750" cy="1055687"/>
            </a:xfrm>
            <a:custGeom>
              <a:avLst/>
              <a:gdLst>
                <a:gd name="T0" fmla="*/ 0 w 944"/>
                <a:gd name="T1" fmla="*/ 0 h 688"/>
                <a:gd name="T2" fmla="*/ 2147483647 w 944"/>
                <a:gd name="T3" fmla="*/ 2147483647 h 688"/>
                <a:gd name="T4" fmla="*/ 0 60000 65536"/>
                <a:gd name="T5" fmla="*/ 0 60000 65536"/>
                <a:gd name="T6" fmla="*/ 0 w 944"/>
                <a:gd name="T7" fmla="*/ 0 h 688"/>
                <a:gd name="T8" fmla="*/ 944 w 944"/>
                <a:gd name="T9" fmla="*/ 688 h 6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44" h="688">
                  <a:moveTo>
                    <a:pt x="0" y="0"/>
                  </a:moveTo>
                  <a:lnTo>
                    <a:pt x="944" y="688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0" name="Freeform 39"/>
            <p:cNvSpPr>
              <a:spLocks/>
            </p:cNvSpPr>
            <p:nvPr/>
          </p:nvSpPr>
          <p:spPr bwMode="auto">
            <a:xfrm>
              <a:off x="3090863" y="1510010"/>
              <a:ext cx="5562600" cy="4276725"/>
            </a:xfrm>
            <a:custGeom>
              <a:avLst/>
              <a:gdLst>
                <a:gd name="T0" fmla="*/ 2147483647 w 3641"/>
                <a:gd name="T1" fmla="*/ 0 h 2790"/>
                <a:gd name="T2" fmla="*/ 2147483647 w 3641"/>
                <a:gd name="T3" fmla="*/ 2147483647 h 2790"/>
                <a:gd name="T4" fmla="*/ 2147483647 w 3641"/>
                <a:gd name="T5" fmla="*/ 2147483647 h 2790"/>
                <a:gd name="T6" fmla="*/ 2147483647 w 3641"/>
                <a:gd name="T7" fmla="*/ 2147483647 h 2790"/>
                <a:gd name="T8" fmla="*/ 2147483647 w 3641"/>
                <a:gd name="T9" fmla="*/ 2147483647 h 2790"/>
                <a:gd name="T10" fmla="*/ 2147483647 w 3641"/>
                <a:gd name="T11" fmla="*/ 2147483647 h 2790"/>
                <a:gd name="T12" fmla="*/ 2147483647 w 3641"/>
                <a:gd name="T13" fmla="*/ 2147483647 h 2790"/>
                <a:gd name="T14" fmla="*/ 2147483647 w 3641"/>
                <a:gd name="T15" fmla="*/ 2147483647 h 2790"/>
                <a:gd name="T16" fmla="*/ 2147483647 w 3641"/>
                <a:gd name="T17" fmla="*/ 2147483647 h 2790"/>
                <a:gd name="T18" fmla="*/ 2147483647 w 3641"/>
                <a:gd name="T19" fmla="*/ 2147483647 h 2790"/>
                <a:gd name="T20" fmla="*/ 2147483647 w 3641"/>
                <a:gd name="T21" fmla="*/ 2147483647 h 2790"/>
                <a:gd name="T22" fmla="*/ 2147483647 w 3641"/>
                <a:gd name="T23" fmla="*/ 2147483647 h 2790"/>
                <a:gd name="T24" fmla="*/ 2147483647 w 3641"/>
                <a:gd name="T25" fmla="*/ 2147483647 h 2790"/>
                <a:gd name="T26" fmla="*/ 2147483647 w 3641"/>
                <a:gd name="T27" fmla="*/ 2147483647 h 2790"/>
                <a:gd name="T28" fmla="*/ 2147483647 w 3641"/>
                <a:gd name="T29" fmla="*/ 2147483647 h 2790"/>
                <a:gd name="T30" fmla="*/ 2147483647 w 3641"/>
                <a:gd name="T31" fmla="*/ 2147483647 h 2790"/>
                <a:gd name="T32" fmla="*/ 2147483647 w 3641"/>
                <a:gd name="T33" fmla="*/ 2147483647 h 2790"/>
                <a:gd name="T34" fmla="*/ 2147483647 w 3641"/>
                <a:gd name="T35" fmla="*/ 2147483647 h 2790"/>
                <a:gd name="T36" fmla="*/ 2147483647 w 3641"/>
                <a:gd name="T37" fmla="*/ 2147483647 h 2790"/>
                <a:gd name="T38" fmla="*/ 2147483647 w 3641"/>
                <a:gd name="T39" fmla="*/ 2147483647 h 2790"/>
                <a:gd name="T40" fmla="*/ 2147483647 w 3641"/>
                <a:gd name="T41" fmla="*/ 2147483647 h 2790"/>
                <a:gd name="T42" fmla="*/ 2147483647 w 3641"/>
                <a:gd name="T43" fmla="*/ 2147483647 h 2790"/>
                <a:gd name="T44" fmla="*/ 2147483647 w 3641"/>
                <a:gd name="T45" fmla="*/ 2147483647 h 2790"/>
                <a:gd name="T46" fmla="*/ 2147483647 w 3641"/>
                <a:gd name="T47" fmla="*/ 2147483647 h 2790"/>
                <a:gd name="T48" fmla="*/ 2147483647 w 3641"/>
                <a:gd name="T49" fmla="*/ 2147483647 h 2790"/>
                <a:gd name="T50" fmla="*/ 2147483647 w 3641"/>
                <a:gd name="T51" fmla="*/ 2147483647 h 2790"/>
                <a:gd name="T52" fmla="*/ 2147483647 w 3641"/>
                <a:gd name="T53" fmla="*/ 2147483647 h 2790"/>
                <a:gd name="T54" fmla="*/ 0 w 3641"/>
                <a:gd name="T55" fmla="*/ 2147483647 h 2790"/>
                <a:gd name="T56" fmla="*/ 2147483647 w 3641"/>
                <a:gd name="T57" fmla="*/ 0 h 2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41"/>
                <a:gd name="T88" fmla="*/ 0 h 2790"/>
                <a:gd name="T89" fmla="*/ 3641 w 3641"/>
                <a:gd name="T90" fmla="*/ 2790 h 27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41" h="2790">
                  <a:moveTo>
                    <a:pt x="999" y="0"/>
                  </a:moveTo>
                  <a:lnTo>
                    <a:pt x="1617" y="488"/>
                  </a:lnTo>
                  <a:lnTo>
                    <a:pt x="1832" y="592"/>
                  </a:lnTo>
                  <a:lnTo>
                    <a:pt x="2505" y="1144"/>
                  </a:lnTo>
                  <a:lnTo>
                    <a:pt x="2656" y="1183"/>
                  </a:lnTo>
                  <a:lnTo>
                    <a:pt x="2807" y="1295"/>
                  </a:lnTo>
                  <a:lnTo>
                    <a:pt x="2942" y="1415"/>
                  </a:lnTo>
                  <a:lnTo>
                    <a:pt x="3084" y="1599"/>
                  </a:lnTo>
                  <a:lnTo>
                    <a:pt x="3314" y="1871"/>
                  </a:lnTo>
                  <a:lnTo>
                    <a:pt x="3457" y="2103"/>
                  </a:lnTo>
                  <a:lnTo>
                    <a:pt x="3641" y="2462"/>
                  </a:lnTo>
                  <a:lnTo>
                    <a:pt x="3217" y="2790"/>
                  </a:lnTo>
                  <a:lnTo>
                    <a:pt x="3121" y="2518"/>
                  </a:lnTo>
                  <a:lnTo>
                    <a:pt x="2841" y="2742"/>
                  </a:lnTo>
                  <a:lnTo>
                    <a:pt x="2809" y="2694"/>
                  </a:lnTo>
                  <a:lnTo>
                    <a:pt x="2697" y="2774"/>
                  </a:lnTo>
                  <a:lnTo>
                    <a:pt x="2657" y="2710"/>
                  </a:lnTo>
                  <a:lnTo>
                    <a:pt x="2209" y="2470"/>
                  </a:lnTo>
                  <a:lnTo>
                    <a:pt x="1039" y="1887"/>
                  </a:lnTo>
                  <a:lnTo>
                    <a:pt x="777" y="2319"/>
                  </a:lnTo>
                  <a:lnTo>
                    <a:pt x="642" y="2279"/>
                  </a:lnTo>
                  <a:lnTo>
                    <a:pt x="409" y="2502"/>
                  </a:lnTo>
                  <a:lnTo>
                    <a:pt x="285" y="2351"/>
                  </a:lnTo>
                  <a:lnTo>
                    <a:pt x="492" y="2127"/>
                  </a:lnTo>
                  <a:lnTo>
                    <a:pt x="547" y="2055"/>
                  </a:lnTo>
                  <a:lnTo>
                    <a:pt x="507" y="1831"/>
                  </a:lnTo>
                  <a:lnTo>
                    <a:pt x="325" y="1503"/>
                  </a:lnTo>
                  <a:lnTo>
                    <a:pt x="0" y="1287"/>
                  </a:lnTo>
                  <a:lnTo>
                    <a:pt x="999" y="0"/>
                  </a:lnTo>
                  <a:close/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1" name="Freeform 40"/>
            <p:cNvSpPr>
              <a:spLocks/>
            </p:cNvSpPr>
            <p:nvPr/>
          </p:nvSpPr>
          <p:spPr bwMode="auto">
            <a:xfrm>
              <a:off x="3502025" y="2980035"/>
              <a:ext cx="2422525" cy="1385888"/>
            </a:xfrm>
            <a:custGeom>
              <a:avLst/>
              <a:gdLst>
                <a:gd name="T0" fmla="*/ 0 w 1600"/>
                <a:gd name="T1" fmla="*/ 0 h 904"/>
                <a:gd name="T2" fmla="*/ 2147483647 w 1600"/>
                <a:gd name="T3" fmla="*/ 2147483647 h 904"/>
                <a:gd name="T4" fmla="*/ 0 60000 65536"/>
                <a:gd name="T5" fmla="*/ 0 60000 65536"/>
                <a:gd name="T6" fmla="*/ 0 w 1600"/>
                <a:gd name="T7" fmla="*/ 0 h 904"/>
                <a:gd name="T8" fmla="*/ 1600 w 1600"/>
                <a:gd name="T9" fmla="*/ 904 h 9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0" h="904">
                  <a:moveTo>
                    <a:pt x="0" y="0"/>
                  </a:moveTo>
                  <a:lnTo>
                    <a:pt x="1600" y="904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2" name="Freeform 41"/>
            <p:cNvSpPr>
              <a:spLocks/>
            </p:cNvSpPr>
            <p:nvPr/>
          </p:nvSpPr>
          <p:spPr bwMode="auto">
            <a:xfrm>
              <a:off x="3224213" y="3348335"/>
              <a:ext cx="2459037" cy="1373188"/>
            </a:xfrm>
            <a:custGeom>
              <a:avLst/>
              <a:gdLst>
                <a:gd name="T0" fmla="*/ 0 w 1624"/>
                <a:gd name="T1" fmla="*/ 0 h 896"/>
                <a:gd name="T2" fmla="*/ 2147483647 w 1624"/>
                <a:gd name="T3" fmla="*/ 2147483647 h 896"/>
                <a:gd name="T4" fmla="*/ 0 60000 65536"/>
                <a:gd name="T5" fmla="*/ 0 60000 65536"/>
                <a:gd name="T6" fmla="*/ 0 w 1624"/>
                <a:gd name="T7" fmla="*/ 0 h 896"/>
                <a:gd name="T8" fmla="*/ 1624 w 1624"/>
                <a:gd name="T9" fmla="*/ 896 h 8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24" h="896">
                  <a:moveTo>
                    <a:pt x="0" y="0"/>
                  </a:moveTo>
                  <a:lnTo>
                    <a:pt x="1624" y="896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3" name="Freeform 42"/>
            <p:cNvSpPr>
              <a:spLocks/>
            </p:cNvSpPr>
            <p:nvPr/>
          </p:nvSpPr>
          <p:spPr bwMode="auto">
            <a:xfrm>
              <a:off x="5548313" y="3568998"/>
              <a:ext cx="2557462" cy="1300162"/>
            </a:xfrm>
            <a:custGeom>
              <a:avLst/>
              <a:gdLst>
                <a:gd name="T0" fmla="*/ 0 w 1688"/>
                <a:gd name="T1" fmla="*/ 2147483647 h 848"/>
                <a:gd name="T2" fmla="*/ 2147483647 w 1688"/>
                <a:gd name="T3" fmla="*/ 0 h 848"/>
                <a:gd name="T4" fmla="*/ 2147483647 w 1688"/>
                <a:gd name="T5" fmla="*/ 2147483647 h 848"/>
                <a:gd name="T6" fmla="*/ 0 60000 65536"/>
                <a:gd name="T7" fmla="*/ 0 60000 65536"/>
                <a:gd name="T8" fmla="*/ 0 60000 65536"/>
                <a:gd name="T9" fmla="*/ 0 w 1688"/>
                <a:gd name="T10" fmla="*/ 0 h 848"/>
                <a:gd name="T11" fmla="*/ 1688 w 1688"/>
                <a:gd name="T12" fmla="*/ 848 h 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8" h="848">
                  <a:moveTo>
                    <a:pt x="0" y="848"/>
                  </a:moveTo>
                  <a:lnTo>
                    <a:pt x="624" y="0"/>
                  </a:lnTo>
                  <a:lnTo>
                    <a:pt x="1688" y="576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4" name="Freeform 43"/>
            <p:cNvSpPr>
              <a:spLocks/>
            </p:cNvSpPr>
            <p:nvPr/>
          </p:nvSpPr>
          <p:spPr bwMode="auto">
            <a:xfrm>
              <a:off x="6845300" y="4378623"/>
              <a:ext cx="1320800" cy="1101725"/>
            </a:xfrm>
            <a:custGeom>
              <a:avLst/>
              <a:gdLst>
                <a:gd name="T0" fmla="*/ 2147483647 w 865"/>
                <a:gd name="T1" fmla="*/ 0 h 719"/>
                <a:gd name="T2" fmla="*/ 0 w 865"/>
                <a:gd name="T3" fmla="*/ 2147483647 h 719"/>
                <a:gd name="T4" fmla="*/ 0 60000 65536"/>
                <a:gd name="T5" fmla="*/ 0 60000 65536"/>
                <a:gd name="T6" fmla="*/ 0 w 865"/>
                <a:gd name="T7" fmla="*/ 0 h 719"/>
                <a:gd name="T8" fmla="*/ 865 w 865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5" h="719">
                  <a:moveTo>
                    <a:pt x="865" y="0"/>
                  </a:moveTo>
                  <a:lnTo>
                    <a:pt x="0" y="719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5" name="Freeform 44"/>
            <p:cNvSpPr>
              <a:spLocks/>
            </p:cNvSpPr>
            <p:nvPr/>
          </p:nvSpPr>
          <p:spPr bwMode="auto">
            <a:xfrm>
              <a:off x="6070600" y="4157960"/>
              <a:ext cx="1392238" cy="820738"/>
            </a:xfrm>
            <a:custGeom>
              <a:avLst/>
              <a:gdLst>
                <a:gd name="T0" fmla="*/ 0 w 920"/>
                <a:gd name="T1" fmla="*/ 0 h 536"/>
                <a:gd name="T2" fmla="*/ 2147483647 w 920"/>
                <a:gd name="T3" fmla="*/ 2147483647 h 536"/>
                <a:gd name="T4" fmla="*/ 0 60000 65536"/>
                <a:gd name="T5" fmla="*/ 0 60000 65536"/>
                <a:gd name="T6" fmla="*/ 0 w 920"/>
                <a:gd name="T7" fmla="*/ 0 h 536"/>
                <a:gd name="T8" fmla="*/ 920 w 920"/>
                <a:gd name="T9" fmla="*/ 536 h 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0" h="536">
                  <a:moveTo>
                    <a:pt x="0" y="0"/>
                  </a:moveTo>
                  <a:lnTo>
                    <a:pt x="920" y="536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6" name="Freeform 45"/>
            <p:cNvSpPr>
              <a:spLocks/>
            </p:cNvSpPr>
            <p:nvPr/>
          </p:nvSpPr>
          <p:spPr bwMode="auto">
            <a:xfrm>
              <a:off x="4216400" y="1632248"/>
              <a:ext cx="582613" cy="747712"/>
            </a:xfrm>
            <a:custGeom>
              <a:avLst/>
              <a:gdLst>
                <a:gd name="T0" fmla="*/ 0 w 384"/>
                <a:gd name="T1" fmla="*/ 2147483647 h 488"/>
                <a:gd name="T2" fmla="*/ 2147483647 w 384"/>
                <a:gd name="T3" fmla="*/ 0 h 488"/>
                <a:gd name="T4" fmla="*/ 0 60000 65536"/>
                <a:gd name="T5" fmla="*/ 0 60000 65536"/>
                <a:gd name="T6" fmla="*/ 0 w 384"/>
                <a:gd name="T7" fmla="*/ 0 h 488"/>
                <a:gd name="T8" fmla="*/ 384 w 384"/>
                <a:gd name="T9" fmla="*/ 488 h 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88">
                  <a:moveTo>
                    <a:pt x="0" y="488"/>
                  </a:moveTo>
                  <a:lnTo>
                    <a:pt x="384" y="0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7" name="Freeform 46"/>
            <p:cNvSpPr>
              <a:spLocks/>
            </p:cNvSpPr>
            <p:nvPr/>
          </p:nvSpPr>
          <p:spPr bwMode="auto">
            <a:xfrm>
              <a:off x="5659438" y="2589510"/>
              <a:ext cx="434975" cy="574675"/>
            </a:xfrm>
            <a:custGeom>
              <a:avLst/>
              <a:gdLst>
                <a:gd name="T0" fmla="*/ 0 w 288"/>
                <a:gd name="T1" fmla="*/ 2147483647 h 376"/>
                <a:gd name="T2" fmla="*/ 2147483647 w 288"/>
                <a:gd name="T3" fmla="*/ 0 h 376"/>
                <a:gd name="T4" fmla="*/ 0 60000 65536"/>
                <a:gd name="T5" fmla="*/ 0 60000 65536"/>
                <a:gd name="T6" fmla="*/ 0 w 288"/>
                <a:gd name="T7" fmla="*/ 0 h 376"/>
                <a:gd name="T8" fmla="*/ 288 w 288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" h="376">
                  <a:moveTo>
                    <a:pt x="0" y="376"/>
                  </a:moveTo>
                  <a:lnTo>
                    <a:pt x="288" y="0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8" name="Freeform 47"/>
            <p:cNvSpPr>
              <a:spLocks/>
            </p:cNvSpPr>
            <p:nvPr/>
          </p:nvSpPr>
          <p:spPr bwMode="auto">
            <a:xfrm>
              <a:off x="4059238" y="2257723"/>
              <a:ext cx="2435225" cy="1360487"/>
            </a:xfrm>
            <a:custGeom>
              <a:avLst/>
              <a:gdLst>
                <a:gd name="T0" fmla="*/ 0 w 1608"/>
                <a:gd name="T1" fmla="*/ 0 h 888"/>
                <a:gd name="T2" fmla="*/ 2147483647 w 1608"/>
                <a:gd name="T3" fmla="*/ 2147483647 h 888"/>
                <a:gd name="T4" fmla="*/ 0 60000 65536"/>
                <a:gd name="T5" fmla="*/ 0 60000 65536"/>
                <a:gd name="T6" fmla="*/ 0 w 1608"/>
                <a:gd name="T7" fmla="*/ 0 h 888"/>
                <a:gd name="T8" fmla="*/ 1608 w 1608"/>
                <a:gd name="T9" fmla="*/ 888 h 8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8" h="888">
                  <a:moveTo>
                    <a:pt x="0" y="0"/>
                  </a:moveTo>
                  <a:lnTo>
                    <a:pt x="1608" y="888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9" name="Freeform 48"/>
            <p:cNvSpPr>
              <a:spLocks/>
            </p:cNvSpPr>
            <p:nvPr/>
          </p:nvSpPr>
          <p:spPr bwMode="auto">
            <a:xfrm>
              <a:off x="3768725" y="2626023"/>
              <a:ext cx="2446338" cy="1358900"/>
            </a:xfrm>
            <a:custGeom>
              <a:avLst/>
              <a:gdLst>
                <a:gd name="T0" fmla="*/ 0 w 1616"/>
                <a:gd name="T1" fmla="*/ 0 h 888"/>
                <a:gd name="T2" fmla="*/ 2147483647 w 1616"/>
                <a:gd name="T3" fmla="*/ 2147483647 h 888"/>
                <a:gd name="T4" fmla="*/ 0 60000 65536"/>
                <a:gd name="T5" fmla="*/ 0 60000 65536"/>
                <a:gd name="T6" fmla="*/ 0 w 1616"/>
                <a:gd name="T7" fmla="*/ 0 h 888"/>
                <a:gd name="T8" fmla="*/ 1616 w 1616"/>
                <a:gd name="T9" fmla="*/ 888 h 8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16" h="888">
                  <a:moveTo>
                    <a:pt x="0" y="0"/>
                  </a:moveTo>
                  <a:lnTo>
                    <a:pt x="1616" y="888"/>
                  </a:lnTo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0" name="Text Box 58"/>
            <p:cNvSpPr txBox="1">
              <a:spLocks noChangeArrowheads="1"/>
            </p:cNvSpPr>
            <p:nvPr/>
          </p:nvSpPr>
          <p:spPr bwMode="auto">
            <a:xfrm>
              <a:off x="4427538" y="3235623"/>
              <a:ext cx="6937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</a:t>
              </a:r>
              <a:r>
                <a:rPr lang="en-US" sz="1000" b="1">
                  <a:solidFill>
                    <a:schemeClr val="hlink"/>
                  </a:solidFill>
                </a:rPr>
                <a:t>98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 га </a:t>
              </a:r>
            </a:p>
          </p:txBody>
        </p:sp>
        <p:sp>
          <p:nvSpPr>
            <p:cNvPr id="33841" name="Freeform 59"/>
            <p:cNvSpPr>
              <a:spLocks/>
            </p:cNvSpPr>
            <p:nvPr/>
          </p:nvSpPr>
          <p:spPr bwMode="auto">
            <a:xfrm>
              <a:off x="4533900" y="3445173"/>
              <a:ext cx="461963" cy="0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0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2" name="Text Box 60"/>
            <p:cNvSpPr txBox="1">
              <a:spLocks noChangeArrowheads="1"/>
            </p:cNvSpPr>
            <p:nvPr/>
          </p:nvSpPr>
          <p:spPr bwMode="auto">
            <a:xfrm>
              <a:off x="6645275" y="4140498"/>
              <a:ext cx="7635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402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</a:t>
              </a:r>
              <a:r>
                <a:rPr lang="en-US" sz="1000" b="1">
                  <a:solidFill>
                    <a:schemeClr val="hlink"/>
                  </a:solidFill>
                </a:rPr>
                <a:t>2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43" name="Freeform 61"/>
            <p:cNvSpPr>
              <a:spLocks/>
            </p:cNvSpPr>
            <p:nvPr/>
          </p:nvSpPr>
          <p:spPr bwMode="auto">
            <a:xfrm>
              <a:off x="6753225" y="4348460"/>
              <a:ext cx="460375" cy="1588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4" name="Text Box 62"/>
            <p:cNvSpPr txBox="1">
              <a:spLocks noChangeArrowheads="1"/>
            </p:cNvSpPr>
            <p:nvPr/>
          </p:nvSpPr>
          <p:spPr bwMode="auto">
            <a:xfrm>
              <a:off x="6022975" y="4626273"/>
              <a:ext cx="8302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403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</a:t>
              </a:r>
              <a:r>
                <a:rPr lang="en-US" sz="1000" b="1">
                  <a:solidFill>
                    <a:schemeClr val="hlink"/>
                  </a:solidFill>
                </a:rPr>
                <a:t>2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45" name="Freeform 63"/>
            <p:cNvSpPr>
              <a:spLocks/>
            </p:cNvSpPr>
            <p:nvPr/>
          </p:nvSpPr>
          <p:spPr bwMode="auto">
            <a:xfrm>
              <a:off x="6230938" y="4835823"/>
              <a:ext cx="460375" cy="1587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6" name="Text Box 64"/>
            <p:cNvSpPr txBox="1">
              <a:spLocks noChangeArrowheads="1"/>
            </p:cNvSpPr>
            <p:nvPr/>
          </p:nvSpPr>
          <p:spPr bwMode="auto">
            <a:xfrm>
              <a:off x="4289425" y="3653135"/>
              <a:ext cx="7635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:13</a:t>
              </a:r>
              <a:r>
                <a:rPr lang="en-US" sz="1000" b="1">
                  <a:solidFill>
                    <a:schemeClr val="hlink"/>
                  </a:solidFill>
                </a:rPr>
                <a:t>99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</a:t>
              </a:r>
              <a:r>
                <a:rPr lang="en-US" sz="1000" b="1">
                  <a:solidFill>
                    <a:schemeClr val="hlink"/>
                  </a:solidFill>
                </a:rPr>
                <a:t>2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47" name="Freeform 65"/>
            <p:cNvSpPr>
              <a:spLocks/>
            </p:cNvSpPr>
            <p:nvPr/>
          </p:nvSpPr>
          <p:spPr bwMode="auto">
            <a:xfrm>
              <a:off x="4397375" y="3861098"/>
              <a:ext cx="460375" cy="1587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8" name="Rectangle 67"/>
            <p:cNvSpPr>
              <a:spLocks noChangeArrowheads="1"/>
            </p:cNvSpPr>
            <p:nvPr/>
          </p:nvSpPr>
          <p:spPr bwMode="auto">
            <a:xfrm>
              <a:off x="4011613" y="4280198"/>
              <a:ext cx="555625" cy="277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49" name="Text Box 68"/>
            <p:cNvSpPr txBox="1">
              <a:spLocks noChangeArrowheads="1"/>
            </p:cNvSpPr>
            <p:nvPr/>
          </p:nvSpPr>
          <p:spPr bwMode="auto">
            <a:xfrm>
              <a:off x="3943350" y="4208760"/>
              <a:ext cx="762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400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</a:t>
              </a:r>
              <a:r>
                <a:rPr lang="en-US" sz="1000" b="1">
                  <a:solidFill>
                    <a:schemeClr val="hlink"/>
                  </a:solidFill>
                </a:rPr>
                <a:t>1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50" name="Freeform 69"/>
            <p:cNvSpPr>
              <a:spLocks/>
            </p:cNvSpPr>
            <p:nvPr/>
          </p:nvSpPr>
          <p:spPr bwMode="auto">
            <a:xfrm>
              <a:off x="4081463" y="4418310"/>
              <a:ext cx="461962" cy="1588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51" name="Text Box 70"/>
            <p:cNvSpPr txBox="1">
              <a:spLocks noChangeArrowheads="1"/>
            </p:cNvSpPr>
            <p:nvPr/>
          </p:nvSpPr>
          <p:spPr bwMode="auto">
            <a:xfrm>
              <a:off x="6645275" y="3307060"/>
              <a:ext cx="7635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401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2.096</a:t>
              </a:r>
              <a:r>
                <a:rPr lang="en-US" sz="1000" b="1">
                  <a:solidFill>
                    <a:schemeClr val="hlink"/>
                  </a:solidFill>
                </a:rPr>
                <a:t>1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52" name="Freeform 71"/>
            <p:cNvSpPr>
              <a:spLocks/>
            </p:cNvSpPr>
            <p:nvPr/>
          </p:nvSpPr>
          <p:spPr bwMode="auto">
            <a:xfrm>
              <a:off x="6753225" y="3515023"/>
              <a:ext cx="460375" cy="1587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53" name="Rectangle 73"/>
            <p:cNvSpPr>
              <a:spLocks noChangeArrowheads="1"/>
            </p:cNvSpPr>
            <p:nvPr/>
          </p:nvSpPr>
          <p:spPr bwMode="auto">
            <a:xfrm>
              <a:off x="7962900" y="5113635"/>
              <a:ext cx="554038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54" name="Text Box 74"/>
            <p:cNvSpPr txBox="1">
              <a:spLocks noChangeArrowheads="1"/>
            </p:cNvSpPr>
            <p:nvPr/>
          </p:nvSpPr>
          <p:spPr bwMode="auto">
            <a:xfrm>
              <a:off x="7893050" y="5045373"/>
              <a:ext cx="762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404</a:t>
              </a:r>
              <a:r>
                <a:rPr lang="ru-RU" sz="1000" b="1">
                  <a:solidFill>
                    <a:schemeClr val="hlink"/>
                  </a:solidFill>
                </a:rPr>
                <a:t> </a:t>
              </a:r>
              <a:r>
                <a:rPr lang="en-US" sz="1000" b="1">
                  <a:solidFill>
                    <a:schemeClr val="hlink"/>
                  </a:solidFill>
                </a:rPr>
                <a:t> </a:t>
              </a:r>
              <a:r>
                <a:rPr lang="ru-RU" sz="1000" b="1">
                  <a:solidFill>
                    <a:schemeClr val="hlink"/>
                  </a:solidFill>
                </a:rPr>
                <a:t>2.</a:t>
              </a:r>
              <a:r>
                <a:rPr lang="en-US" sz="1000" b="1">
                  <a:solidFill>
                    <a:schemeClr val="hlink"/>
                  </a:solidFill>
                </a:rPr>
                <a:t>1373</a:t>
              </a:r>
              <a:r>
                <a:rPr lang="ru-RU" sz="1000" b="1">
                  <a:solidFill>
                    <a:schemeClr val="hlink"/>
                  </a:solidFill>
                </a:rPr>
                <a:t> га </a:t>
              </a:r>
            </a:p>
          </p:txBody>
        </p:sp>
        <p:sp>
          <p:nvSpPr>
            <p:cNvPr id="33855" name="Freeform 75"/>
            <p:cNvSpPr>
              <a:spLocks/>
            </p:cNvSpPr>
            <p:nvPr/>
          </p:nvSpPr>
          <p:spPr bwMode="auto">
            <a:xfrm>
              <a:off x="7999413" y="5253335"/>
              <a:ext cx="461962" cy="1588"/>
            </a:xfrm>
            <a:custGeom>
              <a:avLst/>
              <a:gdLst>
                <a:gd name="T0" fmla="*/ 0 w 302"/>
                <a:gd name="T1" fmla="*/ 0 h 1"/>
                <a:gd name="T2" fmla="*/ 2147483647 w 302"/>
                <a:gd name="T3" fmla="*/ 2147483647 h 1"/>
                <a:gd name="T4" fmla="*/ 0 60000 65536"/>
                <a:gd name="T5" fmla="*/ 0 60000 65536"/>
                <a:gd name="T6" fmla="*/ 0 w 302"/>
                <a:gd name="T7" fmla="*/ 0 h 1"/>
                <a:gd name="T8" fmla="*/ 302 w 30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2" h="1">
                  <a:moveTo>
                    <a:pt x="0" y="0"/>
                  </a:moveTo>
                  <a:lnTo>
                    <a:pt x="302" y="1"/>
                  </a:ln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56" name="Rectangle 79"/>
            <p:cNvSpPr>
              <a:spLocks noChangeArrowheads="1"/>
            </p:cNvSpPr>
            <p:nvPr/>
          </p:nvSpPr>
          <p:spPr bwMode="auto">
            <a:xfrm>
              <a:off x="3041650" y="1149648"/>
              <a:ext cx="554038" cy="277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57" name="Text Box 77"/>
            <p:cNvSpPr txBox="1">
              <a:spLocks noChangeArrowheads="1"/>
            </p:cNvSpPr>
            <p:nvPr/>
          </p:nvSpPr>
          <p:spPr bwMode="auto">
            <a:xfrm>
              <a:off x="2903538" y="1079798"/>
              <a:ext cx="831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408</a:t>
              </a:r>
              <a:r>
                <a:rPr lang="ru-RU" sz="1000" b="1">
                  <a:solidFill>
                    <a:schemeClr val="hlink"/>
                  </a:solidFill>
                </a:rPr>
                <a:t> 2.0962га </a:t>
              </a:r>
            </a:p>
          </p:txBody>
        </p:sp>
        <p:sp>
          <p:nvSpPr>
            <p:cNvPr id="33858" name="Line 78"/>
            <p:cNvSpPr>
              <a:spLocks noChangeShapeType="1"/>
            </p:cNvSpPr>
            <p:nvPr/>
          </p:nvSpPr>
          <p:spPr bwMode="auto">
            <a:xfrm>
              <a:off x="3043238" y="1290935"/>
              <a:ext cx="498475" cy="15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59" name="Text Box 81"/>
            <p:cNvSpPr txBox="1">
              <a:spLocks noChangeArrowheads="1"/>
            </p:cNvSpPr>
            <p:nvPr/>
          </p:nvSpPr>
          <p:spPr bwMode="auto">
            <a:xfrm>
              <a:off x="3249613" y="524173"/>
              <a:ext cx="8302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hlink"/>
                  </a:solidFill>
                </a:rPr>
                <a:t>:1</a:t>
              </a:r>
              <a:r>
                <a:rPr lang="en-US" sz="1000" b="1">
                  <a:solidFill>
                    <a:schemeClr val="hlink"/>
                  </a:solidFill>
                </a:rPr>
                <a:t>434</a:t>
              </a:r>
              <a:r>
                <a:rPr lang="ru-RU" sz="1000" b="1">
                  <a:solidFill>
                    <a:schemeClr val="hlink"/>
                  </a:solidFill>
                </a:rPr>
                <a:t> 2.</a:t>
              </a:r>
              <a:r>
                <a:rPr lang="en-US" sz="1000" b="1">
                  <a:solidFill>
                    <a:schemeClr val="hlink"/>
                  </a:solidFill>
                </a:rPr>
                <a:t>1475</a:t>
              </a:r>
              <a:r>
                <a:rPr lang="ru-RU" sz="1000" b="1">
                  <a:solidFill>
                    <a:schemeClr val="hlink"/>
                  </a:solidFill>
                </a:rPr>
                <a:t>га </a:t>
              </a:r>
            </a:p>
          </p:txBody>
        </p:sp>
        <p:sp>
          <p:nvSpPr>
            <p:cNvPr id="33860" name="Line 82"/>
            <p:cNvSpPr>
              <a:spLocks noChangeShapeType="1"/>
            </p:cNvSpPr>
            <p:nvPr/>
          </p:nvSpPr>
          <p:spPr bwMode="auto">
            <a:xfrm>
              <a:off x="3389313" y="733723"/>
              <a:ext cx="496887" cy="158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1" name="Freeform 86"/>
            <p:cNvSpPr>
              <a:spLocks/>
            </p:cNvSpPr>
            <p:nvPr/>
          </p:nvSpPr>
          <p:spPr bwMode="auto">
            <a:xfrm>
              <a:off x="6931025" y="1506835"/>
              <a:ext cx="2212975" cy="2216150"/>
            </a:xfrm>
            <a:custGeom>
              <a:avLst/>
              <a:gdLst>
                <a:gd name="T0" fmla="*/ 0 w 1448"/>
                <a:gd name="T1" fmla="*/ 0 h 1446"/>
                <a:gd name="T2" fmla="*/ 2147483647 w 1448"/>
                <a:gd name="T3" fmla="*/ 2147483647 h 1446"/>
                <a:gd name="T4" fmla="*/ 2147483647 w 1448"/>
                <a:gd name="T5" fmla="*/ 2147483647 h 1446"/>
                <a:gd name="T6" fmla="*/ 2147483647 w 1448"/>
                <a:gd name="T7" fmla="*/ 2147483647 h 1446"/>
                <a:gd name="T8" fmla="*/ 2147483647 w 1448"/>
                <a:gd name="T9" fmla="*/ 2147483647 h 1446"/>
                <a:gd name="T10" fmla="*/ 2147483647 w 1448"/>
                <a:gd name="T11" fmla="*/ 2147483647 h 1446"/>
                <a:gd name="T12" fmla="*/ 2147483647 w 1448"/>
                <a:gd name="T13" fmla="*/ 2147483647 h 1446"/>
                <a:gd name="T14" fmla="*/ 2147483647 w 1448"/>
                <a:gd name="T15" fmla="*/ 2147483647 h 1446"/>
                <a:gd name="T16" fmla="*/ 2147483647 w 1448"/>
                <a:gd name="T17" fmla="*/ 2147483647 h 1446"/>
                <a:gd name="T18" fmla="*/ 2147483647 w 1448"/>
                <a:gd name="T19" fmla="*/ 2147483647 h 1446"/>
                <a:gd name="T20" fmla="*/ 2147483647 w 1448"/>
                <a:gd name="T21" fmla="*/ 2147483647 h 1446"/>
                <a:gd name="T22" fmla="*/ 2147483647 w 1448"/>
                <a:gd name="T23" fmla="*/ 2147483647 h 1446"/>
                <a:gd name="T24" fmla="*/ 2147483647 w 1448"/>
                <a:gd name="T25" fmla="*/ 2147483647 h 14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48"/>
                <a:gd name="T40" fmla="*/ 0 h 1446"/>
                <a:gd name="T41" fmla="*/ 1448 w 1448"/>
                <a:gd name="T42" fmla="*/ 1446 h 14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48" h="1446">
                  <a:moveTo>
                    <a:pt x="0" y="0"/>
                  </a:moveTo>
                  <a:lnTo>
                    <a:pt x="32" y="88"/>
                  </a:lnTo>
                  <a:lnTo>
                    <a:pt x="144" y="248"/>
                  </a:lnTo>
                  <a:lnTo>
                    <a:pt x="240" y="328"/>
                  </a:lnTo>
                  <a:lnTo>
                    <a:pt x="336" y="416"/>
                  </a:lnTo>
                  <a:lnTo>
                    <a:pt x="552" y="736"/>
                  </a:lnTo>
                  <a:lnTo>
                    <a:pt x="800" y="1008"/>
                  </a:lnTo>
                  <a:lnTo>
                    <a:pt x="856" y="1024"/>
                  </a:lnTo>
                  <a:lnTo>
                    <a:pt x="944" y="1024"/>
                  </a:lnTo>
                  <a:lnTo>
                    <a:pt x="992" y="1040"/>
                  </a:lnTo>
                  <a:lnTo>
                    <a:pt x="1080" y="1144"/>
                  </a:lnTo>
                  <a:lnTo>
                    <a:pt x="1320" y="1376"/>
                  </a:lnTo>
                  <a:lnTo>
                    <a:pt x="1448" y="1446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2" name="Freeform 87"/>
            <p:cNvSpPr>
              <a:spLocks/>
            </p:cNvSpPr>
            <p:nvPr/>
          </p:nvSpPr>
          <p:spPr bwMode="auto">
            <a:xfrm>
              <a:off x="6369050" y="832148"/>
              <a:ext cx="696913" cy="687387"/>
            </a:xfrm>
            <a:custGeom>
              <a:avLst/>
              <a:gdLst>
                <a:gd name="T0" fmla="*/ 2147483647 w 456"/>
                <a:gd name="T1" fmla="*/ 2147483647 h 448"/>
                <a:gd name="T2" fmla="*/ 2147483647 w 456"/>
                <a:gd name="T3" fmla="*/ 2147483647 h 448"/>
                <a:gd name="T4" fmla="*/ 0 w 456"/>
                <a:gd name="T5" fmla="*/ 2147483647 h 448"/>
                <a:gd name="T6" fmla="*/ 2147483647 w 456"/>
                <a:gd name="T7" fmla="*/ 0 h 448"/>
                <a:gd name="T8" fmla="*/ 2147483647 w 456"/>
                <a:gd name="T9" fmla="*/ 0 h 448"/>
                <a:gd name="T10" fmla="*/ 2147483647 w 456"/>
                <a:gd name="T11" fmla="*/ 2147483647 h 448"/>
                <a:gd name="T12" fmla="*/ 2147483647 w 456"/>
                <a:gd name="T13" fmla="*/ 2147483647 h 448"/>
                <a:gd name="T14" fmla="*/ 2147483647 w 456"/>
                <a:gd name="T15" fmla="*/ 2147483647 h 448"/>
                <a:gd name="T16" fmla="*/ 2147483647 w 456"/>
                <a:gd name="T17" fmla="*/ 2147483647 h 448"/>
                <a:gd name="T18" fmla="*/ 2147483647 w 456"/>
                <a:gd name="T19" fmla="*/ 2147483647 h 448"/>
                <a:gd name="T20" fmla="*/ 2147483647 w 456"/>
                <a:gd name="T21" fmla="*/ 2147483647 h 448"/>
                <a:gd name="T22" fmla="*/ 2147483647 w 456"/>
                <a:gd name="T23" fmla="*/ 2147483647 h 448"/>
                <a:gd name="T24" fmla="*/ 2147483647 w 456"/>
                <a:gd name="T25" fmla="*/ 2147483647 h 448"/>
                <a:gd name="T26" fmla="*/ 2147483647 w 456"/>
                <a:gd name="T27" fmla="*/ 2147483647 h 448"/>
                <a:gd name="T28" fmla="*/ 2147483647 w 456"/>
                <a:gd name="T29" fmla="*/ 2147483647 h 448"/>
                <a:gd name="T30" fmla="*/ 2147483647 w 456"/>
                <a:gd name="T31" fmla="*/ 2147483647 h 448"/>
                <a:gd name="T32" fmla="*/ 2147483647 w 456"/>
                <a:gd name="T33" fmla="*/ 2147483647 h 448"/>
                <a:gd name="T34" fmla="*/ 2147483647 w 456"/>
                <a:gd name="T35" fmla="*/ 2147483647 h 448"/>
                <a:gd name="T36" fmla="*/ 2147483647 w 456"/>
                <a:gd name="T37" fmla="*/ 2147483647 h 448"/>
                <a:gd name="T38" fmla="*/ 2147483647 w 456"/>
                <a:gd name="T39" fmla="*/ 2147483647 h 448"/>
                <a:gd name="T40" fmla="*/ 2147483647 w 456"/>
                <a:gd name="T41" fmla="*/ 2147483647 h 448"/>
                <a:gd name="T42" fmla="*/ 2147483647 w 456"/>
                <a:gd name="T43" fmla="*/ 2147483647 h 448"/>
                <a:gd name="T44" fmla="*/ 2147483647 w 456"/>
                <a:gd name="T45" fmla="*/ 2147483647 h 448"/>
                <a:gd name="T46" fmla="*/ 2147483647 w 456"/>
                <a:gd name="T47" fmla="*/ 2147483647 h 448"/>
                <a:gd name="T48" fmla="*/ 2147483647 w 456"/>
                <a:gd name="T49" fmla="*/ 2147483647 h 448"/>
                <a:gd name="T50" fmla="*/ 2147483647 w 456"/>
                <a:gd name="T51" fmla="*/ 2147483647 h 448"/>
                <a:gd name="T52" fmla="*/ 2147483647 w 456"/>
                <a:gd name="T53" fmla="*/ 2147483647 h 4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6"/>
                <a:gd name="T82" fmla="*/ 0 h 448"/>
                <a:gd name="T83" fmla="*/ 456 w 456"/>
                <a:gd name="T84" fmla="*/ 448 h 4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6" h="448">
                  <a:moveTo>
                    <a:pt x="70" y="117"/>
                  </a:moveTo>
                  <a:lnTo>
                    <a:pt x="16" y="96"/>
                  </a:lnTo>
                  <a:lnTo>
                    <a:pt x="0" y="56"/>
                  </a:lnTo>
                  <a:lnTo>
                    <a:pt x="8" y="0"/>
                  </a:lnTo>
                  <a:lnTo>
                    <a:pt x="48" y="0"/>
                  </a:lnTo>
                  <a:lnTo>
                    <a:pt x="104" y="80"/>
                  </a:lnTo>
                  <a:lnTo>
                    <a:pt x="192" y="104"/>
                  </a:lnTo>
                  <a:lnTo>
                    <a:pt x="288" y="152"/>
                  </a:lnTo>
                  <a:lnTo>
                    <a:pt x="320" y="144"/>
                  </a:lnTo>
                  <a:lnTo>
                    <a:pt x="344" y="80"/>
                  </a:lnTo>
                  <a:lnTo>
                    <a:pt x="392" y="64"/>
                  </a:lnTo>
                  <a:lnTo>
                    <a:pt x="416" y="88"/>
                  </a:lnTo>
                  <a:lnTo>
                    <a:pt x="400" y="144"/>
                  </a:lnTo>
                  <a:lnTo>
                    <a:pt x="432" y="184"/>
                  </a:lnTo>
                  <a:lnTo>
                    <a:pt x="456" y="240"/>
                  </a:lnTo>
                  <a:lnTo>
                    <a:pt x="416" y="304"/>
                  </a:lnTo>
                  <a:lnTo>
                    <a:pt x="440" y="360"/>
                  </a:lnTo>
                  <a:lnTo>
                    <a:pt x="456" y="408"/>
                  </a:lnTo>
                  <a:lnTo>
                    <a:pt x="384" y="448"/>
                  </a:lnTo>
                  <a:lnTo>
                    <a:pt x="328" y="440"/>
                  </a:lnTo>
                  <a:lnTo>
                    <a:pt x="304" y="400"/>
                  </a:lnTo>
                  <a:lnTo>
                    <a:pt x="320" y="352"/>
                  </a:lnTo>
                  <a:lnTo>
                    <a:pt x="344" y="328"/>
                  </a:lnTo>
                  <a:lnTo>
                    <a:pt x="360" y="280"/>
                  </a:lnTo>
                  <a:lnTo>
                    <a:pt x="320" y="248"/>
                  </a:lnTo>
                  <a:lnTo>
                    <a:pt x="272" y="192"/>
                  </a:lnTo>
                  <a:lnTo>
                    <a:pt x="70" y="117"/>
                  </a:lnTo>
                  <a:close/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3" name="Freeform 88"/>
            <p:cNvSpPr>
              <a:spLocks/>
            </p:cNvSpPr>
            <p:nvPr/>
          </p:nvSpPr>
          <p:spPr bwMode="auto">
            <a:xfrm>
              <a:off x="5380038" y="268585"/>
              <a:ext cx="1028700" cy="744538"/>
            </a:xfrm>
            <a:custGeom>
              <a:avLst/>
              <a:gdLst>
                <a:gd name="T0" fmla="*/ 2147483647 w 674"/>
                <a:gd name="T1" fmla="*/ 2147483647 h 486"/>
                <a:gd name="T2" fmla="*/ 2147483647 w 674"/>
                <a:gd name="T3" fmla="*/ 2147483647 h 486"/>
                <a:gd name="T4" fmla="*/ 2147483647 w 674"/>
                <a:gd name="T5" fmla="*/ 2147483647 h 486"/>
                <a:gd name="T6" fmla="*/ 0 w 674"/>
                <a:gd name="T7" fmla="*/ 0 h 4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4"/>
                <a:gd name="T13" fmla="*/ 0 h 486"/>
                <a:gd name="T14" fmla="*/ 674 w 674"/>
                <a:gd name="T15" fmla="*/ 486 h 4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4" h="486">
                  <a:moveTo>
                    <a:pt x="674" y="486"/>
                  </a:moveTo>
                  <a:lnTo>
                    <a:pt x="528" y="456"/>
                  </a:lnTo>
                  <a:lnTo>
                    <a:pt x="360" y="32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4" name="Text Box 89"/>
            <p:cNvSpPr txBox="1">
              <a:spLocks noChangeArrowheads="1"/>
            </p:cNvSpPr>
            <p:nvPr/>
          </p:nvSpPr>
          <p:spPr bwMode="auto">
            <a:xfrm rot="2862690">
              <a:off x="7158038" y="2321223"/>
              <a:ext cx="14303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0033CC"/>
                  </a:solidFill>
                </a:rPr>
                <a:t>руч. Илистый</a:t>
              </a:r>
            </a:p>
          </p:txBody>
        </p:sp>
        <p:sp>
          <p:nvSpPr>
            <p:cNvPr id="33865" name="Line 90"/>
            <p:cNvSpPr>
              <a:spLocks noChangeShapeType="1"/>
            </p:cNvSpPr>
            <p:nvPr/>
          </p:nvSpPr>
          <p:spPr bwMode="auto">
            <a:xfrm>
              <a:off x="4927600" y="994073"/>
              <a:ext cx="123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6" name="Line 91"/>
            <p:cNvSpPr>
              <a:spLocks noChangeShapeType="1"/>
            </p:cNvSpPr>
            <p:nvPr/>
          </p:nvSpPr>
          <p:spPr bwMode="auto">
            <a:xfrm>
              <a:off x="4987925" y="1049635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7" name="Line 92"/>
            <p:cNvSpPr>
              <a:spLocks noChangeShapeType="1"/>
            </p:cNvSpPr>
            <p:nvPr/>
          </p:nvSpPr>
          <p:spPr bwMode="auto">
            <a:xfrm>
              <a:off x="5051425" y="1105198"/>
              <a:ext cx="252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8" name="Line 93"/>
            <p:cNvSpPr>
              <a:spLocks noChangeShapeType="1"/>
            </p:cNvSpPr>
            <p:nvPr/>
          </p:nvSpPr>
          <p:spPr bwMode="auto">
            <a:xfrm>
              <a:off x="4927600" y="1162348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69" name="Line 94"/>
            <p:cNvSpPr>
              <a:spLocks noChangeShapeType="1"/>
            </p:cNvSpPr>
            <p:nvPr/>
          </p:nvSpPr>
          <p:spPr bwMode="auto">
            <a:xfrm>
              <a:off x="4883150" y="384473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0" name="Freeform 95"/>
            <p:cNvSpPr>
              <a:spLocks/>
            </p:cNvSpPr>
            <p:nvPr/>
          </p:nvSpPr>
          <p:spPr bwMode="auto">
            <a:xfrm>
              <a:off x="5302250" y="1027410"/>
              <a:ext cx="17938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1" name="Freeform 96"/>
            <p:cNvSpPr>
              <a:spLocks/>
            </p:cNvSpPr>
            <p:nvPr/>
          </p:nvSpPr>
          <p:spPr bwMode="auto">
            <a:xfrm>
              <a:off x="5241925" y="544810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2" name="Freeform 97"/>
            <p:cNvSpPr>
              <a:spLocks/>
            </p:cNvSpPr>
            <p:nvPr/>
          </p:nvSpPr>
          <p:spPr bwMode="auto">
            <a:xfrm>
              <a:off x="4743450" y="454323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3" name="Freeform 98"/>
            <p:cNvSpPr>
              <a:spLocks/>
            </p:cNvSpPr>
            <p:nvPr/>
          </p:nvSpPr>
          <p:spPr bwMode="auto">
            <a:xfrm flipH="1">
              <a:off x="5140325" y="632123"/>
              <a:ext cx="17938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4" name="Freeform 99"/>
            <p:cNvSpPr>
              <a:spLocks/>
            </p:cNvSpPr>
            <p:nvPr/>
          </p:nvSpPr>
          <p:spPr bwMode="auto">
            <a:xfrm flipH="1">
              <a:off x="5078413" y="689273"/>
              <a:ext cx="17938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5" name="Freeform 100"/>
            <p:cNvSpPr>
              <a:spLocks/>
            </p:cNvSpPr>
            <p:nvPr/>
          </p:nvSpPr>
          <p:spPr bwMode="auto">
            <a:xfrm flipH="1">
              <a:off x="4951413" y="801985"/>
              <a:ext cx="17938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6" name="Freeform 101"/>
            <p:cNvSpPr>
              <a:spLocks/>
            </p:cNvSpPr>
            <p:nvPr/>
          </p:nvSpPr>
          <p:spPr bwMode="auto">
            <a:xfrm flipH="1">
              <a:off x="4826000" y="68927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7" name="Freeform 102"/>
            <p:cNvSpPr>
              <a:spLocks/>
            </p:cNvSpPr>
            <p:nvPr/>
          </p:nvSpPr>
          <p:spPr bwMode="auto">
            <a:xfrm flipH="1">
              <a:off x="4826000" y="63212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8" name="Freeform 103"/>
            <p:cNvSpPr>
              <a:spLocks/>
            </p:cNvSpPr>
            <p:nvPr/>
          </p:nvSpPr>
          <p:spPr bwMode="auto">
            <a:xfrm flipH="1">
              <a:off x="4951413" y="871835"/>
              <a:ext cx="17938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79" name="Freeform 104"/>
            <p:cNvSpPr>
              <a:spLocks/>
            </p:cNvSpPr>
            <p:nvPr/>
          </p:nvSpPr>
          <p:spPr bwMode="auto">
            <a:xfrm flipH="1">
              <a:off x="4764088" y="576560"/>
              <a:ext cx="176212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0" name="Freeform 105"/>
            <p:cNvSpPr>
              <a:spLocks/>
            </p:cNvSpPr>
            <p:nvPr/>
          </p:nvSpPr>
          <p:spPr bwMode="auto">
            <a:xfrm>
              <a:off x="6942138" y="1948160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1" name="Freeform 106"/>
            <p:cNvSpPr>
              <a:spLocks/>
            </p:cNvSpPr>
            <p:nvPr/>
          </p:nvSpPr>
          <p:spPr bwMode="auto">
            <a:xfrm>
              <a:off x="5526088" y="843260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2" name="Freeform 107"/>
            <p:cNvSpPr>
              <a:spLocks/>
            </p:cNvSpPr>
            <p:nvPr/>
          </p:nvSpPr>
          <p:spPr bwMode="auto">
            <a:xfrm>
              <a:off x="5588000" y="8972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3" name="Freeform 108"/>
            <p:cNvSpPr>
              <a:spLocks/>
            </p:cNvSpPr>
            <p:nvPr/>
          </p:nvSpPr>
          <p:spPr bwMode="auto">
            <a:xfrm>
              <a:off x="5651500" y="955973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4" name="Freeform 109"/>
            <p:cNvSpPr>
              <a:spLocks/>
            </p:cNvSpPr>
            <p:nvPr/>
          </p:nvSpPr>
          <p:spPr bwMode="auto">
            <a:xfrm>
              <a:off x="5713413" y="1011535"/>
              <a:ext cx="17938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5" name="Freeform 110"/>
            <p:cNvSpPr>
              <a:spLocks/>
            </p:cNvSpPr>
            <p:nvPr/>
          </p:nvSpPr>
          <p:spPr bwMode="auto">
            <a:xfrm flipV="1">
              <a:off x="4675188" y="52417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6" name="Line 111"/>
            <p:cNvSpPr>
              <a:spLocks noChangeShapeType="1"/>
            </p:cNvSpPr>
            <p:nvPr/>
          </p:nvSpPr>
          <p:spPr bwMode="auto">
            <a:xfrm>
              <a:off x="6313488" y="1667173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7" name="Line 112"/>
            <p:cNvSpPr>
              <a:spLocks noChangeShapeType="1"/>
            </p:cNvSpPr>
            <p:nvPr/>
          </p:nvSpPr>
          <p:spPr bwMode="auto">
            <a:xfrm>
              <a:off x="6249988" y="1611610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8" name="Line 113"/>
            <p:cNvSpPr>
              <a:spLocks noChangeShapeType="1"/>
            </p:cNvSpPr>
            <p:nvPr/>
          </p:nvSpPr>
          <p:spPr bwMode="auto">
            <a:xfrm>
              <a:off x="6122988" y="1554460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89" name="Freeform 114"/>
            <p:cNvSpPr>
              <a:spLocks/>
            </p:cNvSpPr>
            <p:nvPr/>
          </p:nvSpPr>
          <p:spPr bwMode="auto">
            <a:xfrm>
              <a:off x="5995988" y="1611610"/>
              <a:ext cx="179387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0" name="Freeform 115"/>
            <p:cNvSpPr>
              <a:spLocks/>
            </p:cNvSpPr>
            <p:nvPr/>
          </p:nvSpPr>
          <p:spPr bwMode="auto">
            <a:xfrm>
              <a:off x="5995988" y="1667173"/>
              <a:ext cx="179387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1" name="Line 116"/>
            <p:cNvSpPr>
              <a:spLocks noChangeShapeType="1"/>
            </p:cNvSpPr>
            <p:nvPr/>
          </p:nvSpPr>
          <p:spPr bwMode="auto">
            <a:xfrm>
              <a:off x="7118350" y="2624435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2" name="Line 117"/>
            <p:cNvSpPr>
              <a:spLocks noChangeShapeType="1"/>
            </p:cNvSpPr>
            <p:nvPr/>
          </p:nvSpPr>
          <p:spPr bwMode="auto">
            <a:xfrm>
              <a:off x="7054850" y="2679998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3" name="Line 118"/>
            <p:cNvSpPr>
              <a:spLocks noChangeShapeType="1"/>
            </p:cNvSpPr>
            <p:nvPr/>
          </p:nvSpPr>
          <p:spPr bwMode="auto">
            <a:xfrm>
              <a:off x="7118350" y="2735560"/>
              <a:ext cx="252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4" name="Line 119"/>
            <p:cNvSpPr>
              <a:spLocks noChangeShapeType="1"/>
            </p:cNvSpPr>
            <p:nvPr/>
          </p:nvSpPr>
          <p:spPr bwMode="auto">
            <a:xfrm>
              <a:off x="7307263" y="2679998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5" name="Line 120"/>
            <p:cNvSpPr>
              <a:spLocks noChangeShapeType="1"/>
            </p:cNvSpPr>
            <p:nvPr/>
          </p:nvSpPr>
          <p:spPr bwMode="auto">
            <a:xfrm>
              <a:off x="7180263" y="2792710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6" name="Line 121"/>
            <p:cNvSpPr>
              <a:spLocks noChangeShapeType="1"/>
            </p:cNvSpPr>
            <p:nvPr/>
          </p:nvSpPr>
          <p:spPr bwMode="auto">
            <a:xfrm>
              <a:off x="6500813" y="1160760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7" name="Line 122"/>
            <p:cNvSpPr>
              <a:spLocks noChangeShapeType="1"/>
            </p:cNvSpPr>
            <p:nvPr/>
          </p:nvSpPr>
          <p:spPr bwMode="auto">
            <a:xfrm>
              <a:off x="6438900" y="1216323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8" name="Line 123"/>
            <p:cNvSpPr>
              <a:spLocks noChangeShapeType="1"/>
            </p:cNvSpPr>
            <p:nvPr/>
          </p:nvSpPr>
          <p:spPr bwMode="auto">
            <a:xfrm>
              <a:off x="6500813" y="1273473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99" name="Line 124"/>
            <p:cNvSpPr>
              <a:spLocks noChangeShapeType="1"/>
            </p:cNvSpPr>
            <p:nvPr/>
          </p:nvSpPr>
          <p:spPr bwMode="auto">
            <a:xfrm>
              <a:off x="6562725" y="1329035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0" name="Line 125"/>
            <p:cNvSpPr>
              <a:spLocks noChangeShapeType="1"/>
            </p:cNvSpPr>
            <p:nvPr/>
          </p:nvSpPr>
          <p:spPr bwMode="auto">
            <a:xfrm>
              <a:off x="6627813" y="1386185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1" name="Line 126"/>
            <p:cNvSpPr>
              <a:spLocks noChangeShapeType="1"/>
            </p:cNvSpPr>
            <p:nvPr/>
          </p:nvSpPr>
          <p:spPr bwMode="auto">
            <a:xfrm>
              <a:off x="6129338" y="1429048"/>
              <a:ext cx="252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2" name="Line 127"/>
            <p:cNvSpPr>
              <a:spLocks noChangeShapeType="1"/>
            </p:cNvSpPr>
            <p:nvPr/>
          </p:nvSpPr>
          <p:spPr bwMode="auto">
            <a:xfrm>
              <a:off x="6135688" y="606723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3" name="Line 128"/>
            <p:cNvSpPr>
              <a:spLocks noChangeShapeType="1"/>
            </p:cNvSpPr>
            <p:nvPr/>
          </p:nvSpPr>
          <p:spPr bwMode="auto">
            <a:xfrm>
              <a:off x="6199188" y="663873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4" name="Line 129"/>
            <p:cNvSpPr>
              <a:spLocks noChangeShapeType="1"/>
            </p:cNvSpPr>
            <p:nvPr/>
          </p:nvSpPr>
          <p:spPr bwMode="auto">
            <a:xfrm>
              <a:off x="6199188" y="494010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5" name="Line 130"/>
            <p:cNvSpPr>
              <a:spLocks noChangeShapeType="1"/>
            </p:cNvSpPr>
            <p:nvPr/>
          </p:nvSpPr>
          <p:spPr bwMode="auto">
            <a:xfrm>
              <a:off x="6262688" y="438448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6" name="Freeform 131"/>
            <p:cNvSpPr>
              <a:spLocks/>
            </p:cNvSpPr>
            <p:nvPr/>
          </p:nvSpPr>
          <p:spPr bwMode="auto">
            <a:xfrm>
              <a:off x="6324600" y="382885"/>
              <a:ext cx="120650" cy="1588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7" name="Freeform 132"/>
            <p:cNvSpPr>
              <a:spLocks/>
            </p:cNvSpPr>
            <p:nvPr/>
          </p:nvSpPr>
          <p:spPr bwMode="auto">
            <a:xfrm flipV="1">
              <a:off x="5821363" y="1148060"/>
              <a:ext cx="176212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8" name="Freeform 133"/>
            <p:cNvSpPr>
              <a:spLocks/>
            </p:cNvSpPr>
            <p:nvPr/>
          </p:nvSpPr>
          <p:spPr bwMode="auto">
            <a:xfrm flipV="1">
              <a:off x="5870575" y="1089323"/>
              <a:ext cx="176213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09" name="Freeform 134"/>
            <p:cNvSpPr>
              <a:spLocks/>
            </p:cNvSpPr>
            <p:nvPr/>
          </p:nvSpPr>
          <p:spPr bwMode="auto">
            <a:xfrm flipH="1">
              <a:off x="7005638" y="1162348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0" name="Freeform 135"/>
            <p:cNvSpPr>
              <a:spLocks/>
            </p:cNvSpPr>
            <p:nvPr/>
          </p:nvSpPr>
          <p:spPr bwMode="auto">
            <a:xfrm flipH="1">
              <a:off x="7067550" y="1216323"/>
              <a:ext cx="17938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1" name="Freeform 136"/>
            <p:cNvSpPr>
              <a:spLocks/>
            </p:cNvSpPr>
            <p:nvPr/>
          </p:nvSpPr>
          <p:spPr bwMode="auto">
            <a:xfrm flipH="1">
              <a:off x="7131050" y="127347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2" name="Freeform 137"/>
            <p:cNvSpPr>
              <a:spLocks/>
            </p:cNvSpPr>
            <p:nvPr/>
          </p:nvSpPr>
          <p:spPr bwMode="auto">
            <a:xfrm flipH="1">
              <a:off x="7194550" y="133062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3" name="Line 138"/>
            <p:cNvSpPr>
              <a:spLocks noChangeShapeType="1"/>
            </p:cNvSpPr>
            <p:nvPr/>
          </p:nvSpPr>
          <p:spPr bwMode="auto">
            <a:xfrm>
              <a:off x="7508875" y="1498898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4" name="Line 139"/>
            <p:cNvSpPr>
              <a:spLocks noChangeShapeType="1"/>
            </p:cNvSpPr>
            <p:nvPr/>
          </p:nvSpPr>
          <p:spPr bwMode="auto">
            <a:xfrm>
              <a:off x="7446963" y="1441748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5" name="Line 140"/>
            <p:cNvSpPr>
              <a:spLocks noChangeShapeType="1"/>
            </p:cNvSpPr>
            <p:nvPr/>
          </p:nvSpPr>
          <p:spPr bwMode="auto">
            <a:xfrm>
              <a:off x="7321550" y="1386185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6" name="Freeform 141"/>
            <p:cNvSpPr>
              <a:spLocks/>
            </p:cNvSpPr>
            <p:nvPr/>
          </p:nvSpPr>
          <p:spPr bwMode="auto">
            <a:xfrm>
              <a:off x="7194550" y="1441748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7" name="Freeform 142"/>
            <p:cNvSpPr>
              <a:spLocks/>
            </p:cNvSpPr>
            <p:nvPr/>
          </p:nvSpPr>
          <p:spPr bwMode="auto">
            <a:xfrm>
              <a:off x="7194550" y="1498898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8" name="Line 143"/>
            <p:cNvSpPr>
              <a:spLocks noChangeShapeType="1"/>
            </p:cNvSpPr>
            <p:nvPr/>
          </p:nvSpPr>
          <p:spPr bwMode="auto">
            <a:xfrm>
              <a:off x="7446963" y="1722735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19" name="Line 144"/>
            <p:cNvSpPr>
              <a:spLocks noChangeShapeType="1"/>
            </p:cNvSpPr>
            <p:nvPr/>
          </p:nvSpPr>
          <p:spPr bwMode="auto">
            <a:xfrm>
              <a:off x="7446963" y="1667173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0" name="Line 145"/>
            <p:cNvSpPr>
              <a:spLocks noChangeShapeType="1"/>
            </p:cNvSpPr>
            <p:nvPr/>
          </p:nvSpPr>
          <p:spPr bwMode="auto">
            <a:xfrm>
              <a:off x="8208963" y="3722985"/>
              <a:ext cx="314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1" name="Line 146"/>
            <p:cNvSpPr>
              <a:spLocks noChangeShapeType="1"/>
            </p:cNvSpPr>
            <p:nvPr/>
          </p:nvSpPr>
          <p:spPr bwMode="auto">
            <a:xfrm>
              <a:off x="8270875" y="3778548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2" name="Line 147"/>
            <p:cNvSpPr>
              <a:spLocks noChangeShapeType="1"/>
            </p:cNvSpPr>
            <p:nvPr/>
          </p:nvSpPr>
          <p:spPr bwMode="auto">
            <a:xfrm>
              <a:off x="8270875" y="3835698"/>
              <a:ext cx="125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3" name="Line 148"/>
            <p:cNvSpPr>
              <a:spLocks noChangeShapeType="1"/>
            </p:cNvSpPr>
            <p:nvPr/>
          </p:nvSpPr>
          <p:spPr bwMode="auto">
            <a:xfrm>
              <a:off x="5783263" y="1357610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4" name="Line 150"/>
            <p:cNvSpPr>
              <a:spLocks noChangeShapeType="1"/>
            </p:cNvSpPr>
            <p:nvPr/>
          </p:nvSpPr>
          <p:spPr bwMode="auto">
            <a:xfrm>
              <a:off x="5619750" y="1443335"/>
              <a:ext cx="315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5" name="Line 151"/>
            <p:cNvSpPr>
              <a:spLocks noChangeShapeType="1"/>
            </p:cNvSpPr>
            <p:nvPr/>
          </p:nvSpPr>
          <p:spPr bwMode="auto">
            <a:xfrm>
              <a:off x="5681663" y="1498898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6" name="Line 152"/>
            <p:cNvSpPr>
              <a:spLocks noChangeShapeType="1"/>
            </p:cNvSpPr>
            <p:nvPr/>
          </p:nvSpPr>
          <p:spPr bwMode="auto">
            <a:xfrm>
              <a:off x="5681663" y="1554460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7" name="Line 153"/>
            <p:cNvSpPr>
              <a:spLocks noChangeShapeType="1"/>
            </p:cNvSpPr>
            <p:nvPr/>
          </p:nvSpPr>
          <p:spPr bwMode="auto">
            <a:xfrm>
              <a:off x="5053013" y="1275060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8" name="Line 154"/>
            <p:cNvSpPr>
              <a:spLocks noChangeShapeType="1"/>
            </p:cNvSpPr>
            <p:nvPr/>
          </p:nvSpPr>
          <p:spPr bwMode="auto">
            <a:xfrm>
              <a:off x="5114925" y="1330623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29" name="Line 155"/>
            <p:cNvSpPr>
              <a:spLocks noChangeShapeType="1"/>
            </p:cNvSpPr>
            <p:nvPr/>
          </p:nvSpPr>
          <p:spPr bwMode="auto">
            <a:xfrm>
              <a:off x="5178425" y="1387773"/>
              <a:ext cx="125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0" name="Line 156"/>
            <p:cNvSpPr>
              <a:spLocks noChangeShapeType="1"/>
            </p:cNvSpPr>
            <p:nvPr/>
          </p:nvSpPr>
          <p:spPr bwMode="auto">
            <a:xfrm>
              <a:off x="5241925" y="1443335"/>
              <a:ext cx="252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1" name="Line 157"/>
            <p:cNvSpPr>
              <a:spLocks noChangeShapeType="1"/>
            </p:cNvSpPr>
            <p:nvPr/>
          </p:nvSpPr>
          <p:spPr bwMode="auto">
            <a:xfrm>
              <a:off x="5303838" y="1498898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2" name="Line 158"/>
            <p:cNvSpPr>
              <a:spLocks noChangeShapeType="1"/>
            </p:cNvSpPr>
            <p:nvPr/>
          </p:nvSpPr>
          <p:spPr bwMode="auto">
            <a:xfrm>
              <a:off x="5368925" y="1387773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3" name="Line 160"/>
            <p:cNvSpPr>
              <a:spLocks noChangeShapeType="1"/>
            </p:cNvSpPr>
            <p:nvPr/>
          </p:nvSpPr>
          <p:spPr bwMode="auto">
            <a:xfrm>
              <a:off x="7567613" y="1635423"/>
              <a:ext cx="123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4" name="Line 161"/>
            <p:cNvSpPr>
              <a:spLocks noChangeShapeType="1"/>
            </p:cNvSpPr>
            <p:nvPr/>
          </p:nvSpPr>
          <p:spPr bwMode="auto">
            <a:xfrm>
              <a:off x="7627938" y="1690985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5" name="Line 162"/>
            <p:cNvSpPr>
              <a:spLocks noChangeShapeType="1"/>
            </p:cNvSpPr>
            <p:nvPr/>
          </p:nvSpPr>
          <p:spPr bwMode="auto">
            <a:xfrm>
              <a:off x="7691438" y="1744960"/>
              <a:ext cx="252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6" name="Line 163"/>
            <p:cNvSpPr>
              <a:spLocks noChangeShapeType="1"/>
            </p:cNvSpPr>
            <p:nvPr/>
          </p:nvSpPr>
          <p:spPr bwMode="auto">
            <a:xfrm>
              <a:off x="7567613" y="1802110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7" name="Line 164"/>
            <p:cNvSpPr>
              <a:spLocks noChangeShapeType="1"/>
            </p:cNvSpPr>
            <p:nvPr/>
          </p:nvSpPr>
          <p:spPr bwMode="auto">
            <a:xfrm>
              <a:off x="8348663" y="3653135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8" name="Freeform 165"/>
            <p:cNvSpPr>
              <a:spLocks/>
            </p:cNvSpPr>
            <p:nvPr/>
          </p:nvSpPr>
          <p:spPr bwMode="auto">
            <a:xfrm>
              <a:off x="7075488" y="1095673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39" name="Freeform 166"/>
            <p:cNvSpPr>
              <a:spLocks/>
            </p:cNvSpPr>
            <p:nvPr/>
          </p:nvSpPr>
          <p:spPr bwMode="auto">
            <a:xfrm>
              <a:off x="7905750" y="1165523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0" name="Freeform 167"/>
            <p:cNvSpPr>
              <a:spLocks/>
            </p:cNvSpPr>
            <p:nvPr/>
          </p:nvSpPr>
          <p:spPr bwMode="auto">
            <a:xfrm>
              <a:off x="7391400" y="1095673"/>
              <a:ext cx="177800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1" name="Freeform 168"/>
            <p:cNvSpPr>
              <a:spLocks/>
            </p:cNvSpPr>
            <p:nvPr/>
          </p:nvSpPr>
          <p:spPr bwMode="auto">
            <a:xfrm flipH="1">
              <a:off x="8283575" y="1500485"/>
              <a:ext cx="17938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2" name="Freeform 169"/>
            <p:cNvSpPr>
              <a:spLocks/>
            </p:cNvSpPr>
            <p:nvPr/>
          </p:nvSpPr>
          <p:spPr bwMode="auto">
            <a:xfrm flipH="1">
              <a:off x="8221663" y="15576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3" name="Freeform 170"/>
            <p:cNvSpPr>
              <a:spLocks/>
            </p:cNvSpPr>
            <p:nvPr/>
          </p:nvSpPr>
          <p:spPr bwMode="auto">
            <a:xfrm flipH="1">
              <a:off x="8094663" y="1613198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4" name="Freeform 171"/>
            <p:cNvSpPr>
              <a:spLocks/>
            </p:cNvSpPr>
            <p:nvPr/>
          </p:nvSpPr>
          <p:spPr bwMode="auto">
            <a:xfrm flipH="1">
              <a:off x="7969250" y="15576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5" name="Freeform 172"/>
            <p:cNvSpPr>
              <a:spLocks/>
            </p:cNvSpPr>
            <p:nvPr/>
          </p:nvSpPr>
          <p:spPr bwMode="auto">
            <a:xfrm flipH="1">
              <a:off x="7969250" y="150048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6" name="Freeform 173"/>
            <p:cNvSpPr>
              <a:spLocks/>
            </p:cNvSpPr>
            <p:nvPr/>
          </p:nvSpPr>
          <p:spPr bwMode="auto">
            <a:xfrm flipH="1">
              <a:off x="8094663" y="1668760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7" name="Freeform 174"/>
            <p:cNvSpPr>
              <a:spLocks/>
            </p:cNvSpPr>
            <p:nvPr/>
          </p:nvSpPr>
          <p:spPr bwMode="auto">
            <a:xfrm flipH="1">
              <a:off x="7905750" y="14433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8" name="Freeform 175"/>
            <p:cNvSpPr>
              <a:spLocks/>
            </p:cNvSpPr>
            <p:nvPr/>
          </p:nvSpPr>
          <p:spPr bwMode="auto">
            <a:xfrm>
              <a:off x="8472488" y="1657648"/>
              <a:ext cx="176212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49" name="Freeform 176"/>
            <p:cNvSpPr>
              <a:spLocks/>
            </p:cNvSpPr>
            <p:nvPr/>
          </p:nvSpPr>
          <p:spPr bwMode="auto">
            <a:xfrm>
              <a:off x="8367713" y="397222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0" name="Freeform 177"/>
            <p:cNvSpPr>
              <a:spLocks/>
            </p:cNvSpPr>
            <p:nvPr/>
          </p:nvSpPr>
          <p:spPr bwMode="auto">
            <a:xfrm>
              <a:off x="8431213" y="4027785"/>
              <a:ext cx="176212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1" name="Freeform 178"/>
            <p:cNvSpPr>
              <a:spLocks/>
            </p:cNvSpPr>
            <p:nvPr/>
          </p:nvSpPr>
          <p:spPr bwMode="auto">
            <a:xfrm>
              <a:off x="8493125" y="4084935"/>
              <a:ext cx="17938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2" name="Freeform 179"/>
            <p:cNvSpPr>
              <a:spLocks/>
            </p:cNvSpPr>
            <p:nvPr/>
          </p:nvSpPr>
          <p:spPr bwMode="auto">
            <a:xfrm>
              <a:off x="8555038" y="4140498"/>
              <a:ext cx="17938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3" name="Freeform 180"/>
            <p:cNvSpPr>
              <a:spLocks/>
            </p:cNvSpPr>
            <p:nvPr/>
          </p:nvSpPr>
          <p:spPr bwMode="auto">
            <a:xfrm flipV="1">
              <a:off x="7943850" y="1802110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4" name="Line 181"/>
            <p:cNvSpPr>
              <a:spLocks noChangeShapeType="1"/>
            </p:cNvSpPr>
            <p:nvPr/>
          </p:nvSpPr>
          <p:spPr bwMode="auto">
            <a:xfrm>
              <a:off x="7913688" y="3143548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5" name="Line 182"/>
            <p:cNvSpPr>
              <a:spLocks noChangeShapeType="1"/>
            </p:cNvSpPr>
            <p:nvPr/>
          </p:nvSpPr>
          <p:spPr bwMode="auto">
            <a:xfrm>
              <a:off x="7851775" y="3087985"/>
              <a:ext cx="125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6" name="Line 183"/>
            <p:cNvSpPr>
              <a:spLocks noChangeShapeType="1"/>
            </p:cNvSpPr>
            <p:nvPr/>
          </p:nvSpPr>
          <p:spPr bwMode="auto">
            <a:xfrm>
              <a:off x="8763000" y="2194223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7" name="Freeform 184"/>
            <p:cNvSpPr>
              <a:spLocks/>
            </p:cNvSpPr>
            <p:nvPr/>
          </p:nvSpPr>
          <p:spPr bwMode="auto">
            <a:xfrm>
              <a:off x="8636000" y="2251373"/>
              <a:ext cx="17938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8" name="Freeform 185"/>
            <p:cNvSpPr>
              <a:spLocks/>
            </p:cNvSpPr>
            <p:nvPr/>
          </p:nvSpPr>
          <p:spPr bwMode="auto">
            <a:xfrm>
              <a:off x="8636000" y="2308523"/>
              <a:ext cx="17938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59" name="Line 186"/>
            <p:cNvSpPr>
              <a:spLocks noChangeShapeType="1"/>
            </p:cNvSpPr>
            <p:nvPr/>
          </p:nvSpPr>
          <p:spPr bwMode="auto">
            <a:xfrm>
              <a:off x="7994650" y="3232448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0" name="Line 187"/>
            <p:cNvSpPr>
              <a:spLocks noChangeShapeType="1"/>
            </p:cNvSpPr>
            <p:nvPr/>
          </p:nvSpPr>
          <p:spPr bwMode="auto">
            <a:xfrm>
              <a:off x="7932738" y="3288010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1" name="Line 188"/>
            <p:cNvSpPr>
              <a:spLocks noChangeShapeType="1"/>
            </p:cNvSpPr>
            <p:nvPr/>
          </p:nvSpPr>
          <p:spPr bwMode="auto">
            <a:xfrm>
              <a:off x="7994650" y="3345160"/>
              <a:ext cx="2524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2" name="Line 189"/>
            <p:cNvSpPr>
              <a:spLocks noChangeShapeType="1"/>
            </p:cNvSpPr>
            <p:nvPr/>
          </p:nvSpPr>
          <p:spPr bwMode="auto">
            <a:xfrm>
              <a:off x="8185150" y="3288010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3" name="Line 190"/>
            <p:cNvSpPr>
              <a:spLocks noChangeShapeType="1"/>
            </p:cNvSpPr>
            <p:nvPr/>
          </p:nvSpPr>
          <p:spPr bwMode="auto">
            <a:xfrm>
              <a:off x="8058150" y="3400723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4" name="Line 191"/>
            <p:cNvSpPr>
              <a:spLocks noChangeShapeType="1"/>
            </p:cNvSpPr>
            <p:nvPr/>
          </p:nvSpPr>
          <p:spPr bwMode="auto">
            <a:xfrm>
              <a:off x="8555038" y="2402185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5" name="Line 192"/>
            <p:cNvSpPr>
              <a:spLocks noChangeShapeType="1"/>
            </p:cNvSpPr>
            <p:nvPr/>
          </p:nvSpPr>
          <p:spPr bwMode="auto">
            <a:xfrm>
              <a:off x="7932738" y="3513435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6" name="Line 193"/>
            <p:cNvSpPr>
              <a:spLocks noChangeShapeType="1"/>
            </p:cNvSpPr>
            <p:nvPr/>
          </p:nvSpPr>
          <p:spPr bwMode="auto">
            <a:xfrm>
              <a:off x="7994650" y="3570585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7" name="Line 194"/>
            <p:cNvSpPr>
              <a:spLocks noChangeShapeType="1"/>
            </p:cNvSpPr>
            <p:nvPr/>
          </p:nvSpPr>
          <p:spPr bwMode="auto">
            <a:xfrm>
              <a:off x="8058150" y="3624560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8" name="Line 195"/>
            <p:cNvSpPr>
              <a:spLocks noChangeShapeType="1"/>
            </p:cNvSpPr>
            <p:nvPr/>
          </p:nvSpPr>
          <p:spPr bwMode="auto">
            <a:xfrm>
              <a:off x="8229600" y="2862560"/>
              <a:ext cx="123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69" name="Line 196"/>
            <p:cNvSpPr>
              <a:spLocks noChangeShapeType="1"/>
            </p:cNvSpPr>
            <p:nvPr/>
          </p:nvSpPr>
          <p:spPr bwMode="auto">
            <a:xfrm>
              <a:off x="8291513" y="2918123"/>
              <a:ext cx="252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0" name="Line 197"/>
            <p:cNvSpPr>
              <a:spLocks noChangeShapeType="1"/>
            </p:cNvSpPr>
            <p:nvPr/>
          </p:nvSpPr>
          <p:spPr bwMode="auto">
            <a:xfrm>
              <a:off x="8348663" y="2957810"/>
              <a:ext cx="195262" cy="15875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1" name="Line 198"/>
            <p:cNvSpPr>
              <a:spLocks noChangeShapeType="1"/>
            </p:cNvSpPr>
            <p:nvPr/>
          </p:nvSpPr>
          <p:spPr bwMode="auto">
            <a:xfrm>
              <a:off x="8418513" y="3030835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2" name="Line 199"/>
            <p:cNvSpPr>
              <a:spLocks noChangeShapeType="1"/>
            </p:cNvSpPr>
            <p:nvPr/>
          </p:nvSpPr>
          <p:spPr bwMode="auto">
            <a:xfrm>
              <a:off x="8418513" y="2862560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3" name="Line 200"/>
            <p:cNvSpPr>
              <a:spLocks noChangeShapeType="1"/>
            </p:cNvSpPr>
            <p:nvPr/>
          </p:nvSpPr>
          <p:spPr bwMode="auto">
            <a:xfrm>
              <a:off x="8480425" y="2805410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4" name="Freeform 201"/>
            <p:cNvSpPr>
              <a:spLocks/>
            </p:cNvSpPr>
            <p:nvPr/>
          </p:nvSpPr>
          <p:spPr bwMode="auto">
            <a:xfrm>
              <a:off x="8543925" y="2749848"/>
              <a:ext cx="120650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5" name="Freeform 202"/>
            <p:cNvSpPr>
              <a:spLocks/>
            </p:cNvSpPr>
            <p:nvPr/>
          </p:nvSpPr>
          <p:spPr bwMode="auto">
            <a:xfrm flipV="1">
              <a:off x="7121525" y="2529185"/>
              <a:ext cx="176213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6" name="Freeform 203"/>
            <p:cNvSpPr>
              <a:spLocks/>
            </p:cNvSpPr>
            <p:nvPr/>
          </p:nvSpPr>
          <p:spPr bwMode="auto">
            <a:xfrm flipV="1">
              <a:off x="7170738" y="2470448"/>
              <a:ext cx="176212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7" name="Freeform 204"/>
            <p:cNvSpPr>
              <a:spLocks/>
            </p:cNvSpPr>
            <p:nvPr/>
          </p:nvSpPr>
          <p:spPr bwMode="auto">
            <a:xfrm flipH="1">
              <a:off x="8605838" y="2638723"/>
              <a:ext cx="17938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8" name="Freeform 205"/>
            <p:cNvSpPr>
              <a:spLocks/>
            </p:cNvSpPr>
            <p:nvPr/>
          </p:nvSpPr>
          <p:spPr bwMode="auto">
            <a:xfrm flipH="1">
              <a:off x="8669338" y="2692698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79" name="Freeform 206"/>
            <p:cNvSpPr>
              <a:spLocks/>
            </p:cNvSpPr>
            <p:nvPr/>
          </p:nvSpPr>
          <p:spPr bwMode="auto">
            <a:xfrm flipH="1">
              <a:off x="8732838" y="2749848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0" name="Freeform 207"/>
            <p:cNvSpPr>
              <a:spLocks/>
            </p:cNvSpPr>
            <p:nvPr/>
          </p:nvSpPr>
          <p:spPr bwMode="auto">
            <a:xfrm flipH="1">
              <a:off x="8796338" y="2806998"/>
              <a:ext cx="176212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1" name="Freeform 208"/>
            <p:cNvSpPr>
              <a:spLocks/>
            </p:cNvSpPr>
            <p:nvPr/>
          </p:nvSpPr>
          <p:spPr bwMode="auto">
            <a:xfrm>
              <a:off x="8796338" y="2918123"/>
              <a:ext cx="176212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2" name="Freeform 209"/>
            <p:cNvSpPr>
              <a:spLocks/>
            </p:cNvSpPr>
            <p:nvPr/>
          </p:nvSpPr>
          <p:spPr bwMode="auto">
            <a:xfrm>
              <a:off x="8796338" y="2975273"/>
              <a:ext cx="176212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3" name="Line 210"/>
            <p:cNvSpPr>
              <a:spLocks noChangeShapeType="1"/>
            </p:cNvSpPr>
            <p:nvPr/>
          </p:nvSpPr>
          <p:spPr bwMode="auto">
            <a:xfrm>
              <a:off x="5921375" y="1289348"/>
              <a:ext cx="314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4" name="Line 211"/>
            <p:cNvSpPr>
              <a:spLocks noChangeShapeType="1"/>
            </p:cNvSpPr>
            <p:nvPr/>
          </p:nvSpPr>
          <p:spPr bwMode="auto">
            <a:xfrm>
              <a:off x="6477000" y="2330748"/>
              <a:ext cx="1873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5" name="Line 212"/>
            <p:cNvSpPr>
              <a:spLocks noChangeShapeType="1"/>
            </p:cNvSpPr>
            <p:nvPr/>
          </p:nvSpPr>
          <p:spPr bwMode="auto">
            <a:xfrm>
              <a:off x="6399213" y="1886248"/>
              <a:ext cx="125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6" name="Line 213"/>
            <p:cNvSpPr>
              <a:spLocks noChangeShapeType="1"/>
            </p:cNvSpPr>
            <p:nvPr/>
          </p:nvSpPr>
          <p:spPr bwMode="auto">
            <a:xfrm>
              <a:off x="8321675" y="2025948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7" name="Line 214"/>
            <p:cNvSpPr>
              <a:spLocks noChangeShapeType="1"/>
            </p:cNvSpPr>
            <p:nvPr/>
          </p:nvSpPr>
          <p:spPr bwMode="auto">
            <a:xfrm>
              <a:off x="8321675" y="1970385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8" name="Line 215"/>
            <p:cNvSpPr>
              <a:spLocks noChangeShapeType="1"/>
            </p:cNvSpPr>
            <p:nvPr/>
          </p:nvSpPr>
          <p:spPr bwMode="auto">
            <a:xfrm>
              <a:off x="8259763" y="2084685"/>
              <a:ext cx="315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89" name="Line 216"/>
            <p:cNvSpPr>
              <a:spLocks noChangeShapeType="1"/>
            </p:cNvSpPr>
            <p:nvPr/>
          </p:nvSpPr>
          <p:spPr bwMode="auto">
            <a:xfrm>
              <a:off x="8321675" y="2140248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0" name="Line 217"/>
            <p:cNvSpPr>
              <a:spLocks noChangeShapeType="1"/>
            </p:cNvSpPr>
            <p:nvPr/>
          </p:nvSpPr>
          <p:spPr bwMode="auto">
            <a:xfrm>
              <a:off x="8321675" y="2194223"/>
              <a:ext cx="1270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1" name="Line 218"/>
            <p:cNvSpPr>
              <a:spLocks noChangeShapeType="1"/>
            </p:cNvSpPr>
            <p:nvPr/>
          </p:nvSpPr>
          <p:spPr bwMode="auto">
            <a:xfrm>
              <a:off x="7693025" y="1916410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2" name="Line 219"/>
            <p:cNvSpPr>
              <a:spLocks noChangeShapeType="1"/>
            </p:cNvSpPr>
            <p:nvPr/>
          </p:nvSpPr>
          <p:spPr bwMode="auto">
            <a:xfrm>
              <a:off x="7754938" y="1970385"/>
              <a:ext cx="1889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3" name="Line 220"/>
            <p:cNvSpPr>
              <a:spLocks noChangeShapeType="1"/>
            </p:cNvSpPr>
            <p:nvPr/>
          </p:nvSpPr>
          <p:spPr bwMode="auto">
            <a:xfrm>
              <a:off x="7820025" y="2027535"/>
              <a:ext cx="123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4" name="Line 221"/>
            <p:cNvSpPr>
              <a:spLocks noChangeShapeType="1"/>
            </p:cNvSpPr>
            <p:nvPr/>
          </p:nvSpPr>
          <p:spPr bwMode="auto">
            <a:xfrm>
              <a:off x="7881938" y="2084685"/>
              <a:ext cx="252412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5" name="Line 222"/>
            <p:cNvSpPr>
              <a:spLocks noChangeShapeType="1"/>
            </p:cNvSpPr>
            <p:nvPr/>
          </p:nvSpPr>
          <p:spPr bwMode="auto">
            <a:xfrm>
              <a:off x="7943850" y="2140248"/>
              <a:ext cx="19050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6" name="Line 223"/>
            <p:cNvSpPr>
              <a:spLocks noChangeShapeType="1"/>
            </p:cNvSpPr>
            <p:nvPr/>
          </p:nvSpPr>
          <p:spPr bwMode="auto">
            <a:xfrm>
              <a:off x="8008938" y="2027535"/>
              <a:ext cx="250825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7" name="Line 224"/>
            <p:cNvSpPr>
              <a:spLocks noChangeShapeType="1"/>
            </p:cNvSpPr>
            <p:nvPr/>
          </p:nvSpPr>
          <p:spPr bwMode="auto">
            <a:xfrm>
              <a:off x="8070850" y="1970385"/>
              <a:ext cx="188913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8" name="Freeform 225"/>
            <p:cNvSpPr>
              <a:spLocks/>
            </p:cNvSpPr>
            <p:nvPr/>
          </p:nvSpPr>
          <p:spPr bwMode="auto">
            <a:xfrm flipH="1">
              <a:off x="7162800" y="23450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99" name="Freeform 226"/>
            <p:cNvSpPr>
              <a:spLocks/>
            </p:cNvSpPr>
            <p:nvPr/>
          </p:nvSpPr>
          <p:spPr bwMode="auto">
            <a:xfrm flipH="1">
              <a:off x="7099300" y="2402185"/>
              <a:ext cx="17938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0" name="Freeform 227"/>
            <p:cNvSpPr>
              <a:spLocks/>
            </p:cNvSpPr>
            <p:nvPr/>
          </p:nvSpPr>
          <p:spPr bwMode="auto">
            <a:xfrm flipH="1">
              <a:off x="7213600" y="2152948"/>
              <a:ext cx="17938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1" name="Freeform 228"/>
            <p:cNvSpPr>
              <a:spLocks/>
            </p:cNvSpPr>
            <p:nvPr/>
          </p:nvSpPr>
          <p:spPr bwMode="auto">
            <a:xfrm flipH="1">
              <a:off x="7089775" y="2097385"/>
              <a:ext cx="176213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2" name="Freeform 229"/>
            <p:cNvSpPr>
              <a:spLocks/>
            </p:cNvSpPr>
            <p:nvPr/>
          </p:nvSpPr>
          <p:spPr bwMode="auto">
            <a:xfrm flipH="1">
              <a:off x="7089775" y="2040235"/>
              <a:ext cx="176213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3" name="Freeform 230"/>
            <p:cNvSpPr>
              <a:spLocks/>
            </p:cNvSpPr>
            <p:nvPr/>
          </p:nvSpPr>
          <p:spPr bwMode="auto">
            <a:xfrm flipH="1">
              <a:off x="7213600" y="2208510"/>
              <a:ext cx="17938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4" name="Freeform 231"/>
            <p:cNvSpPr>
              <a:spLocks/>
            </p:cNvSpPr>
            <p:nvPr/>
          </p:nvSpPr>
          <p:spPr bwMode="auto">
            <a:xfrm flipH="1">
              <a:off x="6823075" y="184497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5" name="Freeform 232"/>
            <p:cNvSpPr>
              <a:spLocks/>
            </p:cNvSpPr>
            <p:nvPr/>
          </p:nvSpPr>
          <p:spPr bwMode="auto">
            <a:xfrm flipH="1">
              <a:off x="7943850" y="1248073"/>
              <a:ext cx="17938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6" name="Freeform 233"/>
            <p:cNvSpPr>
              <a:spLocks/>
            </p:cNvSpPr>
            <p:nvPr/>
          </p:nvSpPr>
          <p:spPr bwMode="auto">
            <a:xfrm flipH="1">
              <a:off x="7881938" y="1303635"/>
              <a:ext cx="17938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7" name="Freeform 234"/>
            <p:cNvSpPr>
              <a:spLocks/>
            </p:cNvSpPr>
            <p:nvPr/>
          </p:nvSpPr>
          <p:spPr bwMode="auto">
            <a:xfrm flipH="1">
              <a:off x="7754938" y="1360785"/>
              <a:ext cx="179387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8" name="Freeform 235"/>
            <p:cNvSpPr>
              <a:spLocks/>
            </p:cNvSpPr>
            <p:nvPr/>
          </p:nvSpPr>
          <p:spPr bwMode="auto">
            <a:xfrm flipH="1">
              <a:off x="7629525" y="1303635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09" name="Freeform 236"/>
            <p:cNvSpPr>
              <a:spLocks/>
            </p:cNvSpPr>
            <p:nvPr/>
          </p:nvSpPr>
          <p:spPr bwMode="auto">
            <a:xfrm flipH="1">
              <a:off x="7629525" y="1248073"/>
              <a:ext cx="177800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0" name="Freeform 237"/>
            <p:cNvSpPr>
              <a:spLocks/>
            </p:cNvSpPr>
            <p:nvPr/>
          </p:nvSpPr>
          <p:spPr bwMode="auto">
            <a:xfrm flipH="1">
              <a:off x="7754938" y="1416348"/>
              <a:ext cx="17938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1" name="Freeform 238"/>
            <p:cNvSpPr>
              <a:spLocks/>
            </p:cNvSpPr>
            <p:nvPr/>
          </p:nvSpPr>
          <p:spPr bwMode="auto">
            <a:xfrm flipH="1">
              <a:off x="7567613" y="1190923"/>
              <a:ext cx="176212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2" name="Freeform 239"/>
            <p:cNvSpPr>
              <a:spLocks/>
            </p:cNvSpPr>
            <p:nvPr/>
          </p:nvSpPr>
          <p:spPr bwMode="auto">
            <a:xfrm>
              <a:off x="6489700" y="2151360"/>
              <a:ext cx="177800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3" name="Freeform 240"/>
            <p:cNvSpPr>
              <a:spLocks/>
            </p:cNvSpPr>
            <p:nvPr/>
          </p:nvSpPr>
          <p:spPr bwMode="auto">
            <a:xfrm>
              <a:off x="6553200" y="2206923"/>
              <a:ext cx="176213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5" name="Freeform 243"/>
            <p:cNvSpPr>
              <a:spLocks/>
            </p:cNvSpPr>
            <p:nvPr/>
          </p:nvSpPr>
          <p:spPr bwMode="auto">
            <a:xfrm>
              <a:off x="6372225" y="246360"/>
              <a:ext cx="2784475" cy="1724025"/>
            </a:xfrm>
            <a:custGeom>
              <a:avLst/>
              <a:gdLst>
                <a:gd name="T0" fmla="*/ 0 w 1754"/>
                <a:gd name="T1" fmla="*/ 0 h 1086"/>
                <a:gd name="T2" fmla="*/ 2147483647 w 1754"/>
                <a:gd name="T3" fmla="*/ 2147483647 h 1086"/>
                <a:gd name="T4" fmla="*/ 2147483647 w 1754"/>
                <a:gd name="T5" fmla="*/ 2147483647 h 1086"/>
                <a:gd name="T6" fmla="*/ 2147483647 w 1754"/>
                <a:gd name="T7" fmla="*/ 2147483647 h 1086"/>
                <a:gd name="T8" fmla="*/ 2147483647 w 1754"/>
                <a:gd name="T9" fmla="*/ 2147483647 h 1086"/>
                <a:gd name="T10" fmla="*/ 2147483647 w 1754"/>
                <a:gd name="T11" fmla="*/ 2147483647 h 1086"/>
                <a:gd name="T12" fmla="*/ 2147483647 w 1754"/>
                <a:gd name="T13" fmla="*/ 2147483647 h 1086"/>
                <a:gd name="T14" fmla="*/ 2147483647 w 1754"/>
                <a:gd name="T15" fmla="*/ 2147483647 h 1086"/>
                <a:gd name="T16" fmla="*/ 2147483647 w 1754"/>
                <a:gd name="T17" fmla="*/ 2147483647 h 1086"/>
                <a:gd name="T18" fmla="*/ 2147483647 w 1754"/>
                <a:gd name="T19" fmla="*/ 2147483647 h 1086"/>
                <a:gd name="T20" fmla="*/ 2147483647 w 1754"/>
                <a:gd name="T21" fmla="*/ 2147483647 h 1086"/>
                <a:gd name="T22" fmla="*/ 2147483647 w 1754"/>
                <a:gd name="T23" fmla="*/ 2147483647 h 1086"/>
                <a:gd name="T24" fmla="*/ 2147483647 w 1754"/>
                <a:gd name="T25" fmla="*/ 2147483647 h 10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54"/>
                <a:gd name="T40" fmla="*/ 0 h 1086"/>
                <a:gd name="T41" fmla="*/ 1754 w 1754"/>
                <a:gd name="T42" fmla="*/ 1086 h 10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54" h="1086">
                  <a:moveTo>
                    <a:pt x="0" y="0"/>
                  </a:moveTo>
                  <a:lnTo>
                    <a:pt x="514" y="390"/>
                  </a:lnTo>
                  <a:lnTo>
                    <a:pt x="578" y="390"/>
                  </a:lnTo>
                  <a:lnTo>
                    <a:pt x="714" y="478"/>
                  </a:lnTo>
                  <a:lnTo>
                    <a:pt x="842" y="470"/>
                  </a:lnTo>
                  <a:lnTo>
                    <a:pt x="1002" y="486"/>
                  </a:lnTo>
                  <a:lnTo>
                    <a:pt x="1186" y="550"/>
                  </a:lnTo>
                  <a:lnTo>
                    <a:pt x="1426" y="702"/>
                  </a:lnTo>
                  <a:lnTo>
                    <a:pt x="1570" y="750"/>
                  </a:lnTo>
                  <a:lnTo>
                    <a:pt x="1610" y="806"/>
                  </a:lnTo>
                  <a:lnTo>
                    <a:pt x="1650" y="982"/>
                  </a:lnTo>
                  <a:lnTo>
                    <a:pt x="1698" y="1062"/>
                  </a:lnTo>
                  <a:lnTo>
                    <a:pt x="1754" y="1086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16" name="Freeform 244"/>
            <p:cNvSpPr>
              <a:spLocks/>
            </p:cNvSpPr>
            <p:nvPr/>
          </p:nvSpPr>
          <p:spPr bwMode="auto">
            <a:xfrm>
              <a:off x="3924300" y="246360"/>
              <a:ext cx="5194300" cy="6048375"/>
            </a:xfrm>
            <a:custGeom>
              <a:avLst/>
              <a:gdLst>
                <a:gd name="T0" fmla="*/ 0 w 3272"/>
                <a:gd name="T1" fmla="*/ 0 h 3810"/>
                <a:gd name="T2" fmla="*/ 2147483647 w 3272"/>
                <a:gd name="T3" fmla="*/ 2147483647 h 3810"/>
                <a:gd name="T4" fmla="*/ 2147483647 w 3272"/>
                <a:gd name="T5" fmla="*/ 2147483647 h 3810"/>
                <a:gd name="T6" fmla="*/ 2147483647 w 3272"/>
                <a:gd name="T7" fmla="*/ 2147483647 h 3810"/>
                <a:gd name="T8" fmla="*/ 2147483647 w 3272"/>
                <a:gd name="T9" fmla="*/ 2147483647 h 3810"/>
                <a:gd name="T10" fmla="*/ 2147483647 w 3272"/>
                <a:gd name="T11" fmla="*/ 2147483647 h 3810"/>
                <a:gd name="T12" fmla="*/ 2147483647 w 3272"/>
                <a:gd name="T13" fmla="*/ 2147483647 h 3810"/>
                <a:gd name="T14" fmla="*/ 2147483647 w 3272"/>
                <a:gd name="T15" fmla="*/ 2147483647 h 3810"/>
                <a:gd name="T16" fmla="*/ 2147483647 w 3272"/>
                <a:gd name="T17" fmla="*/ 2147483647 h 3810"/>
                <a:gd name="T18" fmla="*/ 2147483647 w 3272"/>
                <a:gd name="T19" fmla="*/ 2147483647 h 3810"/>
                <a:gd name="T20" fmla="*/ 2147483647 w 3272"/>
                <a:gd name="T21" fmla="*/ 2147483647 h 3810"/>
                <a:gd name="T22" fmla="*/ 2147483647 w 3272"/>
                <a:gd name="T23" fmla="*/ 2147483647 h 3810"/>
                <a:gd name="T24" fmla="*/ 2147483647 w 3272"/>
                <a:gd name="T25" fmla="*/ 2147483647 h 3810"/>
                <a:gd name="T26" fmla="*/ 2147483647 w 3272"/>
                <a:gd name="T27" fmla="*/ 2147483647 h 3810"/>
                <a:gd name="T28" fmla="*/ 2147483647 w 3272"/>
                <a:gd name="T29" fmla="*/ 2147483647 h 3810"/>
                <a:gd name="T30" fmla="*/ 2147483647 w 3272"/>
                <a:gd name="T31" fmla="*/ 2147483647 h 3810"/>
                <a:gd name="T32" fmla="*/ 2147483647 w 3272"/>
                <a:gd name="T33" fmla="*/ 2147483647 h 3810"/>
                <a:gd name="T34" fmla="*/ 2147483647 w 3272"/>
                <a:gd name="T35" fmla="*/ 2147483647 h 3810"/>
                <a:gd name="T36" fmla="*/ 2147483647 w 3272"/>
                <a:gd name="T37" fmla="*/ 2147483647 h 3810"/>
                <a:gd name="T38" fmla="*/ 2147483647 w 3272"/>
                <a:gd name="T39" fmla="*/ 2147483647 h 3810"/>
                <a:gd name="T40" fmla="*/ 2147483647 w 3272"/>
                <a:gd name="T41" fmla="*/ 2147483647 h 3810"/>
                <a:gd name="T42" fmla="*/ 2147483647 w 3272"/>
                <a:gd name="T43" fmla="*/ 2147483647 h 3810"/>
                <a:gd name="T44" fmla="*/ 2147483647 w 3272"/>
                <a:gd name="T45" fmla="*/ 2147483647 h 3810"/>
                <a:gd name="T46" fmla="*/ 2147483647 w 3272"/>
                <a:gd name="T47" fmla="*/ 2147483647 h 3810"/>
                <a:gd name="T48" fmla="*/ 2147483647 w 3272"/>
                <a:gd name="T49" fmla="*/ 2147483647 h 38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72"/>
                <a:gd name="T76" fmla="*/ 0 h 3810"/>
                <a:gd name="T77" fmla="*/ 3272 w 3272"/>
                <a:gd name="T78" fmla="*/ 3810 h 381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72" h="3810">
                  <a:moveTo>
                    <a:pt x="0" y="0"/>
                  </a:moveTo>
                  <a:lnTo>
                    <a:pt x="144" y="118"/>
                  </a:lnTo>
                  <a:lnTo>
                    <a:pt x="328" y="286"/>
                  </a:lnTo>
                  <a:lnTo>
                    <a:pt x="536" y="518"/>
                  </a:lnTo>
                  <a:lnTo>
                    <a:pt x="600" y="598"/>
                  </a:lnTo>
                  <a:lnTo>
                    <a:pt x="624" y="718"/>
                  </a:lnTo>
                  <a:lnTo>
                    <a:pt x="736" y="798"/>
                  </a:lnTo>
                  <a:lnTo>
                    <a:pt x="1024" y="1046"/>
                  </a:lnTo>
                  <a:lnTo>
                    <a:pt x="1240" y="1270"/>
                  </a:lnTo>
                  <a:lnTo>
                    <a:pt x="1464" y="1390"/>
                  </a:lnTo>
                  <a:lnTo>
                    <a:pt x="1576" y="1454"/>
                  </a:lnTo>
                  <a:lnTo>
                    <a:pt x="1656" y="1478"/>
                  </a:lnTo>
                  <a:lnTo>
                    <a:pt x="1792" y="1526"/>
                  </a:lnTo>
                  <a:lnTo>
                    <a:pt x="2064" y="1790"/>
                  </a:lnTo>
                  <a:lnTo>
                    <a:pt x="2368" y="2070"/>
                  </a:lnTo>
                  <a:lnTo>
                    <a:pt x="2512" y="2190"/>
                  </a:lnTo>
                  <a:lnTo>
                    <a:pt x="2880" y="2766"/>
                  </a:lnTo>
                  <a:lnTo>
                    <a:pt x="3096" y="3182"/>
                  </a:lnTo>
                  <a:lnTo>
                    <a:pt x="3272" y="3470"/>
                  </a:lnTo>
                  <a:lnTo>
                    <a:pt x="3272" y="3518"/>
                  </a:lnTo>
                  <a:lnTo>
                    <a:pt x="3232" y="3534"/>
                  </a:lnTo>
                  <a:lnTo>
                    <a:pt x="3192" y="3526"/>
                  </a:lnTo>
                  <a:lnTo>
                    <a:pt x="3144" y="3558"/>
                  </a:lnTo>
                  <a:lnTo>
                    <a:pt x="3144" y="3654"/>
                  </a:lnTo>
                  <a:lnTo>
                    <a:pt x="3175" y="3810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4017" name="Group 248"/>
            <p:cNvGrpSpPr>
              <a:grpSpLocks/>
            </p:cNvGrpSpPr>
            <p:nvPr/>
          </p:nvGrpSpPr>
          <p:grpSpPr bwMode="auto">
            <a:xfrm>
              <a:off x="827088" y="4134148"/>
              <a:ext cx="2376487" cy="1905000"/>
              <a:chOff x="521" y="2795"/>
              <a:chExt cx="1497" cy="1200"/>
            </a:xfrm>
          </p:grpSpPr>
          <p:pic>
            <p:nvPicPr>
              <p:cNvPr id="34020" name="Picture 24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1" y="2795"/>
                <a:ext cx="1497" cy="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021" name="Text Box 247"/>
              <p:cNvSpPr txBox="1">
                <a:spLocks noChangeArrowheads="1"/>
              </p:cNvSpPr>
              <p:nvPr/>
            </p:nvSpPr>
            <p:spPr bwMode="auto">
              <a:xfrm>
                <a:off x="567" y="2795"/>
                <a:ext cx="99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Вид на участки</a:t>
                </a:r>
              </a:p>
            </p:txBody>
          </p:sp>
        </p:grpSp>
      </p:grpSp>
      <p:sp>
        <p:nvSpPr>
          <p:cNvPr id="34018" name="Rectangle 249"/>
          <p:cNvSpPr>
            <a:spLocks noChangeArrowheads="1"/>
          </p:cNvSpPr>
          <p:nvPr/>
        </p:nvSpPr>
        <p:spPr bwMode="auto">
          <a:xfrm rot="162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34019" name="Rectangle 250"/>
          <p:cNvSpPr>
            <a:spLocks noChangeArrowheads="1"/>
          </p:cNvSpPr>
          <p:nvPr/>
        </p:nvSpPr>
        <p:spPr bwMode="auto">
          <a:xfrm rot="162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251520" y="6211669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Продаются участки, с/</a:t>
            </a:r>
            <a:r>
              <a:rPr lang="ru-RU" sz="1200" dirty="0" err="1" smtClean="0"/>
              <a:t>х</a:t>
            </a:r>
            <a:r>
              <a:rPr lang="ru-RU" sz="1200" dirty="0" smtClean="0"/>
              <a:t> назначения, </a:t>
            </a:r>
            <a:r>
              <a:rPr lang="ru-RU" sz="1200" dirty="0" smtClean="0"/>
              <a:t>площадью 2 га, </a:t>
            </a:r>
            <a:r>
              <a:rPr lang="ru-RU" sz="1200" dirty="0" smtClean="0"/>
              <a:t>расположенные южнее поселка Кузьминское, за поймой Илистого ручья. Участки оснащены дренажными канавами. Ранее использовались под пашню. Вокруг лес. Проезд по полевой и лесной дорогам.</a:t>
            </a:r>
            <a:endParaRPr lang="ru-RU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0" y="188640"/>
            <a:ext cx="8898935" cy="6669360"/>
            <a:chOff x="0" y="188640"/>
            <a:chExt cx="8898935" cy="6669360"/>
          </a:xfrm>
        </p:grpSpPr>
        <p:grpSp>
          <p:nvGrpSpPr>
            <p:cNvPr id="34818" name="Group 3"/>
            <p:cNvGrpSpPr>
              <a:grpSpLocks/>
            </p:cNvGrpSpPr>
            <p:nvPr/>
          </p:nvGrpSpPr>
          <p:grpSpPr bwMode="auto">
            <a:xfrm>
              <a:off x="323850" y="2190750"/>
              <a:ext cx="2838450" cy="4667250"/>
              <a:chOff x="158" y="1253"/>
              <a:chExt cx="1788" cy="2940"/>
            </a:xfrm>
          </p:grpSpPr>
          <p:pic>
            <p:nvPicPr>
              <p:cNvPr id="3484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" y="1253"/>
                <a:ext cx="1788" cy="2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42" name="Freeform 5"/>
              <p:cNvSpPr>
                <a:spLocks/>
              </p:cNvSpPr>
              <p:nvPr/>
            </p:nvSpPr>
            <p:spPr bwMode="auto">
              <a:xfrm>
                <a:off x="861" y="1979"/>
                <a:ext cx="158" cy="226"/>
              </a:xfrm>
              <a:custGeom>
                <a:avLst/>
                <a:gdLst>
                  <a:gd name="T0" fmla="*/ 0 w 1435"/>
                  <a:gd name="T1" fmla="*/ 0 h 1692"/>
                  <a:gd name="T2" fmla="*/ 0 w 1435"/>
                  <a:gd name="T3" fmla="*/ 0 h 1692"/>
                  <a:gd name="T4" fmla="*/ 0 w 1435"/>
                  <a:gd name="T5" fmla="*/ 0 h 1692"/>
                  <a:gd name="T6" fmla="*/ 0 w 1435"/>
                  <a:gd name="T7" fmla="*/ 0 h 1692"/>
                  <a:gd name="T8" fmla="*/ 0 w 1435"/>
                  <a:gd name="T9" fmla="*/ 0 h 1692"/>
                  <a:gd name="T10" fmla="*/ 0 w 1435"/>
                  <a:gd name="T11" fmla="*/ 0 h 1692"/>
                  <a:gd name="T12" fmla="*/ 0 w 1435"/>
                  <a:gd name="T13" fmla="*/ 0 h 1692"/>
                  <a:gd name="T14" fmla="*/ 0 w 1435"/>
                  <a:gd name="T15" fmla="*/ 0 h 1692"/>
                  <a:gd name="T16" fmla="*/ 0 w 1435"/>
                  <a:gd name="T17" fmla="*/ 0 h 1692"/>
                  <a:gd name="T18" fmla="*/ 0 w 1435"/>
                  <a:gd name="T19" fmla="*/ 0 h 1692"/>
                  <a:gd name="T20" fmla="*/ 0 w 1435"/>
                  <a:gd name="T21" fmla="*/ 0 h 1692"/>
                  <a:gd name="T22" fmla="*/ 0 w 1435"/>
                  <a:gd name="T23" fmla="*/ 0 h 1692"/>
                  <a:gd name="T24" fmla="*/ 0 w 1435"/>
                  <a:gd name="T25" fmla="*/ 0 h 1692"/>
                  <a:gd name="T26" fmla="*/ 0 w 1435"/>
                  <a:gd name="T27" fmla="*/ 0 h 1692"/>
                  <a:gd name="T28" fmla="*/ 0 w 1435"/>
                  <a:gd name="T29" fmla="*/ 0 h 1692"/>
                  <a:gd name="T30" fmla="*/ 0 w 1435"/>
                  <a:gd name="T31" fmla="*/ 0 h 1692"/>
                  <a:gd name="T32" fmla="*/ 0 w 1435"/>
                  <a:gd name="T33" fmla="*/ 0 h 1692"/>
                  <a:gd name="T34" fmla="*/ 0 w 1435"/>
                  <a:gd name="T35" fmla="*/ 0 h 1692"/>
                  <a:gd name="T36" fmla="*/ 0 w 1435"/>
                  <a:gd name="T37" fmla="*/ 0 h 1692"/>
                  <a:gd name="T38" fmla="*/ 0 w 1435"/>
                  <a:gd name="T39" fmla="*/ 0 h 1692"/>
                  <a:gd name="T40" fmla="*/ 0 w 1435"/>
                  <a:gd name="T41" fmla="*/ 0 h 1692"/>
                  <a:gd name="T42" fmla="*/ 0 w 1435"/>
                  <a:gd name="T43" fmla="*/ 0 h 1692"/>
                  <a:gd name="T44" fmla="*/ 0 w 1435"/>
                  <a:gd name="T45" fmla="*/ 0 h 1692"/>
                  <a:gd name="T46" fmla="*/ 0 w 1435"/>
                  <a:gd name="T47" fmla="*/ 0 h 1692"/>
                  <a:gd name="T48" fmla="*/ 0 w 1435"/>
                  <a:gd name="T49" fmla="*/ 0 h 1692"/>
                  <a:gd name="T50" fmla="*/ 0 w 1435"/>
                  <a:gd name="T51" fmla="*/ 0 h 1692"/>
                  <a:gd name="T52" fmla="*/ 0 w 1435"/>
                  <a:gd name="T53" fmla="*/ 0 h 1692"/>
                  <a:gd name="T54" fmla="*/ 0 w 1435"/>
                  <a:gd name="T55" fmla="*/ 0 h 1692"/>
                  <a:gd name="T56" fmla="*/ 0 w 1435"/>
                  <a:gd name="T57" fmla="*/ 0 h 1692"/>
                  <a:gd name="T58" fmla="*/ 0 w 1435"/>
                  <a:gd name="T59" fmla="*/ 0 h 1692"/>
                  <a:gd name="T60" fmla="*/ 0 w 1435"/>
                  <a:gd name="T61" fmla="*/ 0 h 1692"/>
                  <a:gd name="T62" fmla="*/ 0 w 1435"/>
                  <a:gd name="T63" fmla="*/ 0 h 1692"/>
                  <a:gd name="T64" fmla="*/ 0 w 1435"/>
                  <a:gd name="T65" fmla="*/ 0 h 1692"/>
                  <a:gd name="T66" fmla="*/ 0 w 1435"/>
                  <a:gd name="T67" fmla="*/ 0 h 16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35"/>
                  <a:gd name="T103" fmla="*/ 0 h 1692"/>
                  <a:gd name="T104" fmla="*/ 1435 w 1435"/>
                  <a:gd name="T105" fmla="*/ 1692 h 16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35" h="1692">
                    <a:moveTo>
                      <a:pt x="136" y="0"/>
                    </a:moveTo>
                    <a:lnTo>
                      <a:pt x="214" y="7"/>
                    </a:lnTo>
                    <a:lnTo>
                      <a:pt x="326" y="67"/>
                    </a:lnTo>
                    <a:lnTo>
                      <a:pt x="412" y="170"/>
                    </a:lnTo>
                    <a:lnTo>
                      <a:pt x="679" y="359"/>
                    </a:lnTo>
                    <a:lnTo>
                      <a:pt x="962" y="634"/>
                    </a:lnTo>
                    <a:lnTo>
                      <a:pt x="1005" y="746"/>
                    </a:lnTo>
                    <a:lnTo>
                      <a:pt x="962" y="824"/>
                    </a:lnTo>
                    <a:lnTo>
                      <a:pt x="962" y="961"/>
                    </a:lnTo>
                    <a:lnTo>
                      <a:pt x="954" y="1116"/>
                    </a:lnTo>
                    <a:lnTo>
                      <a:pt x="997" y="1133"/>
                    </a:lnTo>
                    <a:lnTo>
                      <a:pt x="1195" y="995"/>
                    </a:lnTo>
                    <a:lnTo>
                      <a:pt x="1324" y="772"/>
                    </a:lnTo>
                    <a:lnTo>
                      <a:pt x="1384" y="738"/>
                    </a:lnTo>
                    <a:lnTo>
                      <a:pt x="1435" y="755"/>
                    </a:lnTo>
                    <a:lnTo>
                      <a:pt x="1384" y="892"/>
                    </a:lnTo>
                    <a:lnTo>
                      <a:pt x="1341" y="1253"/>
                    </a:lnTo>
                    <a:lnTo>
                      <a:pt x="1332" y="1692"/>
                    </a:lnTo>
                    <a:lnTo>
                      <a:pt x="1169" y="1683"/>
                    </a:lnTo>
                    <a:lnTo>
                      <a:pt x="1040" y="1640"/>
                    </a:lnTo>
                    <a:lnTo>
                      <a:pt x="1014" y="1322"/>
                    </a:lnTo>
                    <a:lnTo>
                      <a:pt x="997" y="1245"/>
                    </a:lnTo>
                    <a:lnTo>
                      <a:pt x="748" y="1167"/>
                    </a:lnTo>
                    <a:lnTo>
                      <a:pt x="627" y="1038"/>
                    </a:lnTo>
                    <a:lnTo>
                      <a:pt x="524" y="1004"/>
                    </a:lnTo>
                    <a:lnTo>
                      <a:pt x="300" y="781"/>
                    </a:lnTo>
                    <a:lnTo>
                      <a:pt x="352" y="695"/>
                    </a:lnTo>
                    <a:lnTo>
                      <a:pt x="292" y="660"/>
                    </a:lnTo>
                    <a:lnTo>
                      <a:pt x="292" y="600"/>
                    </a:lnTo>
                    <a:lnTo>
                      <a:pt x="266" y="548"/>
                    </a:lnTo>
                    <a:lnTo>
                      <a:pt x="275" y="411"/>
                    </a:lnTo>
                    <a:lnTo>
                      <a:pt x="232" y="402"/>
                    </a:lnTo>
                    <a:lnTo>
                      <a:pt x="0" y="20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3300"/>
              </a:solidFill>
              <a:ln w="28575" cmpd="sng">
                <a:solidFill>
                  <a:srgbClr val="FF33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3" name="Text Box 6"/>
              <p:cNvSpPr txBox="1">
                <a:spLocks noChangeArrowheads="1"/>
              </p:cNvSpPr>
              <p:nvPr/>
            </p:nvSpPr>
            <p:spPr bwMode="auto">
              <a:xfrm>
                <a:off x="725" y="1661"/>
                <a:ext cx="45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Зверево</a:t>
                </a:r>
              </a:p>
            </p:txBody>
          </p:sp>
          <p:sp>
            <p:nvSpPr>
              <p:cNvPr id="34844" name="Text Box 7"/>
              <p:cNvSpPr txBox="1">
                <a:spLocks noChangeArrowheads="1"/>
              </p:cNvSpPr>
              <p:nvPr/>
            </p:nvSpPr>
            <p:spPr bwMode="auto">
              <a:xfrm>
                <a:off x="362" y="2659"/>
                <a:ext cx="59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Папоротниково</a:t>
                </a:r>
              </a:p>
            </p:txBody>
          </p:sp>
          <p:sp>
            <p:nvSpPr>
              <p:cNvPr id="34845" name="Rectangle 8"/>
              <p:cNvSpPr>
                <a:spLocks noChangeArrowheads="1"/>
              </p:cNvSpPr>
              <p:nvPr/>
            </p:nvSpPr>
            <p:spPr bwMode="auto">
              <a:xfrm rot="-2453576">
                <a:off x="543" y="2976"/>
                <a:ext cx="226" cy="91"/>
              </a:xfrm>
              <a:prstGeom prst="rect">
                <a:avLst/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846" name="Text Box 9"/>
              <p:cNvSpPr txBox="1">
                <a:spLocks noChangeArrowheads="1"/>
              </p:cNvSpPr>
              <p:nvPr/>
            </p:nvSpPr>
            <p:spPr bwMode="auto">
              <a:xfrm rot="-2440382">
                <a:off x="498" y="2976"/>
                <a:ext cx="31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ru-RU" sz="900"/>
                  <a:t>А122</a:t>
                </a:r>
              </a:p>
            </p:txBody>
          </p:sp>
          <p:sp>
            <p:nvSpPr>
              <p:cNvPr id="34847" name="Text Box 10"/>
              <p:cNvSpPr txBox="1">
                <a:spLocks noChangeArrowheads="1"/>
              </p:cNvSpPr>
              <p:nvPr/>
            </p:nvSpPr>
            <p:spPr bwMode="auto">
              <a:xfrm rot="2467140">
                <a:off x="271" y="3838"/>
                <a:ext cx="72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ru-RU" sz="800"/>
                  <a:t>Выборгское шоссе</a:t>
                </a:r>
              </a:p>
            </p:txBody>
          </p:sp>
          <p:sp>
            <p:nvSpPr>
              <p:cNvPr id="34848" name="Text Box 11"/>
              <p:cNvSpPr txBox="1">
                <a:spLocks noChangeArrowheads="1"/>
              </p:cNvSpPr>
              <p:nvPr/>
            </p:nvSpPr>
            <p:spPr bwMode="auto">
              <a:xfrm>
                <a:off x="453" y="1979"/>
                <a:ext cx="72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solidFill>
                      <a:srgbClr val="FF3300"/>
                    </a:solidFill>
                  </a:rPr>
                  <a:t>участок</a:t>
                </a:r>
              </a:p>
            </p:txBody>
          </p:sp>
        </p:grpSp>
        <p:pic>
          <p:nvPicPr>
            <p:cNvPr id="34821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850" y="188913"/>
              <a:ext cx="2951163" cy="1984375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34822" name="Text Box 31"/>
            <p:cNvSpPr txBox="1">
              <a:spLocks noChangeArrowheads="1"/>
            </p:cNvSpPr>
            <p:nvPr/>
          </p:nvSpPr>
          <p:spPr bwMode="auto">
            <a:xfrm>
              <a:off x="539750" y="1844675"/>
              <a:ext cx="25923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000" b="1">
                  <a:solidFill>
                    <a:schemeClr val="bg1"/>
                  </a:solidFill>
                </a:rPr>
                <a:t>Вид на участок с дороги</a:t>
              </a:r>
            </a:p>
          </p:txBody>
        </p:sp>
        <p:sp>
          <p:nvSpPr>
            <p:cNvPr id="34823" name="Rectangle 32"/>
            <p:cNvSpPr>
              <a:spLocks noChangeArrowheads="1"/>
            </p:cNvSpPr>
            <p:nvPr/>
          </p:nvSpPr>
          <p:spPr bwMode="auto">
            <a:xfrm rot="162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3419872" y="188640"/>
              <a:ext cx="5479063" cy="5983709"/>
              <a:chOff x="3197225" y="0"/>
              <a:chExt cx="6107112" cy="6897688"/>
            </a:xfrm>
          </p:grpSpPr>
          <p:grpSp>
            <p:nvGrpSpPr>
              <p:cNvPr id="34819" name="Group 12"/>
              <p:cNvGrpSpPr>
                <a:grpSpLocks/>
              </p:cNvGrpSpPr>
              <p:nvPr/>
            </p:nvGrpSpPr>
            <p:grpSpPr bwMode="auto">
              <a:xfrm>
                <a:off x="3297238" y="0"/>
                <a:ext cx="6007099" cy="6897688"/>
                <a:chOff x="2077" y="0"/>
                <a:chExt cx="3784" cy="4345"/>
              </a:xfrm>
            </p:grpSpPr>
            <p:pic>
              <p:nvPicPr>
                <p:cNvPr id="34825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086" y="119"/>
                  <a:ext cx="3561" cy="4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826" name="Freeform 14"/>
                <p:cNvSpPr>
                  <a:spLocks/>
                </p:cNvSpPr>
                <p:nvPr/>
              </p:nvSpPr>
              <p:spPr bwMode="auto">
                <a:xfrm>
                  <a:off x="2085" y="3688"/>
                  <a:ext cx="3018" cy="513"/>
                </a:xfrm>
                <a:custGeom>
                  <a:avLst/>
                  <a:gdLst>
                    <a:gd name="T0" fmla="*/ 0 w 3018"/>
                    <a:gd name="T1" fmla="*/ 52 h 513"/>
                    <a:gd name="T2" fmla="*/ 114 w 3018"/>
                    <a:gd name="T3" fmla="*/ 60 h 513"/>
                    <a:gd name="T4" fmla="*/ 483 w 3018"/>
                    <a:gd name="T5" fmla="*/ 0 h 513"/>
                    <a:gd name="T6" fmla="*/ 587 w 3018"/>
                    <a:gd name="T7" fmla="*/ 0 h 513"/>
                    <a:gd name="T8" fmla="*/ 699 w 3018"/>
                    <a:gd name="T9" fmla="*/ 24 h 513"/>
                    <a:gd name="T10" fmla="*/ 827 w 3018"/>
                    <a:gd name="T11" fmla="*/ 64 h 513"/>
                    <a:gd name="T12" fmla="*/ 987 w 3018"/>
                    <a:gd name="T13" fmla="*/ 112 h 513"/>
                    <a:gd name="T14" fmla="*/ 1331 w 3018"/>
                    <a:gd name="T15" fmla="*/ 136 h 513"/>
                    <a:gd name="T16" fmla="*/ 1507 w 3018"/>
                    <a:gd name="T17" fmla="*/ 184 h 513"/>
                    <a:gd name="T18" fmla="*/ 1707 w 3018"/>
                    <a:gd name="T19" fmla="*/ 216 h 513"/>
                    <a:gd name="T20" fmla="*/ 1891 w 3018"/>
                    <a:gd name="T21" fmla="*/ 264 h 513"/>
                    <a:gd name="T22" fmla="*/ 2019 w 3018"/>
                    <a:gd name="T23" fmla="*/ 264 h 513"/>
                    <a:gd name="T24" fmla="*/ 2123 w 3018"/>
                    <a:gd name="T25" fmla="*/ 272 h 513"/>
                    <a:gd name="T26" fmla="*/ 2275 w 3018"/>
                    <a:gd name="T27" fmla="*/ 328 h 513"/>
                    <a:gd name="T28" fmla="*/ 2475 w 3018"/>
                    <a:gd name="T29" fmla="*/ 352 h 513"/>
                    <a:gd name="T30" fmla="*/ 2811 w 3018"/>
                    <a:gd name="T31" fmla="*/ 392 h 513"/>
                    <a:gd name="T32" fmla="*/ 2907 w 3018"/>
                    <a:gd name="T33" fmla="*/ 440 h 513"/>
                    <a:gd name="T34" fmla="*/ 3018 w 3018"/>
                    <a:gd name="T35" fmla="*/ 513 h 51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018"/>
                    <a:gd name="T55" fmla="*/ 0 h 513"/>
                    <a:gd name="T56" fmla="*/ 3018 w 3018"/>
                    <a:gd name="T57" fmla="*/ 513 h 51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018" h="513">
                      <a:moveTo>
                        <a:pt x="0" y="52"/>
                      </a:moveTo>
                      <a:lnTo>
                        <a:pt x="114" y="60"/>
                      </a:lnTo>
                      <a:lnTo>
                        <a:pt x="483" y="0"/>
                      </a:lnTo>
                      <a:lnTo>
                        <a:pt x="587" y="0"/>
                      </a:lnTo>
                      <a:lnTo>
                        <a:pt x="699" y="24"/>
                      </a:lnTo>
                      <a:lnTo>
                        <a:pt x="827" y="64"/>
                      </a:lnTo>
                      <a:lnTo>
                        <a:pt x="987" y="112"/>
                      </a:lnTo>
                      <a:lnTo>
                        <a:pt x="1331" y="136"/>
                      </a:lnTo>
                      <a:lnTo>
                        <a:pt x="1507" y="184"/>
                      </a:lnTo>
                      <a:lnTo>
                        <a:pt x="1707" y="216"/>
                      </a:lnTo>
                      <a:lnTo>
                        <a:pt x="1891" y="264"/>
                      </a:lnTo>
                      <a:lnTo>
                        <a:pt x="2019" y="264"/>
                      </a:lnTo>
                      <a:lnTo>
                        <a:pt x="2123" y="272"/>
                      </a:lnTo>
                      <a:lnTo>
                        <a:pt x="2275" y="328"/>
                      </a:lnTo>
                      <a:lnTo>
                        <a:pt x="2475" y="352"/>
                      </a:lnTo>
                      <a:lnTo>
                        <a:pt x="2811" y="392"/>
                      </a:lnTo>
                      <a:lnTo>
                        <a:pt x="2907" y="440"/>
                      </a:lnTo>
                      <a:lnTo>
                        <a:pt x="3018" y="513"/>
                      </a:lnTo>
                    </a:path>
                  </a:pathLst>
                </a:custGeom>
                <a:noFill/>
                <a:ln w="28575" cmpd="sng">
                  <a:solidFill>
                    <a:srgbClr val="00FFFF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27" name="Freeform 15"/>
                <p:cNvSpPr>
                  <a:spLocks/>
                </p:cNvSpPr>
                <p:nvPr/>
              </p:nvSpPr>
              <p:spPr bwMode="auto">
                <a:xfrm>
                  <a:off x="2984" y="1762"/>
                  <a:ext cx="1891" cy="2229"/>
                </a:xfrm>
                <a:custGeom>
                  <a:avLst/>
                  <a:gdLst>
                    <a:gd name="T0" fmla="*/ 540 w 1435"/>
                    <a:gd name="T1" fmla="*/ 0 h 1692"/>
                    <a:gd name="T2" fmla="*/ 851 w 1435"/>
                    <a:gd name="T3" fmla="*/ 28 h 1692"/>
                    <a:gd name="T4" fmla="*/ 1297 w 1435"/>
                    <a:gd name="T5" fmla="*/ 266 h 1692"/>
                    <a:gd name="T6" fmla="*/ 1639 w 1435"/>
                    <a:gd name="T7" fmla="*/ 674 h 1692"/>
                    <a:gd name="T8" fmla="*/ 2699 w 1435"/>
                    <a:gd name="T9" fmla="*/ 1425 h 1692"/>
                    <a:gd name="T10" fmla="*/ 3824 w 1435"/>
                    <a:gd name="T11" fmla="*/ 2515 h 1692"/>
                    <a:gd name="T12" fmla="*/ 3994 w 1435"/>
                    <a:gd name="T13" fmla="*/ 2960 h 1692"/>
                    <a:gd name="T14" fmla="*/ 3824 w 1435"/>
                    <a:gd name="T15" fmla="*/ 3271 h 1692"/>
                    <a:gd name="T16" fmla="*/ 3824 w 1435"/>
                    <a:gd name="T17" fmla="*/ 3812 h 1692"/>
                    <a:gd name="T18" fmla="*/ 3789 w 1435"/>
                    <a:gd name="T19" fmla="*/ 4429 h 1692"/>
                    <a:gd name="T20" fmla="*/ 3963 w 1435"/>
                    <a:gd name="T21" fmla="*/ 4496 h 1692"/>
                    <a:gd name="T22" fmla="*/ 4748 w 1435"/>
                    <a:gd name="T23" fmla="*/ 3948 h 1692"/>
                    <a:gd name="T24" fmla="*/ 5263 w 1435"/>
                    <a:gd name="T25" fmla="*/ 3063 h 1692"/>
                    <a:gd name="T26" fmla="*/ 5502 w 1435"/>
                    <a:gd name="T27" fmla="*/ 2926 h 1692"/>
                    <a:gd name="T28" fmla="*/ 5703 w 1435"/>
                    <a:gd name="T29" fmla="*/ 2997 h 1692"/>
                    <a:gd name="T30" fmla="*/ 5502 w 1435"/>
                    <a:gd name="T31" fmla="*/ 3538 h 1692"/>
                    <a:gd name="T32" fmla="*/ 5328 w 1435"/>
                    <a:gd name="T33" fmla="*/ 4972 h 1692"/>
                    <a:gd name="T34" fmla="*/ 5293 w 1435"/>
                    <a:gd name="T35" fmla="*/ 6713 h 1692"/>
                    <a:gd name="T36" fmla="*/ 4644 w 1435"/>
                    <a:gd name="T37" fmla="*/ 6678 h 1692"/>
                    <a:gd name="T38" fmla="*/ 4131 w 1435"/>
                    <a:gd name="T39" fmla="*/ 6507 h 1692"/>
                    <a:gd name="T40" fmla="*/ 4031 w 1435"/>
                    <a:gd name="T41" fmla="*/ 5246 h 1692"/>
                    <a:gd name="T42" fmla="*/ 3963 w 1435"/>
                    <a:gd name="T43" fmla="*/ 4939 h 1692"/>
                    <a:gd name="T44" fmla="*/ 2973 w 1435"/>
                    <a:gd name="T45" fmla="*/ 4631 h 1692"/>
                    <a:gd name="T46" fmla="*/ 2491 w 1435"/>
                    <a:gd name="T47" fmla="*/ 4118 h 1692"/>
                    <a:gd name="T48" fmla="*/ 2083 w 1435"/>
                    <a:gd name="T49" fmla="*/ 3985 h 1692"/>
                    <a:gd name="T50" fmla="*/ 1193 w 1435"/>
                    <a:gd name="T51" fmla="*/ 3100 h 1692"/>
                    <a:gd name="T52" fmla="*/ 1398 w 1435"/>
                    <a:gd name="T53" fmla="*/ 2760 h 1692"/>
                    <a:gd name="T54" fmla="*/ 1160 w 1435"/>
                    <a:gd name="T55" fmla="*/ 2618 h 1692"/>
                    <a:gd name="T56" fmla="*/ 1160 w 1435"/>
                    <a:gd name="T57" fmla="*/ 2379 h 1692"/>
                    <a:gd name="T58" fmla="*/ 1059 w 1435"/>
                    <a:gd name="T59" fmla="*/ 2175 h 1692"/>
                    <a:gd name="T60" fmla="*/ 1092 w 1435"/>
                    <a:gd name="T61" fmla="*/ 1630 h 1692"/>
                    <a:gd name="T62" fmla="*/ 922 w 1435"/>
                    <a:gd name="T63" fmla="*/ 1597 h 1692"/>
                    <a:gd name="T64" fmla="*/ 0 w 1435"/>
                    <a:gd name="T65" fmla="*/ 814 h 1692"/>
                    <a:gd name="T66" fmla="*/ 540 w 1435"/>
                    <a:gd name="T67" fmla="*/ 0 h 169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35"/>
                    <a:gd name="T103" fmla="*/ 0 h 1692"/>
                    <a:gd name="T104" fmla="*/ 1435 w 1435"/>
                    <a:gd name="T105" fmla="*/ 1692 h 169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35" h="1692">
                      <a:moveTo>
                        <a:pt x="136" y="0"/>
                      </a:moveTo>
                      <a:lnTo>
                        <a:pt x="214" y="7"/>
                      </a:lnTo>
                      <a:lnTo>
                        <a:pt x="326" y="67"/>
                      </a:lnTo>
                      <a:lnTo>
                        <a:pt x="412" y="170"/>
                      </a:lnTo>
                      <a:lnTo>
                        <a:pt x="679" y="359"/>
                      </a:lnTo>
                      <a:lnTo>
                        <a:pt x="962" y="634"/>
                      </a:lnTo>
                      <a:lnTo>
                        <a:pt x="1005" y="746"/>
                      </a:lnTo>
                      <a:lnTo>
                        <a:pt x="962" y="824"/>
                      </a:lnTo>
                      <a:lnTo>
                        <a:pt x="962" y="961"/>
                      </a:lnTo>
                      <a:lnTo>
                        <a:pt x="954" y="1116"/>
                      </a:lnTo>
                      <a:lnTo>
                        <a:pt x="997" y="1133"/>
                      </a:lnTo>
                      <a:lnTo>
                        <a:pt x="1195" y="995"/>
                      </a:lnTo>
                      <a:lnTo>
                        <a:pt x="1324" y="772"/>
                      </a:lnTo>
                      <a:lnTo>
                        <a:pt x="1384" y="738"/>
                      </a:lnTo>
                      <a:lnTo>
                        <a:pt x="1435" y="755"/>
                      </a:lnTo>
                      <a:lnTo>
                        <a:pt x="1384" y="892"/>
                      </a:lnTo>
                      <a:lnTo>
                        <a:pt x="1341" y="1253"/>
                      </a:lnTo>
                      <a:lnTo>
                        <a:pt x="1332" y="1692"/>
                      </a:lnTo>
                      <a:lnTo>
                        <a:pt x="1169" y="1683"/>
                      </a:lnTo>
                      <a:lnTo>
                        <a:pt x="1040" y="1640"/>
                      </a:lnTo>
                      <a:lnTo>
                        <a:pt x="1014" y="1322"/>
                      </a:lnTo>
                      <a:lnTo>
                        <a:pt x="997" y="1245"/>
                      </a:lnTo>
                      <a:lnTo>
                        <a:pt x="748" y="1167"/>
                      </a:lnTo>
                      <a:lnTo>
                        <a:pt x="627" y="1038"/>
                      </a:lnTo>
                      <a:lnTo>
                        <a:pt x="524" y="1004"/>
                      </a:lnTo>
                      <a:lnTo>
                        <a:pt x="300" y="781"/>
                      </a:lnTo>
                      <a:lnTo>
                        <a:pt x="352" y="695"/>
                      </a:lnTo>
                      <a:lnTo>
                        <a:pt x="292" y="660"/>
                      </a:lnTo>
                      <a:lnTo>
                        <a:pt x="292" y="600"/>
                      </a:lnTo>
                      <a:lnTo>
                        <a:pt x="266" y="548"/>
                      </a:lnTo>
                      <a:lnTo>
                        <a:pt x="275" y="411"/>
                      </a:lnTo>
                      <a:lnTo>
                        <a:pt x="232" y="402"/>
                      </a:lnTo>
                      <a:lnTo>
                        <a:pt x="0" y="205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2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64" y="1720"/>
                  <a:ext cx="975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sz="1000" b="1">
                      <a:solidFill>
                        <a:srgbClr val="FFFF00"/>
                      </a:solidFill>
                    </a:rPr>
                    <a:t>47:01:1122001:1200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ru-RU" sz="1000" b="1">
                      <a:solidFill>
                        <a:srgbClr val="FFFF00"/>
                      </a:solidFill>
                    </a:rPr>
                    <a:t>49.1093 га</a:t>
                  </a:r>
                </a:p>
              </p:txBody>
            </p:sp>
            <p:sp>
              <p:nvSpPr>
                <p:cNvPr id="34829" name="Freeform 17"/>
                <p:cNvSpPr>
                  <a:spLocks/>
                </p:cNvSpPr>
                <p:nvPr/>
              </p:nvSpPr>
              <p:spPr bwMode="auto">
                <a:xfrm>
                  <a:off x="3765" y="1869"/>
                  <a:ext cx="923" cy="1"/>
                </a:xfrm>
                <a:custGeom>
                  <a:avLst/>
                  <a:gdLst>
                    <a:gd name="T0" fmla="*/ 0 w 868"/>
                    <a:gd name="T1" fmla="*/ 0 h 1"/>
                    <a:gd name="T2" fmla="*/ 1179 w 868"/>
                    <a:gd name="T3" fmla="*/ 0 h 1"/>
                    <a:gd name="T4" fmla="*/ 0 60000 65536"/>
                    <a:gd name="T5" fmla="*/ 0 60000 65536"/>
                    <a:gd name="T6" fmla="*/ 0 w 868"/>
                    <a:gd name="T7" fmla="*/ 0 h 1"/>
                    <a:gd name="T8" fmla="*/ 868 w 868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868" h="1">
                      <a:moveTo>
                        <a:pt x="0" y="0"/>
                      </a:moveTo>
                      <a:lnTo>
                        <a:pt x="868" y="0"/>
                      </a:ln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3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46" y="353"/>
                  <a:ext cx="13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200" b="1">
                      <a:solidFill>
                        <a:srgbClr val="F8F8F8"/>
                      </a:solidFill>
                    </a:rPr>
                    <a:t>Зверево</a:t>
                  </a:r>
                </a:p>
              </p:txBody>
            </p:sp>
            <p:sp>
              <p:nvSpPr>
                <p:cNvPr id="34831" name="Freeform 19"/>
                <p:cNvSpPr>
                  <a:spLocks/>
                </p:cNvSpPr>
                <p:nvPr/>
              </p:nvSpPr>
              <p:spPr bwMode="auto">
                <a:xfrm>
                  <a:off x="3470" y="119"/>
                  <a:ext cx="1626" cy="4073"/>
                </a:xfrm>
                <a:custGeom>
                  <a:avLst/>
                  <a:gdLst>
                    <a:gd name="T0" fmla="*/ 0 w 1626"/>
                    <a:gd name="T1" fmla="*/ 0 h 4073"/>
                    <a:gd name="T2" fmla="*/ 194 w 1626"/>
                    <a:gd name="T3" fmla="*/ 241 h 4073"/>
                    <a:gd name="T4" fmla="*/ 394 w 1626"/>
                    <a:gd name="T5" fmla="*/ 465 h 4073"/>
                    <a:gd name="T6" fmla="*/ 794 w 1626"/>
                    <a:gd name="T7" fmla="*/ 857 h 4073"/>
                    <a:gd name="T8" fmla="*/ 890 w 1626"/>
                    <a:gd name="T9" fmla="*/ 985 h 4073"/>
                    <a:gd name="T10" fmla="*/ 1050 w 1626"/>
                    <a:gd name="T11" fmla="*/ 1249 h 4073"/>
                    <a:gd name="T12" fmla="*/ 1418 w 1626"/>
                    <a:gd name="T13" fmla="*/ 1841 h 4073"/>
                    <a:gd name="T14" fmla="*/ 1482 w 1626"/>
                    <a:gd name="T15" fmla="*/ 1953 h 4073"/>
                    <a:gd name="T16" fmla="*/ 1578 w 1626"/>
                    <a:gd name="T17" fmla="*/ 2177 h 4073"/>
                    <a:gd name="T18" fmla="*/ 1602 w 1626"/>
                    <a:gd name="T19" fmla="*/ 2273 h 4073"/>
                    <a:gd name="T20" fmla="*/ 1626 w 1626"/>
                    <a:gd name="T21" fmla="*/ 2897 h 4073"/>
                    <a:gd name="T22" fmla="*/ 1626 w 1626"/>
                    <a:gd name="T23" fmla="*/ 3745 h 4073"/>
                    <a:gd name="T24" fmla="*/ 1594 w 1626"/>
                    <a:gd name="T25" fmla="*/ 3841 h 4073"/>
                    <a:gd name="T26" fmla="*/ 1426 w 1626"/>
                    <a:gd name="T27" fmla="*/ 4073 h 40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626"/>
                    <a:gd name="T43" fmla="*/ 0 h 4073"/>
                    <a:gd name="T44" fmla="*/ 1626 w 1626"/>
                    <a:gd name="T45" fmla="*/ 4073 h 407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626" h="4073">
                      <a:moveTo>
                        <a:pt x="0" y="0"/>
                      </a:moveTo>
                      <a:lnTo>
                        <a:pt x="194" y="241"/>
                      </a:lnTo>
                      <a:lnTo>
                        <a:pt x="394" y="465"/>
                      </a:lnTo>
                      <a:lnTo>
                        <a:pt x="794" y="857"/>
                      </a:lnTo>
                      <a:lnTo>
                        <a:pt x="890" y="985"/>
                      </a:lnTo>
                      <a:lnTo>
                        <a:pt x="1050" y="1249"/>
                      </a:lnTo>
                      <a:lnTo>
                        <a:pt x="1418" y="1841"/>
                      </a:lnTo>
                      <a:lnTo>
                        <a:pt x="1482" y="1953"/>
                      </a:lnTo>
                      <a:lnTo>
                        <a:pt x="1578" y="2177"/>
                      </a:lnTo>
                      <a:lnTo>
                        <a:pt x="1602" y="2273"/>
                      </a:lnTo>
                      <a:lnTo>
                        <a:pt x="1626" y="2897"/>
                      </a:lnTo>
                      <a:lnTo>
                        <a:pt x="1626" y="3745"/>
                      </a:lnTo>
                      <a:lnTo>
                        <a:pt x="1594" y="3841"/>
                      </a:lnTo>
                      <a:lnTo>
                        <a:pt x="1426" y="4073"/>
                      </a:lnTo>
                    </a:path>
                  </a:pathLst>
                </a:custGeom>
                <a:noFill/>
                <a:ln w="57150" cmpd="sng">
                  <a:solidFill>
                    <a:srgbClr val="FF9933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32" name="Text Box 20"/>
                <p:cNvSpPr txBox="1">
                  <a:spLocks noChangeArrowheads="1"/>
                </p:cNvSpPr>
                <p:nvPr/>
              </p:nvSpPr>
              <p:spPr bwMode="auto">
                <a:xfrm rot="3376512">
                  <a:off x="4304" y="1280"/>
                  <a:ext cx="409" cy="173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200" b="1"/>
                    <a:t>А127</a:t>
                  </a:r>
                </a:p>
              </p:txBody>
            </p:sp>
            <p:sp>
              <p:nvSpPr>
                <p:cNvPr id="34833" name="Freeform 21"/>
                <p:cNvSpPr>
                  <a:spLocks/>
                </p:cNvSpPr>
                <p:nvPr/>
              </p:nvSpPr>
              <p:spPr bwMode="auto">
                <a:xfrm>
                  <a:off x="4800" y="119"/>
                  <a:ext cx="484" cy="1713"/>
                </a:xfrm>
                <a:custGeom>
                  <a:avLst/>
                  <a:gdLst>
                    <a:gd name="T0" fmla="*/ 0 w 484"/>
                    <a:gd name="T1" fmla="*/ 1713 h 1713"/>
                    <a:gd name="T2" fmla="*/ 288 w 484"/>
                    <a:gd name="T3" fmla="*/ 1393 h 1713"/>
                    <a:gd name="T4" fmla="*/ 336 w 484"/>
                    <a:gd name="T5" fmla="*/ 1313 h 1713"/>
                    <a:gd name="T6" fmla="*/ 416 w 484"/>
                    <a:gd name="T7" fmla="*/ 857 h 1713"/>
                    <a:gd name="T8" fmla="*/ 416 w 484"/>
                    <a:gd name="T9" fmla="*/ 737 h 1713"/>
                    <a:gd name="T10" fmla="*/ 376 w 484"/>
                    <a:gd name="T11" fmla="*/ 433 h 1713"/>
                    <a:gd name="T12" fmla="*/ 416 w 484"/>
                    <a:gd name="T13" fmla="*/ 265 h 1713"/>
                    <a:gd name="T14" fmla="*/ 484 w 484"/>
                    <a:gd name="T15" fmla="*/ 0 h 171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84"/>
                    <a:gd name="T25" fmla="*/ 0 h 1713"/>
                    <a:gd name="T26" fmla="*/ 484 w 484"/>
                    <a:gd name="T27" fmla="*/ 1713 h 171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84" h="1713">
                      <a:moveTo>
                        <a:pt x="0" y="1713"/>
                      </a:moveTo>
                      <a:lnTo>
                        <a:pt x="288" y="1393"/>
                      </a:lnTo>
                      <a:lnTo>
                        <a:pt x="336" y="1313"/>
                      </a:lnTo>
                      <a:lnTo>
                        <a:pt x="416" y="857"/>
                      </a:lnTo>
                      <a:lnTo>
                        <a:pt x="416" y="737"/>
                      </a:lnTo>
                      <a:lnTo>
                        <a:pt x="376" y="433"/>
                      </a:lnTo>
                      <a:lnTo>
                        <a:pt x="416" y="265"/>
                      </a:lnTo>
                      <a:lnTo>
                        <a:pt x="484" y="0"/>
                      </a:lnTo>
                    </a:path>
                  </a:pathLst>
                </a:custGeom>
                <a:noFill/>
                <a:ln w="57150" cmpd="sng">
                  <a:solidFill>
                    <a:srgbClr val="FF9933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3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542" y="0"/>
                  <a:ext cx="1319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ru-RU" sz="1100" i="1" dirty="0"/>
                    <a:t>в пос. Барышево 5.5 км</a:t>
                  </a:r>
                </a:p>
              </p:txBody>
            </p:sp>
            <p:sp>
              <p:nvSpPr>
                <p:cNvPr id="3483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873" y="0"/>
                  <a:ext cx="113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ru-RU" sz="1000" i="1" dirty="0"/>
                    <a:t>в пос. Кузьминское 6 км</a:t>
                  </a:r>
                </a:p>
              </p:txBody>
            </p:sp>
            <p:sp>
              <p:nvSpPr>
                <p:cNvPr id="3483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424" y="4166"/>
                  <a:ext cx="2230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ru-RU" sz="1000" i="1" dirty="0"/>
                    <a:t>в д. </a:t>
                  </a:r>
                  <a:r>
                    <a:rPr lang="ru-RU" sz="1000" i="1" dirty="0" err="1"/>
                    <a:t>Папоротниково</a:t>
                  </a:r>
                  <a:r>
                    <a:rPr lang="ru-RU" sz="1000" i="1" dirty="0"/>
                    <a:t> - 3.8 км и автодорога А 122</a:t>
                  </a:r>
                </a:p>
              </p:txBody>
            </p:sp>
            <p:sp>
              <p:nvSpPr>
                <p:cNvPr id="34837" name="Text Box 25"/>
                <p:cNvSpPr txBox="1">
                  <a:spLocks noChangeArrowheads="1"/>
                </p:cNvSpPr>
                <p:nvPr/>
              </p:nvSpPr>
              <p:spPr bwMode="auto">
                <a:xfrm rot="750845">
                  <a:off x="3107" y="3748"/>
                  <a:ext cx="145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200" i="1">
                      <a:solidFill>
                        <a:srgbClr val="00FFFF"/>
                      </a:solidFill>
                    </a:rPr>
                    <a:t>река Булатная</a:t>
                  </a:r>
                </a:p>
              </p:txBody>
            </p:sp>
            <p:sp>
              <p:nvSpPr>
                <p:cNvPr id="34838" name="Freeform 26"/>
                <p:cNvSpPr>
                  <a:spLocks/>
                </p:cNvSpPr>
                <p:nvPr/>
              </p:nvSpPr>
              <p:spPr bwMode="auto">
                <a:xfrm>
                  <a:off x="2109" y="2953"/>
                  <a:ext cx="2142" cy="998"/>
                </a:xfrm>
                <a:custGeom>
                  <a:avLst/>
                  <a:gdLst>
                    <a:gd name="T0" fmla="*/ 2142 w 2142"/>
                    <a:gd name="T1" fmla="*/ 998 h 998"/>
                    <a:gd name="T2" fmla="*/ 2101 w 2142"/>
                    <a:gd name="T3" fmla="*/ 925 h 998"/>
                    <a:gd name="T4" fmla="*/ 1993 w 2142"/>
                    <a:gd name="T5" fmla="*/ 792 h 998"/>
                    <a:gd name="T6" fmla="*/ 1944 w 2142"/>
                    <a:gd name="T7" fmla="*/ 727 h 998"/>
                    <a:gd name="T8" fmla="*/ 1822 w 2142"/>
                    <a:gd name="T9" fmla="*/ 679 h 998"/>
                    <a:gd name="T10" fmla="*/ 1076 w 2142"/>
                    <a:gd name="T11" fmla="*/ 492 h 998"/>
                    <a:gd name="T12" fmla="*/ 922 w 2142"/>
                    <a:gd name="T13" fmla="*/ 427 h 998"/>
                    <a:gd name="T14" fmla="*/ 646 w 2142"/>
                    <a:gd name="T15" fmla="*/ 257 h 998"/>
                    <a:gd name="T16" fmla="*/ 492 w 2142"/>
                    <a:gd name="T17" fmla="*/ 184 h 998"/>
                    <a:gd name="T18" fmla="*/ 0 w 2142"/>
                    <a:gd name="T19" fmla="*/ 0 h 9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42"/>
                    <a:gd name="T31" fmla="*/ 0 h 998"/>
                    <a:gd name="T32" fmla="*/ 2142 w 2142"/>
                    <a:gd name="T33" fmla="*/ 998 h 9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42" h="998">
                      <a:moveTo>
                        <a:pt x="2142" y="998"/>
                      </a:moveTo>
                      <a:lnTo>
                        <a:pt x="2101" y="925"/>
                      </a:lnTo>
                      <a:lnTo>
                        <a:pt x="1993" y="792"/>
                      </a:lnTo>
                      <a:lnTo>
                        <a:pt x="1944" y="727"/>
                      </a:lnTo>
                      <a:lnTo>
                        <a:pt x="1822" y="679"/>
                      </a:lnTo>
                      <a:lnTo>
                        <a:pt x="1076" y="492"/>
                      </a:lnTo>
                      <a:lnTo>
                        <a:pt x="922" y="427"/>
                      </a:lnTo>
                      <a:lnTo>
                        <a:pt x="646" y="257"/>
                      </a:lnTo>
                      <a:lnTo>
                        <a:pt x="492" y="18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FFFF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39" name="Text Box 27"/>
                <p:cNvSpPr txBox="1">
                  <a:spLocks noChangeArrowheads="1"/>
                </p:cNvSpPr>
                <p:nvPr/>
              </p:nvSpPr>
              <p:spPr bwMode="auto">
                <a:xfrm rot="1407839">
                  <a:off x="2109" y="3067"/>
                  <a:ext cx="145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200" i="1">
                      <a:solidFill>
                        <a:srgbClr val="00FFFF"/>
                      </a:solidFill>
                    </a:rPr>
                    <a:t> Илистый  ручей</a:t>
                  </a:r>
                </a:p>
              </p:txBody>
            </p:sp>
            <p:sp>
              <p:nvSpPr>
                <p:cNvPr id="34840" name="Freeform 28"/>
                <p:cNvSpPr>
                  <a:spLocks/>
                </p:cNvSpPr>
                <p:nvPr/>
              </p:nvSpPr>
              <p:spPr bwMode="auto">
                <a:xfrm>
                  <a:off x="2077" y="3691"/>
                  <a:ext cx="470" cy="203"/>
                </a:xfrm>
                <a:custGeom>
                  <a:avLst/>
                  <a:gdLst>
                    <a:gd name="T0" fmla="*/ 470 w 470"/>
                    <a:gd name="T1" fmla="*/ 0 h 203"/>
                    <a:gd name="T2" fmla="*/ 0 w 470"/>
                    <a:gd name="T3" fmla="*/ 203 h 203"/>
                    <a:gd name="T4" fmla="*/ 0 60000 65536"/>
                    <a:gd name="T5" fmla="*/ 0 60000 65536"/>
                    <a:gd name="T6" fmla="*/ 0 w 470"/>
                    <a:gd name="T7" fmla="*/ 0 h 203"/>
                    <a:gd name="T8" fmla="*/ 470 w 470"/>
                    <a:gd name="T9" fmla="*/ 203 h 20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70" h="203">
                      <a:moveTo>
                        <a:pt x="470" y="0"/>
                      </a:moveTo>
                      <a:lnTo>
                        <a:pt x="0" y="203"/>
                      </a:lnTo>
                    </a:path>
                  </a:pathLst>
                </a:custGeom>
                <a:noFill/>
                <a:ln w="9525">
                  <a:solidFill>
                    <a:srgbClr val="00FFFF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4820" name="Text Box 29"/>
              <p:cNvSpPr txBox="1">
                <a:spLocks noChangeArrowheads="1"/>
              </p:cNvSpPr>
              <p:nvPr/>
            </p:nvSpPr>
            <p:spPr bwMode="auto">
              <a:xfrm rot="20374221">
                <a:off x="3197225" y="5805488"/>
                <a:ext cx="2303463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i="1">
                    <a:solidFill>
                      <a:srgbClr val="00FFFF"/>
                    </a:solidFill>
                  </a:rPr>
                  <a:t>река Пчелинка</a:t>
                </a:r>
              </a:p>
            </p:txBody>
          </p:sp>
          <p:sp>
            <p:nvSpPr>
              <p:cNvPr id="34824" name="Text Box 7"/>
              <p:cNvSpPr txBox="1">
                <a:spLocks noChangeArrowheads="1"/>
              </p:cNvSpPr>
              <p:nvPr/>
            </p:nvSpPr>
            <p:spPr bwMode="auto">
              <a:xfrm>
                <a:off x="5651500" y="260350"/>
                <a:ext cx="273526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1" hangingPunct="1"/>
                <a:r>
                  <a:rPr lang="ru-RU" sz="1400" b="1" dirty="0">
                    <a:solidFill>
                      <a:srgbClr val="FFFFFF"/>
                    </a:solidFill>
                    <a:cs typeface="Arial" charset="0"/>
                  </a:rPr>
                  <a:t>План участков  </a:t>
                </a:r>
                <a:r>
                  <a:rPr lang="ru-RU" sz="1400" b="1" dirty="0" smtClean="0">
                    <a:solidFill>
                      <a:srgbClr val="FFFFFF"/>
                    </a:solidFill>
                    <a:cs typeface="Arial" charset="0"/>
                  </a:rPr>
                  <a:t>(13 </a:t>
                </a:r>
                <a:r>
                  <a:rPr lang="ru-RU" sz="1400" b="1" dirty="0">
                    <a:solidFill>
                      <a:srgbClr val="FFFFFF"/>
                    </a:solidFill>
                    <a:cs typeface="Arial" charset="0"/>
                  </a:rPr>
                  <a:t>лист)</a:t>
                </a:r>
              </a:p>
            </p:txBody>
          </p:sp>
        </p:grpSp>
        <p:sp>
          <p:nvSpPr>
            <p:cNvPr id="35" name="Прямоугольник 34"/>
            <p:cNvSpPr/>
            <p:nvPr/>
          </p:nvSpPr>
          <p:spPr bwMode="auto">
            <a:xfrm>
              <a:off x="3275856" y="6237312"/>
              <a:ext cx="5616624" cy="62068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Продается большой земельный участок площадью 49 га, расположенный в стороне от населенных пунктов и в 250 метрах от дороги ведущей в деревню Зверево Выборгского района. На участке растет </a:t>
              </a:r>
              <a:r>
                <a:rPr lang="ru-RU" sz="1200" dirty="0" smtClean="0">
                  <a:latin typeface="Arial" pitchFamily="34" charset="0"/>
                </a:rPr>
                <a:t>хвойный </a:t>
              </a:r>
              <a:r>
                <a:rPr kumimoji="0" lang="ru-RU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лес.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0482" name="Rectangle 13"/>
            <p:cNvSpPr>
              <a:spLocks noChangeArrowheads="1"/>
            </p:cNvSpPr>
            <p:nvPr/>
          </p:nvSpPr>
          <p:spPr bwMode="auto">
            <a:xfrm>
              <a:off x="1" y="5373689"/>
              <a:ext cx="579613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Продается земельный </a:t>
              </a:r>
              <a:r>
                <a:rPr lang="ru-RU" sz="1200" dirty="0" smtClean="0"/>
                <a:t> </a:t>
              </a:r>
              <a:r>
                <a:rPr lang="ru-RU" sz="1200" dirty="0"/>
                <a:t>участок </a:t>
              </a:r>
              <a:r>
                <a:rPr lang="ru-RU" sz="1200" dirty="0" smtClean="0"/>
                <a:t> сельскохозяйственного назначения , под </a:t>
              </a:r>
              <a:r>
                <a:rPr lang="ru-RU" sz="1200" dirty="0"/>
                <a:t>нежилое здание </a:t>
              </a:r>
              <a:r>
                <a:rPr lang="ru-RU" sz="1200" dirty="0" smtClean="0"/>
                <a:t>телятника, с кадастровым № 47:01:1122001:1213 </a:t>
              </a:r>
              <a:r>
                <a:rPr lang="ru-RU" sz="1200" dirty="0" smtClean="0"/>
                <a:t>. Участок располагается на границе с населенным пунктом </a:t>
              </a:r>
              <a:r>
                <a:rPr lang="ru-RU" sz="1200" dirty="0" err="1" smtClean="0"/>
                <a:t>Вещево</a:t>
              </a:r>
              <a:r>
                <a:rPr lang="ru-RU" sz="1200" dirty="0" smtClean="0"/>
                <a:t>.  Отличный подъезд к участку- есть дорога. В 250 метрах есть Вещевое озеро.</a:t>
              </a:r>
              <a:endParaRPr lang="ru-RU" sz="1200" dirty="0"/>
            </a:p>
          </p:txBody>
        </p:sp>
        <p:grpSp>
          <p:nvGrpSpPr>
            <p:cNvPr id="20483" name="Group 19"/>
            <p:cNvGrpSpPr>
              <a:grpSpLocks/>
            </p:cNvGrpSpPr>
            <p:nvPr/>
          </p:nvGrpSpPr>
          <p:grpSpPr bwMode="auto">
            <a:xfrm>
              <a:off x="611188" y="404813"/>
              <a:ext cx="8247062" cy="4762500"/>
              <a:chOff x="286" y="660"/>
              <a:chExt cx="5195" cy="3000"/>
            </a:xfrm>
          </p:grpSpPr>
          <p:pic>
            <p:nvPicPr>
              <p:cNvPr id="20494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6" y="660"/>
                <a:ext cx="5189" cy="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5" name="Freeform 6"/>
              <p:cNvSpPr>
                <a:spLocks/>
              </p:cNvSpPr>
              <p:nvPr/>
            </p:nvSpPr>
            <p:spPr bwMode="auto">
              <a:xfrm>
                <a:off x="1431" y="1528"/>
                <a:ext cx="1459" cy="1134"/>
              </a:xfrm>
              <a:custGeom>
                <a:avLst/>
                <a:gdLst>
                  <a:gd name="T0" fmla="*/ 0 w 1700"/>
                  <a:gd name="T1" fmla="*/ 358 h 1384"/>
                  <a:gd name="T2" fmla="*/ 104 w 1700"/>
                  <a:gd name="T3" fmla="*/ 330 h 1384"/>
                  <a:gd name="T4" fmla="*/ 64 w 1700"/>
                  <a:gd name="T5" fmla="*/ 279 h 1384"/>
                  <a:gd name="T6" fmla="*/ 23 w 1700"/>
                  <a:gd name="T7" fmla="*/ 184 h 1384"/>
                  <a:gd name="T8" fmla="*/ 191 w 1700"/>
                  <a:gd name="T9" fmla="*/ 111 h 1384"/>
                  <a:gd name="T10" fmla="*/ 159 w 1700"/>
                  <a:gd name="T11" fmla="*/ 39 h 1384"/>
                  <a:gd name="T12" fmla="*/ 215 w 1700"/>
                  <a:gd name="T13" fmla="*/ 0 h 1384"/>
                  <a:gd name="T14" fmla="*/ 324 w 1700"/>
                  <a:gd name="T15" fmla="*/ 102 h 1384"/>
                  <a:gd name="T16" fmla="*/ 383 w 1700"/>
                  <a:gd name="T17" fmla="*/ 95 h 1384"/>
                  <a:gd name="T18" fmla="*/ 408 w 1700"/>
                  <a:gd name="T19" fmla="*/ 76 h 1384"/>
                  <a:gd name="T20" fmla="*/ 536 w 1700"/>
                  <a:gd name="T21" fmla="*/ 126 h 1384"/>
                  <a:gd name="T22" fmla="*/ 648 w 1700"/>
                  <a:gd name="T23" fmla="*/ 213 h 1384"/>
                  <a:gd name="T24" fmla="*/ 683 w 1700"/>
                  <a:gd name="T25" fmla="*/ 288 h 1384"/>
                  <a:gd name="T26" fmla="*/ 751 w 1700"/>
                  <a:gd name="T27" fmla="*/ 342 h 1384"/>
                  <a:gd name="T28" fmla="*/ 792 w 1700"/>
                  <a:gd name="T29" fmla="*/ 355 h 1384"/>
                  <a:gd name="T30" fmla="*/ 767 w 1700"/>
                  <a:gd name="T31" fmla="*/ 384 h 1384"/>
                  <a:gd name="T32" fmla="*/ 776 w 1700"/>
                  <a:gd name="T33" fmla="*/ 388 h 1384"/>
                  <a:gd name="T34" fmla="*/ 656 w 1700"/>
                  <a:gd name="T35" fmla="*/ 460 h 1384"/>
                  <a:gd name="T36" fmla="*/ 603 w 1700"/>
                  <a:gd name="T37" fmla="*/ 434 h 1384"/>
                  <a:gd name="T38" fmla="*/ 576 w 1700"/>
                  <a:gd name="T39" fmla="*/ 400 h 1384"/>
                  <a:gd name="T40" fmla="*/ 512 w 1700"/>
                  <a:gd name="T41" fmla="*/ 422 h 1384"/>
                  <a:gd name="T42" fmla="*/ 506 w 1700"/>
                  <a:gd name="T43" fmla="*/ 434 h 1384"/>
                  <a:gd name="T44" fmla="*/ 524 w 1700"/>
                  <a:gd name="T45" fmla="*/ 457 h 1384"/>
                  <a:gd name="T46" fmla="*/ 475 w 1700"/>
                  <a:gd name="T47" fmla="*/ 483 h 1384"/>
                  <a:gd name="T48" fmla="*/ 444 w 1700"/>
                  <a:gd name="T49" fmla="*/ 438 h 1384"/>
                  <a:gd name="T50" fmla="*/ 419 w 1700"/>
                  <a:gd name="T51" fmla="*/ 428 h 1384"/>
                  <a:gd name="T52" fmla="*/ 351 w 1700"/>
                  <a:gd name="T53" fmla="*/ 388 h 1384"/>
                  <a:gd name="T54" fmla="*/ 87 w 1700"/>
                  <a:gd name="T55" fmla="*/ 488 h 1384"/>
                  <a:gd name="T56" fmla="*/ 95 w 1700"/>
                  <a:gd name="T57" fmla="*/ 507 h 1384"/>
                  <a:gd name="T58" fmla="*/ 70 w 1700"/>
                  <a:gd name="T59" fmla="*/ 511 h 1384"/>
                  <a:gd name="T60" fmla="*/ 0 w 1700"/>
                  <a:gd name="T61" fmla="*/ 358 h 138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700"/>
                  <a:gd name="T94" fmla="*/ 0 h 1384"/>
                  <a:gd name="T95" fmla="*/ 1700 w 1700"/>
                  <a:gd name="T96" fmla="*/ 1384 h 138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700" h="1384">
                    <a:moveTo>
                      <a:pt x="0" y="968"/>
                    </a:moveTo>
                    <a:lnTo>
                      <a:pt x="222" y="894"/>
                    </a:lnTo>
                    <a:lnTo>
                      <a:pt x="136" y="756"/>
                    </a:lnTo>
                    <a:lnTo>
                      <a:pt x="50" y="498"/>
                    </a:lnTo>
                    <a:lnTo>
                      <a:pt x="411" y="300"/>
                    </a:lnTo>
                    <a:lnTo>
                      <a:pt x="342" y="103"/>
                    </a:lnTo>
                    <a:lnTo>
                      <a:pt x="462" y="0"/>
                    </a:lnTo>
                    <a:lnTo>
                      <a:pt x="694" y="275"/>
                    </a:lnTo>
                    <a:lnTo>
                      <a:pt x="823" y="257"/>
                    </a:lnTo>
                    <a:lnTo>
                      <a:pt x="875" y="206"/>
                    </a:lnTo>
                    <a:lnTo>
                      <a:pt x="1150" y="343"/>
                    </a:lnTo>
                    <a:lnTo>
                      <a:pt x="1391" y="576"/>
                    </a:lnTo>
                    <a:lnTo>
                      <a:pt x="1468" y="782"/>
                    </a:lnTo>
                    <a:lnTo>
                      <a:pt x="1614" y="928"/>
                    </a:lnTo>
                    <a:lnTo>
                      <a:pt x="1700" y="962"/>
                    </a:lnTo>
                    <a:lnTo>
                      <a:pt x="1649" y="1040"/>
                    </a:lnTo>
                    <a:lnTo>
                      <a:pt x="1666" y="1048"/>
                    </a:lnTo>
                    <a:lnTo>
                      <a:pt x="1408" y="1246"/>
                    </a:lnTo>
                    <a:lnTo>
                      <a:pt x="1296" y="1177"/>
                    </a:lnTo>
                    <a:lnTo>
                      <a:pt x="1236" y="1083"/>
                    </a:lnTo>
                    <a:lnTo>
                      <a:pt x="1099" y="1143"/>
                    </a:lnTo>
                    <a:lnTo>
                      <a:pt x="1090" y="1177"/>
                    </a:lnTo>
                    <a:lnTo>
                      <a:pt x="1124" y="1237"/>
                    </a:lnTo>
                    <a:lnTo>
                      <a:pt x="1021" y="1306"/>
                    </a:lnTo>
                    <a:lnTo>
                      <a:pt x="952" y="1186"/>
                    </a:lnTo>
                    <a:lnTo>
                      <a:pt x="901" y="1160"/>
                    </a:lnTo>
                    <a:lnTo>
                      <a:pt x="755" y="1048"/>
                    </a:lnTo>
                    <a:lnTo>
                      <a:pt x="187" y="1323"/>
                    </a:lnTo>
                    <a:lnTo>
                      <a:pt x="204" y="1375"/>
                    </a:lnTo>
                    <a:lnTo>
                      <a:pt x="153" y="1384"/>
                    </a:lnTo>
                    <a:lnTo>
                      <a:pt x="0" y="968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96" name="Freeform 9"/>
              <p:cNvSpPr>
                <a:spLocks/>
              </p:cNvSpPr>
              <p:nvPr/>
            </p:nvSpPr>
            <p:spPr bwMode="auto">
              <a:xfrm>
                <a:off x="3780" y="720"/>
                <a:ext cx="1701" cy="1431"/>
              </a:xfrm>
              <a:custGeom>
                <a:avLst/>
                <a:gdLst>
                  <a:gd name="T0" fmla="*/ 1701 w 1701"/>
                  <a:gd name="T1" fmla="*/ 459 h 1431"/>
                  <a:gd name="T2" fmla="*/ 1620 w 1701"/>
                  <a:gd name="T3" fmla="*/ 468 h 1431"/>
                  <a:gd name="T4" fmla="*/ 1521 w 1701"/>
                  <a:gd name="T5" fmla="*/ 405 h 1431"/>
                  <a:gd name="T6" fmla="*/ 1296 w 1701"/>
                  <a:gd name="T7" fmla="*/ 279 h 1431"/>
                  <a:gd name="T8" fmla="*/ 1152 w 1701"/>
                  <a:gd name="T9" fmla="*/ 243 h 1431"/>
                  <a:gd name="T10" fmla="*/ 1044 w 1701"/>
                  <a:gd name="T11" fmla="*/ 180 h 1431"/>
                  <a:gd name="T12" fmla="*/ 882 w 1701"/>
                  <a:gd name="T13" fmla="*/ 135 h 1431"/>
                  <a:gd name="T14" fmla="*/ 711 w 1701"/>
                  <a:gd name="T15" fmla="*/ 126 h 1431"/>
                  <a:gd name="T16" fmla="*/ 621 w 1701"/>
                  <a:gd name="T17" fmla="*/ 54 h 1431"/>
                  <a:gd name="T18" fmla="*/ 549 w 1701"/>
                  <a:gd name="T19" fmla="*/ 0 h 1431"/>
                  <a:gd name="T20" fmla="*/ 486 w 1701"/>
                  <a:gd name="T21" fmla="*/ 9 h 1431"/>
                  <a:gd name="T22" fmla="*/ 441 w 1701"/>
                  <a:gd name="T23" fmla="*/ 27 h 1431"/>
                  <a:gd name="T24" fmla="*/ 405 w 1701"/>
                  <a:gd name="T25" fmla="*/ 99 h 1431"/>
                  <a:gd name="T26" fmla="*/ 333 w 1701"/>
                  <a:gd name="T27" fmla="*/ 171 h 1431"/>
                  <a:gd name="T28" fmla="*/ 254 w 1701"/>
                  <a:gd name="T29" fmla="*/ 215 h 1431"/>
                  <a:gd name="T30" fmla="*/ 180 w 1701"/>
                  <a:gd name="T31" fmla="*/ 250 h 1431"/>
                  <a:gd name="T32" fmla="*/ 84 w 1701"/>
                  <a:gd name="T33" fmla="*/ 342 h 1431"/>
                  <a:gd name="T34" fmla="*/ 32 w 1701"/>
                  <a:gd name="T35" fmla="*/ 413 h 1431"/>
                  <a:gd name="T36" fmla="*/ 61 w 1701"/>
                  <a:gd name="T37" fmla="*/ 532 h 1431"/>
                  <a:gd name="T38" fmla="*/ 18 w 1701"/>
                  <a:gd name="T39" fmla="*/ 603 h 1431"/>
                  <a:gd name="T40" fmla="*/ 3 w 1701"/>
                  <a:gd name="T41" fmla="*/ 667 h 1431"/>
                  <a:gd name="T42" fmla="*/ 0 w 1701"/>
                  <a:gd name="T43" fmla="*/ 711 h 1431"/>
                  <a:gd name="T44" fmla="*/ 45 w 1701"/>
                  <a:gd name="T45" fmla="*/ 765 h 1431"/>
                  <a:gd name="T46" fmla="*/ 135 w 1701"/>
                  <a:gd name="T47" fmla="*/ 846 h 1431"/>
                  <a:gd name="T48" fmla="*/ 342 w 1701"/>
                  <a:gd name="T49" fmla="*/ 936 h 1431"/>
                  <a:gd name="T50" fmla="*/ 423 w 1701"/>
                  <a:gd name="T51" fmla="*/ 909 h 1431"/>
                  <a:gd name="T52" fmla="*/ 513 w 1701"/>
                  <a:gd name="T53" fmla="*/ 855 h 1431"/>
                  <a:gd name="T54" fmla="*/ 576 w 1701"/>
                  <a:gd name="T55" fmla="*/ 846 h 1431"/>
                  <a:gd name="T56" fmla="*/ 621 w 1701"/>
                  <a:gd name="T57" fmla="*/ 891 h 1431"/>
                  <a:gd name="T58" fmla="*/ 594 w 1701"/>
                  <a:gd name="T59" fmla="*/ 927 h 1431"/>
                  <a:gd name="T60" fmla="*/ 567 w 1701"/>
                  <a:gd name="T61" fmla="*/ 963 h 1431"/>
                  <a:gd name="T62" fmla="*/ 675 w 1701"/>
                  <a:gd name="T63" fmla="*/ 1089 h 1431"/>
                  <a:gd name="T64" fmla="*/ 783 w 1701"/>
                  <a:gd name="T65" fmla="*/ 1224 h 1431"/>
                  <a:gd name="T66" fmla="*/ 999 w 1701"/>
                  <a:gd name="T67" fmla="*/ 1305 h 1431"/>
                  <a:gd name="T68" fmla="*/ 1314 w 1701"/>
                  <a:gd name="T69" fmla="*/ 1377 h 1431"/>
                  <a:gd name="T70" fmla="*/ 1683 w 1701"/>
                  <a:gd name="T71" fmla="*/ 1431 h 14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01"/>
                  <a:gd name="T109" fmla="*/ 0 h 1431"/>
                  <a:gd name="T110" fmla="*/ 1701 w 1701"/>
                  <a:gd name="T111" fmla="*/ 1431 h 14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01" h="1431">
                    <a:moveTo>
                      <a:pt x="1701" y="459"/>
                    </a:moveTo>
                    <a:lnTo>
                      <a:pt x="1620" y="468"/>
                    </a:lnTo>
                    <a:lnTo>
                      <a:pt x="1521" y="405"/>
                    </a:lnTo>
                    <a:lnTo>
                      <a:pt x="1296" y="279"/>
                    </a:lnTo>
                    <a:lnTo>
                      <a:pt x="1152" y="243"/>
                    </a:lnTo>
                    <a:lnTo>
                      <a:pt x="1044" y="180"/>
                    </a:lnTo>
                    <a:lnTo>
                      <a:pt x="882" y="135"/>
                    </a:lnTo>
                    <a:lnTo>
                      <a:pt x="711" y="126"/>
                    </a:lnTo>
                    <a:lnTo>
                      <a:pt x="621" y="54"/>
                    </a:lnTo>
                    <a:lnTo>
                      <a:pt x="549" y="0"/>
                    </a:lnTo>
                    <a:lnTo>
                      <a:pt x="486" y="9"/>
                    </a:lnTo>
                    <a:lnTo>
                      <a:pt x="441" y="27"/>
                    </a:lnTo>
                    <a:lnTo>
                      <a:pt x="405" y="99"/>
                    </a:lnTo>
                    <a:lnTo>
                      <a:pt x="333" y="171"/>
                    </a:lnTo>
                    <a:lnTo>
                      <a:pt x="254" y="215"/>
                    </a:lnTo>
                    <a:lnTo>
                      <a:pt x="180" y="250"/>
                    </a:lnTo>
                    <a:lnTo>
                      <a:pt x="84" y="342"/>
                    </a:lnTo>
                    <a:lnTo>
                      <a:pt x="32" y="413"/>
                    </a:lnTo>
                    <a:lnTo>
                      <a:pt x="61" y="532"/>
                    </a:lnTo>
                    <a:lnTo>
                      <a:pt x="18" y="603"/>
                    </a:lnTo>
                    <a:lnTo>
                      <a:pt x="3" y="667"/>
                    </a:lnTo>
                    <a:lnTo>
                      <a:pt x="0" y="711"/>
                    </a:lnTo>
                    <a:lnTo>
                      <a:pt x="45" y="765"/>
                    </a:lnTo>
                    <a:lnTo>
                      <a:pt x="135" y="846"/>
                    </a:lnTo>
                    <a:lnTo>
                      <a:pt x="342" y="936"/>
                    </a:lnTo>
                    <a:lnTo>
                      <a:pt x="423" y="909"/>
                    </a:lnTo>
                    <a:lnTo>
                      <a:pt x="513" y="855"/>
                    </a:lnTo>
                    <a:lnTo>
                      <a:pt x="576" y="846"/>
                    </a:lnTo>
                    <a:lnTo>
                      <a:pt x="621" y="891"/>
                    </a:lnTo>
                    <a:lnTo>
                      <a:pt x="594" y="927"/>
                    </a:lnTo>
                    <a:lnTo>
                      <a:pt x="567" y="963"/>
                    </a:lnTo>
                    <a:lnTo>
                      <a:pt x="675" y="1089"/>
                    </a:lnTo>
                    <a:lnTo>
                      <a:pt x="783" y="1224"/>
                    </a:lnTo>
                    <a:lnTo>
                      <a:pt x="999" y="1305"/>
                    </a:lnTo>
                    <a:lnTo>
                      <a:pt x="1314" y="1377"/>
                    </a:lnTo>
                    <a:lnTo>
                      <a:pt x="1683" y="1431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97" name="Text Box 11"/>
              <p:cNvSpPr txBox="1">
                <a:spLocks noChangeArrowheads="1"/>
              </p:cNvSpPr>
              <p:nvPr/>
            </p:nvSpPr>
            <p:spPr bwMode="auto">
              <a:xfrm>
                <a:off x="1701" y="2659"/>
                <a:ext cx="933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47:01:1122001:1213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3.3803 га</a:t>
                </a:r>
              </a:p>
            </p:txBody>
          </p:sp>
          <p:sp>
            <p:nvSpPr>
              <p:cNvPr id="20498" name="Freeform 12"/>
              <p:cNvSpPr>
                <a:spLocks/>
              </p:cNvSpPr>
              <p:nvPr/>
            </p:nvSpPr>
            <p:spPr bwMode="auto">
              <a:xfrm>
                <a:off x="1987" y="2785"/>
                <a:ext cx="384" cy="2"/>
              </a:xfrm>
              <a:custGeom>
                <a:avLst/>
                <a:gdLst>
                  <a:gd name="T0" fmla="*/ 0 w 490"/>
                  <a:gd name="T1" fmla="*/ 2 h 2"/>
                  <a:gd name="T2" fmla="*/ 145 w 490"/>
                  <a:gd name="T3" fmla="*/ 0 h 2"/>
                  <a:gd name="T4" fmla="*/ 0 60000 65536"/>
                  <a:gd name="T5" fmla="*/ 0 60000 65536"/>
                  <a:gd name="T6" fmla="*/ 0 w 490"/>
                  <a:gd name="T7" fmla="*/ 0 h 2"/>
                  <a:gd name="T8" fmla="*/ 490 w 49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90" h="2">
                    <a:moveTo>
                      <a:pt x="0" y="2"/>
                    </a:moveTo>
                    <a:lnTo>
                      <a:pt x="490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99" name="Text Box 14"/>
              <p:cNvSpPr txBox="1">
                <a:spLocks noChangeArrowheads="1"/>
              </p:cNvSpPr>
              <p:nvPr/>
            </p:nvSpPr>
            <p:spPr bwMode="auto">
              <a:xfrm>
                <a:off x="703" y="1434"/>
                <a:ext cx="13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b="1">
                    <a:solidFill>
                      <a:srgbClr val="F8F8F8"/>
                    </a:solidFill>
                  </a:rPr>
                  <a:t>Вещево</a:t>
                </a:r>
              </a:p>
            </p:txBody>
          </p:sp>
        </p:grpSp>
        <p:grpSp>
          <p:nvGrpSpPr>
            <p:cNvPr id="20484" name="Group 18"/>
            <p:cNvGrpSpPr>
              <a:grpSpLocks/>
            </p:cNvGrpSpPr>
            <p:nvPr/>
          </p:nvGrpSpPr>
          <p:grpSpPr bwMode="auto">
            <a:xfrm>
              <a:off x="5810250" y="4191000"/>
              <a:ext cx="3333750" cy="2667000"/>
              <a:chOff x="3660" y="2640"/>
              <a:chExt cx="2100" cy="1680"/>
            </a:xfrm>
          </p:grpSpPr>
          <p:pic>
            <p:nvPicPr>
              <p:cNvPr id="20491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60" y="2640"/>
                <a:ext cx="2100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2" name="AutoShape 16"/>
              <p:cNvSpPr>
                <a:spLocks noChangeArrowheads="1"/>
              </p:cNvSpPr>
              <p:nvPr/>
            </p:nvSpPr>
            <p:spPr bwMode="auto">
              <a:xfrm>
                <a:off x="3787" y="2840"/>
                <a:ext cx="136" cy="18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3" name="Text Box 17"/>
              <p:cNvSpPr txBox="1">
                <a:spLocks noChangeArrowheads="1"/>
              </p:cNvSpPr>
              <p:nvPr/>
            </p:nvSpPr>
            <p:spPr bwMode="auto">
              <a:xfrm>
                <a:off x="3878" y="2840"/>
                <a:ext cx="59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>
                    <a:solidFill>
                      <a:schemeClr val="hlink"/>
                    </a:solidFill>
                  </a:rPr>
                  <a:t>Вещево</a:t>
                </a:r>
              </a:p>
            </p:txBody>
          </p:sp>
        </p:grpSp>
        <p:sp>
          <p:nvSpPr>
            <p:cNvPr id="20485" name="Text Box 7"/>
            <p:cNvSpPr txBox="1">
              <a:spLocks noChangeArrowheads="1"/>
            </p:cNvSpPr>
            <p:nvPr/>
          </p:nvSpPr>
          <p:spPr bwMode="auto">
            <a:xfrm>
              <a:off x="2987675" y="0"/>
              <a:ext cx="2735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cs typeface="Arial" charset="0"/>
                </a:rPr>
                <a:t>План участков  (</a:t>
              </a:r>
              <a:r>
                <a:rPr lang="ru-RU" sz="1400" b="1" dirty="0" smtClean="0">
                  <a:cs typeface="Arial" charset="0"/>
                </a:rPr>
                <a:t>1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sp>
          <p:nvSpPr>
            <p:cNvPr id="20486" name="Freeform 24"/>
            <p:cNvSpPr>
              <a:spLocks/>
            </p:cNvSpPr>
            <p:nvPr/>
          </p:nvSpPr>
          <p:spPr bwMode="auto">
            <a:xfrm>
              <a:off x="3132138" y="2362200"/>
              <a:ext cx="4170362" cy="2797175"/>
            </a:xfrm>
            <a:custGeom>
              <a:avLst/>
              <a:gdLst>
                <a:gd name="T0" fmla="*/ 0 w 2627"/>
                <a:gd name="T1" fmla="*/ 2147483647 h 1762"/>
                <a:gd name="T2" fmla="*/ 2147483647 w 2627"/>
                <a:gd name="T3" fmla="*/ 2147483647 h 1762"/>
                <a:gd name="T4" fmla="*/ 2147483647 w 2627"/>
                <a:gd name="T5" fmla="*/ 2147483647 h 1762"/>
                <a:gd name="T6" fmla="*/ 2147483647 w 2627"/>
                <a:gd name="T7" fmla="*/ 2147483647 h 1762"/>
                <a:gd name="T8" fmla="*/ 2147483647 w 2627"/>
                <a:gd name="T9" fmla="*/ 2147483647 h 1762"/>
                <a:gd name="T10" fmla="*/ 2147483647 w 2627"/>
                <a:gd name="T11" fmla="*/ 2147483647 h 1762"/>
                <a:gd name="T12" fmla="*/ 2147483647 w 2627"/>
                <a:gd name="T13" fmla="*/ 2147483647 h 1762"/>
                <a:gd name="T14" fmla="*/ 2147483647 w 2627"/>
                <a:gd name="T15" fmla="*/ 2147483647 h 1762"/>
                <a:gd name="T16" fmla="*/ 2147483647 w 2627"/>
                <a:gd name="T17" fmla="*/ 2147483647 h 1762"/>
                <a:gd name="T18" fmla="*/ 2147483647 w 2627"/>
                <a:gd name="T19" fmla="*/ 2147483647 h 1762"/>
                <a:gd name="T20" fmla="*/ 2147483647 w 2627"/>
                <a:gd name="T21" fmla="*/ 2147483647 h 1762"/>
                <a:gd name="T22" fmla="*/ 2147483647 w 2627"/>
                <a:gd name="T23" fmla="*/ 2147483647 h 1762"/>
                <a:gd name="T24" fmla="*/ 2147483647 w 2627"/>
                <a:gd name="T25" fmla="*/ 2147483647 h 1762"/>
                <a:gd name="T26" fmla="*/ 2147483647 w 2627"/>
                <a:gd name="T27" fmla="*/ 2147483647 h 1762"/>
                <a:gd name="T28" fmla="*/ 2147483647 w 2627"/>
                <a:gd name="T29" fmla="*/ 2147483647 h 1762"/>
                <a:gd name="T30" fmla="*/ 2147483647 w 2627"/>
                <a:gd name="T31" fmla="*/ 0 h 17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27"/>
                <a:gd name="T49" fmla="*/ 0 h 1762"/>
                <a:gd name="T50" fmla="*/ 2627 w 2627"/>
                <a:gd name="T51" fmla="*/ 1762 h 17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27" h="1762">
                  <a:moveTo>
                    <a:pt x="0" y="1762"/>
                  </a:moveTo>
                  <a:lnTo>
                    <a:pt x="1363" y="1248"/>
                  </a:lnTo>
                  <a:lnTo>
                    <a:pt x="1547" y="1120"/>
                  </a:lnTo>
                  <a:lnTo>
                    <a:pt x="1651" y="1064"/>
                  </a:lnTo>
                  <a:lnTo>
                    <a:pt x="1699" y="1016"/>
                  </a:lnTo>
                  <a:lnTo>
                    <a:pt x="1787" y="792"/>
                  </a:lnTo>
                  <a:lnTo>
                    <a:pt x="1835" y="744"/>
                  </a:lnTo>
                  <a:lnTo>
                    <a:pt x="2035" y="632"/>
                  </a:lnTo>
                  <a:lnTo>
                    <a:pt x="2075" y="576"/>
                  </a:lnTo>
                  <a:lnTo>
                    <a:pt x="2091" y="408"/>
                  </a:lnTo>
                  <a:lnTo>
                    <a:pt x="2123" y="352"/>
                  </a:lnTo>
                  <a:lnTo>
                    <a:pt x="2187" y="288"/>
                  </a:lnTo>
                  <a:lnTo>
                    <a:pt x="2363" y="248"/>
                  </a:lnTo>
                  <a:lnTo>
                    <a:pt x="2451" y="144"/>
                  </a:lnTo>
                  <a:lnTo>
                    <a:pt x="2547" y="88"/>
                  </a:lnTo>
                  <a:lnTo>
                    <a:pt x="2627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7" name="Freeform 25"/>
            <p:cNvSpPr>
              <a:spLocks/>
            </p:cNvSpPr>
            <p:nvPr/>
          </p:nvSpPr>
          <p:spPr bwMode="auto">
            <a:xfrm>
              <a:off x="5148263" y="404813"/>
              <a:ext cx="1079500" cy="720725"/>
            </a:xfrm>
            <a:custGeom>
              <a:avLst/>
              <a:gdLst>
                <a:gd name="T0" fmla="*/ 2147483647 w 680"/>
                <a:gd name="T1" fmla="*/ 2147483647 h 454"/>
                <a:gd name="T2" fmla="*/ 2147483647 w 680"/>
                <a:gd name="T3" fmla="*/ 2147483647 h 454"/>
                <a:gd name="T4" fmla="*/ 2147483647 w 680"/>
                <a:gd name="T5" fmla="*/ 2147483647 h 454"/>
                <a:gd name="T6" fmla="*/ 2147483647 w 680"/>
                <a:gd name="T7" fmla="*/ 2147483647 h 454"/>
                <a:gd name="T8" fmla="*/ 0 w 680"/>
                <a:gd name="T9" fmla="*/ 0 h 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0"/>
                <a:gd name="T16" fmla="*/ 0 h 454"/>
                <a:gd name="T17" fmla="*/ 680 w 680"/>
                <a:gd name="T18" fmla="*/ 454 h 4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0" h="454">
                  <a:moveTo>
                    <a:pt x="680" y="454"/>
                  </a:moveTo>
                  <a:lnTo>
                    <a:pt x="589" y="361"/>
                  </a:lnTo>
                  <a:lnTo>
                    <a:pt x="445" y="305"/>
                  </a:lnTo>
                  <a:lnTo>
                    <a:pt x="293" y="23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8" name="Freeform 26"/>
            <p:cNvSpPr>
              <a:spLocks/>
            </p:cNvSpPr>
            <p:nvPr/>
          </p:nvSpPr>
          <p:spPr bwMode="auto">
            <a:xfrm>
              <a:off x="1258888" y="4581525"/>
              <a:ext cx="1368425" cy="576263"/>
            </a:xfrm>
            <a:custGeom>
              <a:avLst/>
              <a:gdLst>
                <a:gd name="T0" fmla="*/ 0 w 862"/>
                <a:gd name="T1" fmla="*/ 0 h 363"/>
                <a:gd name="T2" fmla="*/ 2147483647 w 862"/>
                <a:gd name="T3" fmla="*/ 2147483647 h 363"/>
                <a:gd name="T4" fmla="*/ 2147483647 w 862"/>
                <a:gd name="T5" fmla="*/ 2147483647 h 363"/>
                <a:gd name="T6" fmla="*/ 2147483647 w 862"/>
                <a:gd name="T7" fmla="*/ 2147483647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363"/>
                <a:gd name="T14" fmla="*/ 862 w 862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363">
                  <a:moveTo>
                    <a:pt x="0" y="0"/>
                  </a:moveTo>
                  <a:lnTo>
                    <a:pt x="399" y="186"/>
                  </a:lnTo>
                  <a:lnTo>
                    <a:pt x="583" y="266"/>
                  </a:lnTo>
                  <a:lnTo>
                    <a:pt x="862" y="363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9" name="Rectangle 27"/>
            <p:cNvSpPr>
              <a:spLocks noChangeArrowheads="1"/>
            </p:cNvSpPr>
            <p:nvPr/>
          </p:nvSpPr>
          <p:spPr bwMode="auto">
            <a:xfrm rot="16200000">
              <a:off x="-1274762" y="2290762"/>
              <a:ext cx="3455988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 dirty="0">
                  <a:latin typeface="Times New Roman" pitchFamily="18" charset="0"/>
                </a:rPr>
                <a:t>Ленинградская область</a:t>
              </a:r>
              <a:r>
                <a:rPr lang="en-US" sz="1300" dirty="0">
                  <a:latin typeface="Times New Roman" pitchFamily="18" charset="0"/>
                </a:rPr>
                <a:t>   </a:t>
              </a:r>
              <a:r>
                <a:rPr lang="ru-RU" sz="1300" dirty="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0490" name="Rectangle 28"/>
            <p:cNvSpPr>
              <a:spLocks noChangeArrowheads="1"/>
            </p:cNvSpPr>
            <p:nvPr/>
          </p:nvSpPr>
          <p:spPr bwMode="auto">
            <a:xfrm rot="162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 dirty="0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/>
          <p:nvPr/>
        </p:nvGrpSpPr>
        <p:grpSpPr>
          <a:xfrm>
            <a:off x="0" y="0"/>
            <a:ext cx="9144000" cy="6765667"/>
            <a:chOff x="0" y="0"/>
            <a:chExt cx="9144000" cy="6765667"/>
          </a:xfrm>
        </p:grpSpPr>
        <p:sp>
          <p:nvSpPr>
            <p:cNvPr id="21506" name="Text Box 23"/>
            <p:cNvSpPr txBox="1">
              <a:spLocks noChangeArrowheads="1"/>
            </p:cNvSpPr>
            <p:nvPr/>
          </p:nvSpPr>
          <p:spPr bwMode="auto">
            <a:xfrm>
              <a:off x="899592" y="5934670"/>
              <a:ext cx="82444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dirty="0" smtClean="0"/>
                <a:t>Продаются земельные участки сельскохозяйственного назначения, рядом с поселком Житково. Участки имеют ровный рельеф, ранее использовались по пашню. Обеспечены дренажными канавами.                                                                                                                                </a:t>
              </a:r>
              <a:r>
                <a:rPr lang="ru-RU" sz="1200" u="sng" dirty="0" smtClean="0"/>
                <a:t>Примечание</a:t>
              </a:r>
              <a:r>
                <a:rPr lang="ru-RU" sz="1200" dirty="0"/>
                <a:t>: земельный выдел состоит из двух участков общей площадью 56851 кв.м и единым кадастровым № </a:t>
              </a:r>
              <a:r>
                <a:rPr lang="ru-RU" sz="1200" dirty="0">
                  <a:solidFill>
                    <a:srgbClr val="9966FF"/>
                  </a:solidFill>
                </a:rPr>
                <a:t>47:01:1122001:1436</a:t>
              </a:r>
              <a:r>
                <a:rPr lang="ru-RU" sz="1200" dirty="0"/>
                <a:t>. План второго участка смотреть на </a:t>
              </a:r>
              <a:r>
                <a:rPr lang="ru-RU" sz="1200" dirty="0" smtClean="0"/>
                <a:t>11 </a:t>
              </a:r>
              <a:r>
                <a:rPr lang="ru-RU" sz="1200" dirty="0"/>
                <a:t>странице.</a:t>
              </a:r>
            </a:p>
          </p:txBody>
        </p:sp>
        <p:sp>
          <p:nvSpPr>
            <p:cNvPr id="21507" name="Text Box 7"/>
            <p:cNvSpPr txBox="1">
              <a:spLocks noChangeArrowheads="1"/>
            </p:cNvSpPr>
            <p:nvPr/>
          </p:nvSpPr>
          <p:spPr bwMode="auto">
            <a:xfrm>
              <a:off x="2411413" y="0"/>
              <a:ext cx="2735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cs typeface="Arial" charset="0"/>
                </a:rPr>
                <a:t>План участков  </a:t>
              </a:r>
              <a:r>
                <a:rPr lang="ru-RU" sz="1400" b="1" dirty="0" smtClean="0">
                  <a:cs typeface="Arial" charset="0"/>
                </a:rPr>
                <a:t>(</a:t>
              </a:r>
              <a:r>
                <a:rPr lang="ru-RU" sz="1400" b="1" dirty="0">
                  <a:cs typeface="Arial" charset="0"/>
                </a:rPr>
                <a:t>2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grpSp>
          <p:nvGrpSpPr>
            <p:cNvPr id="21508" name="Group 140"/>
            <p:cNvGrpSpPr>
              <a:grpSpLocks/>
            </p:cNvGrpSpPr>
            <p:nvPr/>
          </p:nvGrpSpPr>
          <p:grpSpPr bwMode="auto">
            <a:xfrm>
              <a:off x="899591" y="322263"/>
              <a:ext cx="6706121" cy="5699025"/>
              <a:chOff x="431" y="203"/>
              <a:chExt cx="4360" cy="3830"/>
            </a:xfrm>
          </p:grpSpPr>
          <p:pic>
            <p:nvPicPr>
              <p:cNvPr id="2151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" y="210"/>
                <a:ext cx="4360" cy="3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4" name="Rectangle 21"/>
              <p:cNvSpPr>
                <a:spLocks noChangeArrowheads="1"/>
              </p:cNvSpPr>
              <p:nvPr/>
            </p:nvSpPr>
            <p:spPr bwMode="auto">
              <a:xfrm>
                <a:off x="2699" y="2569"/>
                <a:ext cx="363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5" name="Rectangle 18"/>
              <p:cNvSpPr>
                <a:spLocks noChangeArrowheads="1"/>
              </p:cNvSpPr>
              <p:nvPr/>
            </p:nvSpPr>
            <p:spPr bwMode="auto">
              <a:xfrm>
                <a:off x="2018" y="1888"/>
                <a:ext cx="363" cy="18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6" name="Rectangle 14"/>
              <p:cNvSpPr>
                <a:spLocks noChangeArrowheads="1"/>
              </p:cNvSpPr>
              <p:nvPr/>
            </p:nvSpPr>
            <p:spPr bwMode="auto">
              <a:xfrm>
                <a:off x="2291" y="2886"/>
                <a:ext cx="317" cy="182"/>
              </a:xfrm>
              <a:prstGeom prst="rect">
                <a:avLst/>
              </a:prstGeom>
              <a:solidFill>
                <a:srgbClr val="99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7" name="Freeform 6"/>
              <p:cNvSpPr>
                <a:spLocks/>
              </p:cNvSpPr>
              <p:nvPr/>
            </p:nvSpPr>
            <p:spPr bwMode="auto">
              <a:xfrm>
                <a:off x="1565" y="1299"/>
                <a:ext cx="2313" cy="1949"/>
              </a:xfrm>
              <a:custGeom>
                <a:avLst/>
                <a:gdLst>
                  <a:gd name="T0" fmla="*/ 0 w 2313"/>
                  <a:gd name="T1" fmla="*/ 240 h 1949"/>
                  <a:gd name="T2" fmla="*/ 395 w 2313"/>
                  <a:gd name="T3" fmla="*/ 83 h 1949"/>
                  <a:gd name="T4" fmla="*/ 395 w 2313"/>
                  <a:gd name="T5" fmla="*/ 25 h 1949"/>
                  <a:gd name="T6" fmla="*/ 411 w 2313"/>
                  <a:gd name="T7" fmla="*/ 0 h 1949"/>
                  <a:gd name="T8" fmla="*/ 451 w 2313"/>
                  <a:gd name="T9" fmla="*/ 8 h 1949"/>
                  <a:gd name="T10" fmla="*/ 484 w 2313"/>
                  <a:gd name="T11" fmla="*/ 66 h 1949"/>
                  <a:gd name="T12" fmla="*/ 701 w 2313"/>
                  <a:gd name="T13" fmla="*/ 322 h 1949"/>
                  <a:gd name="T14" fmla="*/ 701 w 2313"/>
                  <a:gd name="T15" fmla="*/ 405 h 1949"/>
                  <a:gd name="T16" fmla="*/ 774 w 2313"/>
                  <a:gd name="T17" fmla="*/ 479 h 1949"/>
                  <a:gd name="T18" fmla="*/ 870 w 2313"/>
                  <a:gd name="T19" fmla="*/ 537 h 1949"/>
                  <a:gd name="T20" fmla="*/ 943 w 2313"/>
                  <a:gd name="T21" fmla="*/ 537 h 1949"/>
                  <a:gd name="T22" fmla="*/ 959 w 2313"/>
                  <a:gd name="T23" fmla="*/ 619 h 1949"/>
                  <a:gd name="T24" fmla="*/ 1007 w 2313"/>
                  <a:gd name="T25" fmla="*/ 686 h 1949"/>
                  <a:gd name="T26" fmla="*/ 1072 w 2313"/>
                  <a:gd name="T27" fmla="*/ 760 h 1949"/>
                  <a:gd name="T28" fmla="*/ 1338 w 2313"/>
                  <a:gd name="T29" fmla="*/ 859 h 1949"/>
                  <a:gd name="T30" fmla="*/ 1572 w 2313"/>
                  <a:gd name="T31" fmla="*/ 876 h 1949"/>
                  <a:gd name="T32" fmla="*/ 1660 w 2313"/>
                  <a:gd name="T33" fmla="*/ 867 h 1949"/>
                  <a:gd name="T34" fmla="*/ 1717 w 2313"/>
                  <a:gd name="T35" fmla="*/ 892 h 1949"/>
                  <a:gd name="T36" fmla="*/ 1741 w 2313"/>
                  <a:gd name="T37" fmla="*/ 933 h 1949"/>
                  <a:gd name="T38" fmla="*/ 1700 w 2313"/>
                  <a:gd name="T39" fmla="*/ 1148 h 1949"/>
                  <a:gd name="T40" fmla="*/ 1612 w 2313"/>
                  <a:gd name="T41" fmla="*/ 1322 h 1949"/>
                  <a:gd name="T42" fmla="*/ 2313 w 2313"/>
                  <a:gd name="T43" fmla="*/ 1710 h 1949"/>
                  <a:gd name="T44" fmla="*/ 2289 w 2313"/>
                  <a:gd name="T45" fmla="*/ 1759 h 1949"/>
                  <a:gd name="T46" fmla="*/ 2224 w 2313"/>
                  <a:gd name="T47" fmla="*/ 1792 h 1949"/>
                  <a:gd name="T48" fmla="*/ 2192 w 2313"/>
                  <a:gd name="T49" fmla="*/ 1875 h 1949"/>
                  <a:gd name="T50" fmla="*/ 2128 w 2313"/>
                  <a:gd name="T51" fmla="*/ 1916 h 1949"/>
                  <a:gd name="T52" fmla="*/ 2055 w 2313"/>
                  <a:gd name="T53" fmla="*/ 1900 h 1949"/>
                  <a:gd name="T54" fmla="*/ 1975 w 2313"/>
                  <a:gd name="T55" fmla="*/ 1933 h 1949"/>
                  <a:gd name="T56" fmla="*/ 1955 w 2313"/>
                  <a:gd name="T57" fmla="*/ 1949 h 1949"/>
                  <a:gd name="T58" fmla="*/ 643 w 2313"/>
                  <a:gd name="T59" fmla="*/ 1261 h 1949"/>
                  <a:gd name="T60" fmla="*/ 611 w 2313"/>
                  <a:gd name="T61" fmla="*/ 1197 h 1949"/>
                  <a:gd name="T62" fmla="*/ 548 w 2313"/>
                  <a:gd name="T63" fmla="*/ 1049 h 1949"/>
                  <a:gd name="T64" fmla="*/ 500 w 2313"/>
                  <a:gd name="T65" fmla="*/ 950 h 1949"/>
                  <a:gd name="T66" fmla="*/ 435 w 2313"/>
                  <a:gd name="T67" fmla="*/ 925 h 1949"/>
                  <a:gd name="T68" fmla="*/ 371 w 2313"/>
                  <a:gd name="T69" fmla="*/ 933 h 1949"/>
                  <a:gd name="T70" fmla="*/ 258 w 2313"/>
                  <a:gd name="T71" fmla="*/ 760 h 1949"/>
                  <a:gd name="T72" fmla="*/ 290 w 2313"/>
                  <a:gd name="T73" fmla="*/ 595 h 1949"/>
                  <a:gd name="T74" fmla="*/ 210 w 2313"/>
                  <a:gd name="T75" fmla="*/ 479 h 1949"/>
                  <a:gd name="T76" fmla="*/ 129 w 2313"/>
                  <a:gd name="T77" fmla="*/ 471 h 1949"/>
                  <a:gd name="T78" fmla="*/ 81 w 2313"/>
                  <a:gd name="T79" fmla="*/ 504 h 1949"/>
                  <a:gd name="T80" fmla="*/ 0 w 2313"/>
                  <a:gd name="T81" fmla="*/ 240 h 19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313"/>
                  <a:gd name="T124" fmla="*/ 0 h 1949"/>
                  <a:gd name="T125" fmla="*/ 2313 w 2313"/>
                  <a:gd name="T126" fmla="*/ 1949 h 19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313" h="1949">
                    <a:moveTo>
                      <a:pt x="0" y="240"/>
                    </a:moveTo>
                    <a:lnTo>
                      <a:pt x="395" y="83"/>
                    </a:lnTo>
                    <a:lnTo>
                      <a:pt x="395" y="25"/>
                    </a:lnTo>
                    <a:lnTo>
                      <a:pt x="411" y="0"/>
                    </a:lnTo>
                    <a:lnTo>
                      <a:pt x="451" y="8"/>
                    </a:lnTo>
                    <a:lnTo>
                      <a:pt x="484" y="66"/>
                    </a:lnTo>
                    <a:lnTo>
                      <a:pt x="701" y="322"/>
                    </a:lnTo>
                    <a:lnTo>
                      <a:pt x="701" y="405"/>
                    </a:lnTo>
                    <a:lnTo>
                      <a:pt x="774" y="479"/>
                    </a:lnTo>
                    <a:lnTo>
                      <a:pt x="870" y="537"/>
                    </a:lnTo>
                    <a:lnTo>
                      <a:pt x="943" y="537"/>
                    </a:lnTo>
                    <a:lnTo>
                      <a:pt x="959" y="619"/>
                    </a:lnTo>
                    <a:lnTo>
                      <a:pt x="1007" y="686"/>
                    </a:lnTo>
                    <a:lnTo>
                      <a:pt x="1072" y="760"/>
                    </a:lnTo>
                    <a:lnTo>
                      <a:pt x="1338" y="859"/>
                    </a:lnTo>
                    <a:lnTo>
                      <a:pt x="1572" y="876"/>
                    </a:lnTo>
                    <a:lnTo>
                      <a:pt x="1660" y="867"/>
                    </a:lnTo>
                    <a:lnTo>
                      <a:pt x="1717" y="892"/>
                    </a:lnTo>
                    <a:lnTo>
                      <a:pt x="1741" y="933"/>
                    </a:lnTo>
                    <a:lnTo>
                      <a:pt x="1700" y="1148"/>
                    </a:lnTo>
                    <a:lnTo>
                      <a:pt x="1612" y="1322"/>
                    </a:lnTo>
                    <a:lnTo>
                      <a:pt x="2313" y="1710"/>
                    </a:lnTo>
                    <a:lnTo>
                      <a:pt x="2289" y="1759"/>
                    </a:lnTo>
                    <a:lnTo>
                      <a:pt x="2224" y="1792"/>
                    </a:lnTo>
                    <a:lnTo>
                      <a:pt x="2192" y="1875"/>
                    </a:lnTo>
                    <a:lnTo>
                      <a:pt x="2128" y="1916"/>
                    </a:lnTo>
                    <a:lnTo>
                      <a:pt x="2055" y="1900"/>
                    </a:lnTo>
                    <a:lnTo>
                      <a:pt x="1975" y="1933"/>
                    </a:lnTo>
                    <a:lnTo>
                      <a:pt x="1955" y="1949"/>
                    </a:lnTo>
                    <a:lnTo>
                      <a:pt x="643" y="1261"/>
                    </a:lnTo>
                    <a:lnTo>
                      <a:pt x="611" y="1197"/>
                    </a:lnTo>
                    <a:lnTo>
                      <a:pt x="548" y="1049"/>
                    </a:lnTo>
                    <a:lnTo>
                      <a:pt x="500" y="950"/>
                    </a:lnTo>
                    <a:lnTo>
                      <a:pt x="435" y="925"/>
                    </a:lnTo>
                    <a:lnTo>
                      <a:pt x="371" y="933"/>
                    </a:lnTo>
                    <a:lnTo>
                      <a:pt x="258" y="760"/>
                    </a:lnTo>
                    <a:lnTo>
                      <a:pt x="290" y="595"/>
                    </a:lnTo>
                    <a:lnTo>
                      <a:pt x="210" y="479"/>
                    </a:lnTo>
                    <a:lnTo>
                      <a:pt x="129" y="471"/>
                    </a:lnTo>
                    <a:lnTo>
                      <a:pt x="81" y="504"/>
                    </a:lnTo>
                    <a:lnTo>
                      <a:pt x="0" y="24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8" name="Freeform 7"/>
              <p:cNvSpPr>
                <a:spLocks/>
              </p:cNvSpPr>
              <p:nvPr/>
            </p:nvSpPr>
            <p:spPr bwMode="auto">
              <a:xfrm>
                <a:off x="2186" y="2554"/>
                <a:ext cx="1337" cy="719"/>
              </a:xfrm>
              <a:custGeom>
                <a:avLst/>
                <a:gdLst>
                  <a:gd name="T0" fmla="*/ 0 w 1328"/>
                  <a:gd name="T1" fmla="*/ 0 h 696"/>
                  <a:gd name="T2" fmla="*/ 1373 w 1328"/>
                  <a:gd name="T3" fmla="*/ 819 h 696"/>
                  <a:gd name="T4" fmla="*/ 0 60000 65536"/>
                  <a:gd name="T5" fmla="*/ 0 60000 65536"/>
                  <a:gd name="T6" fmla="*/ 0 w 1328"/>
                  <a:gd name="T7" fmla="*/ 0 h 696"/>
                  <a:gd name="T8" fmla="*/ 1328 w 1328"/>
                  <a:gd name="T9" fmla="*/ 696 h 6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28" h="696">
                    <a:moveTo>
                      <a:pt x="0" y="0"/>
                    </a:moveTo>
                    <a:lnTo>
                      <a:pt x="1328" y="696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9" name="Freeform 8"/>
              <p:cNvSpPr>
                <a:spLocks/>
              </p:cNvSpPr>
              <p:nvPr/>
            </p:nvSpPr>
            <p:spPr bwMode="auto">
              <a:xfrm>
                <a:off x="2460" y="2091"/>
                <a:ext cx="308" cy="612"/>
              </a:xfrm>
              <a:custGeom>
                <a:avLst/>
                <a:gdLst>
                  <a:gd name="T0" fmla="*/ 308 w 308"/>
                  <a:gd name="T1" fmla="*/ 0 h 612"/>
                  <a:gd name="T2" fmla="*/ 0 w 308"/>
                  <a:gd name="T3" fmla="*/ 612 h 612"/>
                  <a:gd name="T4" fmla="*/ 0 60000 65536"/>
                  <a:gd name="T5" fmla="*/ 0 60000 65536"/>
                  <a:gd name="T6" fmla="*/ 0 w 308"/>
                  <a:gd name="T7" fmla="*/ 0 h 612"/>
                  <a:gd name="T8" fmla="*/ 308 w 308"/>
                  <a:gd name="T9" fmla="*/ 612 h 6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08" h="612">
                    <a:moveTo>
                      <a:pt x="308" y="0"/>
                    </a:moveTo>
                    <a:lnTo>
                      <a:pt x="0" y="612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0" name="Line 13"/>
              <p:cNvSpPr>
                <a:spLocks noChangeShapeType="1"/>
              </p:cNvSpPr>
              <p:nvPr/>
            </p:nvSpPr>
            <p:spPr bwMode="auto">
              <a:xfrm>
                <a:off x="2291" y="2977"/>
                <a:ext cx="3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1" name="Text Box 16"/>
              <p:cNvSpPr txBox="1">
                <a:spLocks noChangeArrowheads="1"/>
              </p:cNvSpPr>
              <p:nvPr/>
            </p:nvSpPr>
            <p:spPr bwMode="auto">
              <a:xfrm>
                <a:off x="1973" y="1843"/>
                <a:ext cx="4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/>
                  <a:t>:1</a:t>
                </a:r>
                <a:r>
                  <a:rPr lang="en-US" sz="1000" b="1"/>
                  <a:t>4</a:t>
                </a:r>
                <a:r>
                  <a:rPr lang="ru-RU" sz="1000" b="1"/>
                  <a:t>33</a:t>
                </a:r>
                <a:r>
                  <a:rPr lang="en-US" sz="1000" b="1"/>
                  <a:t> </a:t>
                </a:r>
                <a:r>
                  <a:rPr lang="ru-RU" sz="1000" b="1"/>
                  <a:t>7.2665 га </a:t>
                </a:r>
              </a:p>
            </p:txBody>
          </p:sp>
          <p:sp>
            <p:nvSpPr>
              <p:cNvPr id="21522" name="Line 17"/>
              <p:cNvSpPr>
                <a:spLocks noChangeShapeType="1"/>
              </p:cNvSpPr>
              <p:nvPr/>
            </p:nvSpPr>
            <p:spPr bwMode="auto">
              <a:xfrm>
                <a:off x="2064" y="1979"/>
                <a:ext cx="3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3" name="Text Box 19"/>
              <p:cNvSpPr txBox="1">
                <a:spLocks noChangeArrowheads="1"/>
              </p:cNvSpPr>
              <p:nvPr/>
            </p:nvSpPr>
            <p:spPr bwMode="auto">
              <a:xfrm>
                <a:off x="2654" y="2523"/>
                <a:ext cx="4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/>
                  <a:t>:1</a:t>
                </a:r>
                <a:r>
                  <a:rPr lang="en-US" sz="1000" b="1"/>
                  <a:t>4</a:t>
                </a:r>
                <a:r>
                  <a:rPr lang="ru-RU" sz="1000" b="1"/>
                  <a:t>32</a:t>
                </a:r>
                <a:r>
                  <a:rPr lang="en-US" sz="1000" b="1"/>
                  <a:t> </a:t>
                </a:r>
                <a:r>
                  <a:rPr lang="ru-RU" sz="1000" b="1"/>
                  <a:t>7.2669 га </a:t>
                </a:r>
              </a:p>
            </p:txBody>
          </p:sp>
          <p:sp>
            <p:nvSpPr>
              <p:cNvPr id="21524" name="Line 20"/>
              <p:cNvSpPr>
                <a:spLocks noChangeShapeType="1"/>
              </p:cNvSpPr>
              <p:nvPr/>
            </p:nvSpPr>
            <p:spPr bwMode="auto">
              <a:xfrm>
                <a:off x="2745" y="2659"/>
                <a:ext cx="3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5" name="Text Box 27"/>
              <p:cNvSpPr txBox="1">
                <a:spLocks noChangeArrowheads="1"/>
              </p:cNvSpPr>
              <p:nvPr/>
            </p:nvSpPr>
            <p:spPr bwMode="auto">
              <a:xfrm>
                <a:off x="1293" y="1117"/>
                <a:ext cx="167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200" b="1"/>
                  <a:t>Житково</a:t>
                </a:r>
              </a:p>
            </p:txBody>
          </p:sp>
          <p:sp>
            <p:nvSpPr>
              <p:cNvPr id="21526" name="Freeform 28"/>
              <p:cNvSpPr>
                <a:spLocks/>
              </p:cNvSpPr>
              <p:nvPr/>
            </p:nvSpPr>
            <p:spPr bwMode="auto">
              <a:xfrm>
                <a:off x="431" y="2555"/>
                <a:ext cx="4354" cy="1208"/>
              </a:xfrm>
              <a:custGeom>
                <a:avLst/>
                <a:gdLst>
                  <a:gd name="T0" fmla="*/ 0 w 4354"/>
                  <a:gd name="T1" fmla="*/ 514 h 1208"/>
                  <a:gd name="T2" fmla="*/ 497 w 4354"/>
                  <a:gd name="T3" fmla="*/ 944 h 1208"/>
                  <a:gd name="T4" fmla="*/ 585 w 4354"/>
                  <a:gd name="T5" fmla="*/ 968 h 1208"/>
                  <a:gd name="T6" fmla="*/ 1145 w 4354"/>
                  <a:gd name="T7" fmla="*/ 960 h 1208"/>
                  <a:gd name="T8" fmla="*/ 1273 w 4354"/>
                  <a:gd name="T9" fmla="*/ 952 h 1208"/>
                  <a:gd name="T10" fmla="*/ 1689 w 4354"/>
                  <a:gd name="T11" fmla="*/ 1040 h 1208"/>
                  <a:gd name="T12" fmla="*/ 1849 w 4354"/>
                  <a:gd name="T13" fmla="*/ 1104 h 1208"/>
                  <a:gd name="T14" fmla="*/ 1937 w 4354"/>
                  <a:gd name="T15" fmla="*/ 1168 h 1208"/>
                  <a:gd name="T16" fmla="*/ 2017 w 4354"/>
                  <a:gd name="T17" fmla="*/ 1208 h 1208"/>
                  <a:gd name="T18" fmla="*/ 2073 w 4354"/>
                  <a:gd name="T19" fmla="*/ 1200 h 1208"/>
                  <a:gd name="T20" fmla="*/ 2129 w 4354"/>
                  <a:gd name="T21" fmla="*/ 1144 h 1208"/>
                  <a:gd name="T22" fmla="*/ 2209 w 4354"/>
                  <a:gd name="T23" fmla="*/ 1040 h 1208"/>
                  <a:gd name="T24" fmla="*/ 2289 w 4354"/>
                  <a:gd name="T25" fmla="*/ 1000 h 1208"/>
                  <a:gd name="T26" fmla="*/ 2385 w 4354"/>
                  <a:gd name="T27" fmla="*/ 1000 h 1208"/>
                  <a:gd name="T28" fmla="*/ 2433 w 4354"/>
                  <a:gd name="T29" fmla="*/ 1016 h 1208"/>
                  <a:gd name="T30" fmla="*/ 2521 w 4354"/>
                  <a:gd name="T31" fmla="*/ 1128 h 1208"/>
                  <a:gd name="T32" fmla="*/ 2585 w 4354"/>
                  <a:gd name="T33" fmla="*/ 1176 h 1208"/>
                  <a:gd name="T34" fmla="*/ 2657 w 4354"/>
                  <a:gd name="T35" fmla="*/ 1168 h 1208"/>
                  <a:gd name="T36" fmla="*/ 2713 w 4354"/>
                  <a:gd name="T37" fmla="*/ 1128 h 1208"/>
                  <a:gd name="T38" fmla="*/ 2761 w 4354"/>
                  <a:gd name="T39" fmla="*/ 1048 h 1208"/>
                  <a:gd name="T40" fmla="*/ 2769 w 4354"/>
                  <a:gd name="T41" fmla="*/ 936 h 1208"/>
                  <a:gd name="T42" fmla="*/ 2793 w 4354"/>
                  <a:gd name="T43" fmla="*/ 896 h 1208"/>
                  <a:gd name="T44" fmla="*/ 2953 w 4354"/>
                  <a:gd name="T45" fmla="*/ 848 h 1208"/>
                  <a:gd name="T46" fmla="*/ 3097 w 4354"/>
                  <a:gd name="T47" fmla="*/ 728 h 1208"/>
                  <a:gd name="T48" fmla="*/ 3161 w 4354"/>
                  <a:gd name="T49" fmla="*/ 680 h 1208"/>
                  <a:gd name="T50" fmla="*/ 3241 w 4354"/>
                  <a:gd name="T51" fmla="*/ 696 h 1208"/>
                  <a:gd name="T52" fmla="*/ 3297 w 4354"/>
                  <a:gd name="T53" fmla="*/ 688 h 1208"/>
                  <a:gd name="T54" fmla="*/ 3425 w 4354"/>
                  <a:gd name="T55" fmla="*/ 608 h 1208"/>
                  <a:gd name="T56" fmla="*/ 3489 w 4354"/>
                  <a:gd name="T57" fmla="*/ 544 h 1208"/>
                  <a:gd name="T58" fmla="*/ 3513 w 4354"/>
                  <a:gd name="T59" fmla="*/ 488 h 1208"/>
                  <a:gd name="T60" fmla="*/ 3601 w 4354"/>
                  <a:gd name="T61" fmla="*/ 392 h 1208"/>
                  <a:gd name="T62" fmla="*/ 3697 w 4354"/>
                  <a:gd name="T63" fmla="*/ 304 h 1208"/>
                  <a:gd name="T64" fmla="*/ 3793 w 4354"/>
                  <a:gd name="T65" fmla="*/ 256 h 1208"/>
                  <a:gd name="T66" fmla="*/ 3889 w 4354"/>
                  <a:gd name="T67" fmla="*/ 232 h 1208"/>
                  <a:gd name="T68" fmla="*/ 3961 w 4354"/>
                  <a:gd name="T69" fmla="*/ 200 h 1208"/>
                  <a:gd name="T70" fmla="*/ 4025 w 4354"/>
                  <a:gd name="T71" fmla="*/ 72 h 1208"/>
                  <a:gd name="T72" fmla="*/ 4097 w 4354"/>
                  <a:gd name="T73" fmla="*/ 24 h 1208"/>
                  <a:gd name="T74" fmla="*/ 4201 w 4354"/>
                  <a:gd name="T75" fmla="*/ 0 h 1208"/>
                  <a:gd name="T76" fmla="*/ 4354 w 4354"/>
                  <a:gd name="T77" fmla="*/ 15 h 12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354"/>
                  <a:gd name="T118" fmla="*/ 0 h 1208"/>
                  <a:gd name="T119" fmla="*/ 4354 w 4354"/>
                  <a:gd name="T120" fmla="*/ 1208 h 12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354" h="1208">
                    <a:moveTo>
                      <a:pt x="0" y="514"/>
                    </a:moveTo>
                    <a:lnTo>
                      <a:pt x="497" y="944"/>
                    </a:lnTo>
                    <a:lnTo>
                      <a:pt x="585" y="968"/>
                    </a:lnTo>
                    <a:lnTo>
                      <a:pt x="1145" y="960"/>
                    </a:lnTo>
                    <a:lnTo>
                      <a:pt x="1273" y="952"/>
                    </a:lnTo>
                    <a:lnTo>
                      <a:pt x="1689" y="1040"/>
                    </a:lnTo>
                    <a:lnTo>
                      <a:pt x="1849" y="1104"/>
                    </a:lnTo>
                    <a:lnTo>
                      <a:pt x="1937" y="1168"/>
                    </a:lnTo>
                    <a:lnTo>
                      <a:pt x="2017" y="1208"/>
                    </a:lnTo>
                    <a:lnTo>
                      <a:pt x="2073" y="1200"/>
                    </a:lnTo>
                    <a:lnTo>
                      <a:pt x="2129" y="1144"/>
                    </a:lnTo>
                    <a:lnTo>
                      <a:pt x="2209" y="1040"/>
                    </a:lnTo>
                    <a:lnTo>
                      <a:pt x="2289" y="1000"/>
                    </a:lnTo>
                    <a:lnTo>
                      <a:pt x="2385" y="1000"/>
                    </a:lnTo>
                    <a:lnTo>
                      <a:pt x="2433" y="1016"/>
                    </a:lnTo>
                    <a:lnTo>
                      <a:pt x="2521" y="1128"/>
                    </a:lnTo>
                    <a:lnTo>
                      <a:pt x="2585" y="1176"/>
                    </a:lnTo>
                    <a:lnTo>
                      <a:pt x="2657" y="1168"/>
                    </a:lnTo>
                    <a:lnTo>
                      <a:pt x="2713" y="1128"/>
                    </a:lnTo>
                    <a:lnTo>
                      <a:pt x="2761" y="1048"/>
                    </a:lnTo>
                    <a:lnTo>
                      <a:pt x="2769" y="936"/>
                    </a:lnTo>
                    <a:lnTo>
                      <a:pt x="2793" y="896"/>
                    </a:lnTo>
                    <a:lnTo>
                      <a:pt x="2953" y="848"/>
                    </a:lnTo>
                    <a:lnTo>
                      <a:pt x="3097" y="728"/>
                    </a:lnTo>
                    <a:lnTo>
                      <a:pt x="3161" y="680"/>
                    </a:lnTo>
                    <a:lnTo>
                      <a:pt x="3241" y="696"/>
                    </a:lnTo>
                    <a:lnTo>
                      <a:pt x="3297" y="688"/>
                    </a:lnTo>
                    <a:lnTo>
                      <a:pt x="3425" y="608"/>
                    </a:lnTo>
                    <a:lnTo>
                      <a:pt x="3489" y="544"/>
                    </a:lnTo>
                    <a:lnTo>
                      <a:pt x="3513" y="488"/>
                    </a:lnTo>
                    <a:lnTo>
                      <a:pt x="3601" y="392"/>
                    </a:lnTo>
                    <a:lnTo>
                      <a:pt x="3697" y="304"/>
                    </a:lnTo>
                    <a:lnTo>
                      <a:pt x="3793" y="256"/>
                    </a:lnTo>
                    <a:lnTo>
                      <a:pt x="3889" y="232"/>
                    </a:lnTo>
                    <a:lnTo>
                      <a:pt x="3961" y="200"/>
                    </a:lnTo>
                    <a:lnTo>
                      <a:pt x="4025" y="72"/>
                    </a:lnTo>
                    <a:lnTo>
                      <a:pt x="4097" y="24"/>
                    </a:lnTo>
                    <a:lnTo>
                      <a:pt x="4201" y="0"/>
                    </a:lnTo>
                    <a:lnTo>
                      <a:pt x="4354" y="15"/>
                    </a:lnTo>
                  </a:path>
                </a:pathLst>
              </a:custGeom>
              <a:noFill/>
              <a:ln w="28575" cmpd="sng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7" name="Freeform 29"/>
              <p:cNvSpPr>
                <a:spLocks/>
              </p:cNvSpPr>
              <p:nvPr/>
            </p:nvSpPr>
            <p:spPr bwMode="auto">
              <a:xfrm>
                <a:off x="1496" y="1395"/>
                <a:ext cx="656" cy="2632"/>
              </a:xfrm>
              <a:custGeom>
                <a:avLst/>
                <a:gdLst>
                  <a:gd name="T0" fmla="*/ 392 w 656"/>
                  <a:gd name="T1" fmla="*/ 2632 h 2632"/>
                  <a:gd name="T2" fmla="*/ 656 w 656"/>
                  <a:gd name="T3" fmla="*/ 2208 h 2632"/>
                  <a:gd name="T4" fmla="*/ 488 w 656"/>
                  <a:gd name="T5" fmla="*/ 1160 h 2632"/>
                  <a:gd name="T6" fmla="*/ 416 w 656"/>
                  <a:gd name="T7" fmla="*/ 992 h 2632"/>
                  <a:gd name="T8" fmla="*/ 392 w 656"/>
                  <a:gd name="T9" fmla="*/ 856 h 2632"/>
                  <a:gd name="T10" fmla="*/ 344 w 656"/>
                  <a:gd name="T11" fmla="*/ 776 h 2632"/>
                  <a:gd name="T12" fmla="*/ 248 w 656"/>
                  <a:gd name="T13" fmla="*/ 680 h 2632"/>
                  <a:gd name="T14" fmla="*/ 192 w 656"/>
                  <a:gd name="T15" fmla="*/ 592 h 2632"/>
                  <a:gd name="T16" fmla="*/ 128 w 656"/>
                  <a:gd name="T17" fmla="*/ 448 h 2632"/>
                  <a:gd name="T18" fmla="*/ 80 w 656"/>
                  <a:gd name="T19" fmla="*/ 360 h 2632"/>
                  <a:gd name="T20" fmla="*/ 0 w 656"/>
                  <a:gd name="T21" fmla="*/ 48 h 2632"/>
                  <a:gd name="T22" fmla="*/ 0 w 656"/>
                  <a:gd name="T23" fmla="*/ 0 h 26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56"/>
                  <a:gd name="T37" fmla="*/ 0 h 2632"/>
                  <a:gd name="T38" fmla="*/ 656 w 656"/>
                  <a:gd name="T39" fmla="*/ 2632 h 26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56" h="2632">
                    <a:moveTo>
                      <a:pt x="392" y="2632"/>
                    </a:moveTo>
                    <a:lnTo>
                      <a:pt x="656" y="2208"/>
                    </a:lnTo>
                    <a:lnTo>
                      <a:pt x="488" y="1160"/>
                    </a:lnTo>
                    <a:lnTo>
                      <a:pt x="416" y="992"/>
                    </a:lnTo>
                    <a:lnTo>
                      <a:pt x="392" y="856"/>
                    </a:lnTo>
                    <a:lnTo>
                      <a:pt x="344" y="776"/>
                    </a:lnTo>
                    <a:lnTo>
                      <a:pt x="248" y="680"/>
                    </a:lnTo>
                    <a:lnTo>
                      <a:pt x="192" y="592"/>
                    </a:lnTo>
                    <a:lnTo>
                      <a:pt x="128" y="448"/>
                    </a:lnTo>
                    <a:lnTo>
                      <a:pt x="80" y="360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57150" cmpd="sng">
                <a:solidFill>
                  <a:srgbClr val="FF66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8" name="Line 32"/>
              <p:cNvSpPr>
                <a:spLocks noChangeShapeType="1"/>
              </p:cNvSpPr>
              <p:nvPr/>
            </p:nvSpPr>
            <p:spPr bwMode="auto">
              <a:xfrm>
                <a:off x="658" y="3158"/>
                <a:ext cx="181" cy="18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9" name="Freeform 33"/>
              <p:cNvSpPr>
                <a:spLocks/>
              </p:cNvSpPr>
              <p:nvPr/>
            </p:nvSpPr>
            <p:spPr bwMode="auto">
              <a:xfrm>
                <a:off x="3379" y="1389"/>
                <a:ext cx="1406" cy="771"/>
              </a:xfrm>
              <a:custGeom>
                <a:avLst/>
                <a:gdLst>
                  <a:gd name="T0" fmla="*/ 0 w 1406"/>
                  <a:gd name="T1" fmla="*/ 0 h 771"/>
                  <a:gd name="T2" fmla="*/ 461 w 1406"/>
                  <a:gd name="T3" fmla="*/ 358 h 771"/>
                  <a:gd name="T4" fmla="*/ 517 w 1406"/>
                  <a:gd name="T5" fmla="*/ 390 h 771"/>
                  <a:gd name="T6" fmla="*/ 621 w 1406"/>
                  <a:gd name="T7" fmla="*/ 414 h 771"/>
                  <a:gd name="T8" fmla="*/ 965 w 1406"/>
                  <a:gd name="T9" fmla="*/ 534 h 771"/>
                  <a:gd name="T10" fmla="*/ 1125 w 1406"/>
                  <a:gd name="T11" fmla="*/ 606 h 771"/>
                  <a:gd name="T12" fmla="*/ 1406 w 1406"/>
                  <a:gd name="T13" fmla="*/ 771 h 7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06"/>
                  <a:gd name="T22" fmla="*/ 0 h 771"/>
                  <a:gd name="T23" fmla="*/ 1406 w 1406"/>
                  <a:gd name="T24" fmla="*/ 771 h 7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06" h="771">
                    <a:moveTo>
                      <a:pt x="0" y="0"/>
                    </a:moveTo>
                    <a:lnTo>
                      <a:pt x="461" y="358"/>
                    </a:lnTo>
                    <a:lnTo>
                      <a:pt x="517" y="390"/>
                    </a:lnTo>
                    <a:lnTo>
                      <a:pt x="621" y="414"/>
                    </a:lnTo>
                    <a:lnTo>
                      <a:pt x="965" y="534"/>
                    </a:lnTo>
                    <a:lnTo>
                      <a:pt x="1125" y="606"/>
                    </a:lnTo>
                    <a:lnTo>
                      <a:pt x="1406" y="771"/>
                    </a:lnTo>
                  </a:path>
                </a:pathLst>
              </a:custGeom>
              <a:noFill/>
              <a:ln w="19050" cap="flat" cmpd="sng">
                <a:solidFill>
                  <a:schemeClr val="bg1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656" y="259"/>
                <a:ext cx="1176" cy="1136"/>
              </a:xfrm>
              <a:custGeom>
                <a:avLst/>
                <a:gdLst>
                  <a:gd name="T0" fmla="*/ 0 w 1176"/>
                  <a:gd name="T1" fmla="*/ 624 h 1136"/>
                  <a:gd name="T2" fmla="*/ 448 w 1176"/>
                  <a:gd name="T3" fmla="*/ 0 h 1136"/>
                  <a:gd name="T4" fmla="*/ 1176 w 1176"/>
                  <a:gd name="T5" fmla="*/ 400 h 1136"/>
                  <a:gd name="T6" fmla="*/ 800 w 1176"/>
                  <a:gd name="T7" fmla="*/ 1136 h 1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6"/>
                  <a:gd name="T13" fmla="*/ 0 h 1136"/>
                  <a:gd name="T14" fmla="*/ 1176 w 1176"/>
                  <a:gd name="T15" fmla="*/ 1136 h 1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6" h="1136">
                    <a:moveTo>
                      <a:pt x="0" y="624"/>
                    </a:moveTo>
                    <a:lnTo>
                      <a:pt x="448" y="0"/>
                    </a:lnTo>
                    <a:lnTo>
                      <a:pt x="1176" y="400"/>
                    </a:lnTo>
                    <a:lnTo>
                      <a:pt x="800" y="113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1" name="Freeform 36"/>
              <p:cNvSpPr>
                <a:spLocks/>
              </p:cNvSpPr>
              <p:nvPr/>
            </p:nvSpPr>
            <p:spPr bwMode="auto">
              <a:xfrm>
                <a:off x="1512" y="683"/>
                <a:ext cx="1640" cy="1192"/>
              </a:xfrm>
              <a:custGeom>
                <a:avLst/>
                <a:gdLst>
                  <a:gd name="T0" fmla="*/ 0 w 1640"/>
                  <a:gd name="T1" fmla="*/ 696 h 1192"/>
                  <a:gd name="T2" fmla="*/ 368 w 1640"/>
                  <a:gd name="T3" fmla="*/ 0 h 1192"/>
                  <a:gd name="T4" fmla="*/ 1336 w 1640"/>
                  <a:gd name="T5" fmla="*/ 504 h 1192"/>
                  <a:gd name="T6" fmla="*/ 1120 w 1640"/>
                  <a:gd name="T7" fmla="*/ 952 h 1192"/>
                  <a:gd name="T8" fmla="*/ 1640 w 1640"/>
                  <a:gd name="T9" fmla="*/ 1192 h 1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0"/>
                  <a:gd name="T16" fmla="*/ 0 h 1192"/>
                  <a:gd name="T17" fmla="*/ 1640 w 1640"/>
                  <a:gd name="T18" fmla="*/ 1192 h 1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0" h="1192">
                    <a:moveTo>
                      <a:pt x="0" y="696"/>
                    </a:moveTo>
                    <a:lnTo>
                      <a:pt x="368" y="0"/>
                    </a:lnTo>
                    <a:lnTo>
                      <a:pt x="1336" y="504"/>
                    </a:lnTo>
                    <a:lnTo>
                      <a:pt x="1120" y="952"/>
                    </a:lnTo>
                    <a:lnTo>
                      <a:pt x="1640" y="119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2" name="Freeform 37"/>
              <p:cNvSpPr>
                <a:spLocks/>
              </p:cNvSpPr>
              <p:nvPr/>
            </p:nvSpPr>
            <p:spPr bwMode="auto">
              <a:xfrm>
                <a:off x="1136" y="219"/>
                <a:ext cx="2256" cy="1669"/>
              </a:xfrm>
              <a:custGeom>
                <a:avLst/>
                <a:gdLst>
                  <a:gd name="T0" fmla="*/ 2016 w 2256"/>
                  <a:gd name="T1" fmla="*/ 1669 h 1669"/>
                  <a:gd name="T2" fmla="*/ 2256 w 2256"/>
                  <a:gd name="T3" fmla="*/ 1176 h 1669"/>
                  <a:gd name="T4" fmla="*/ 776 w 2256"/>
                  <a:gd name="T5" fmla="*/ 408 h 1669"/>
                  <a:gd name="T6" fmla="*/ 0 w 2256"/>
                  <a:gd name="T7" fmla="*/ 0 h 16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56"/>
                  <a:gd name="T13" fmla="*/ 0 h 1669"/>
                  <a:gd name="T14" fmla="*/ 2256 w 2256"/>
                  <a:gd name="T15" fmla="*/ 1669 h 16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56" h="1669">
                    <a:moveTo>
                      <a:pt x="2016" y="1669"/>
                    </a:moveTo>
                    <a:lnTo>
                      <a:pt x="2256" y="1176"/>
                    </a:lnTo>
                    <a:lnTo>
                      <a:pt x="776" y="40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3" name="Text Box 38"/>
              <p:cNvSpPr txBox="1">
                <a:spLocks noChangeArrowheads="1"/>
              </p:cNvSpPr>
              <p:nvPr/>
            </p:nvSpPr>
            <p:spPr bwMode="auto">
              <a:xfrm>
                <a:off x="3470" y="3521"/>
                <a:ext cx="127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i="1">
                    <a:solidFill>
                      <a:schemeClr val="bg1"/>
                    </a:solidFill>
                  </a:rPr>
                  <a:t>Урочище Безымянное</a:t>
                </a:r>
              </a:p>
            </p:txBody>
          </p:sp>
          <p:sp>
            <p:nvSpPr>
              <p:cNvPr id="21534" name="Freeform 39"/>
              <p:cNvSpPr>
                <a:spLocks/>
              </p:cNvSpPr>
              <p:nvPr/>
            </p:nvSpPr>
            <p:spPr bwMode="auto">
              <a:xfrm>
                <a:off x="431" y="2024"/>
                <a:ext cx="1521" cy="1147"/>
              </a:xfrm>
              <a:custGeom>
                <a:avLst/>
                <a:gdLst>
                  <a:gd name="T0" fmla="*/ 1521 w 1521"/>
                  <a:gd name="T1" fmla="*/ 627 h 1147"/>
                  <a:gd name="T2" fmla="*/ 1281 w 1521"/>
                  <a:gd name="T3" fmla="*/ 707 h 1147"/>
                  <a:gd name="T4" fmla="*/ 1321 w 1521"/>
                  <a:gd name="T5" fmla="*/ 1147 h 1147"/>
                  <a:gd name="T6" fmla="*/ 0 w 1521"/>
                  <a:gd name="T7" fmla="*/ 0 h 11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1"/>
                  <a:gd name="T13" fmla="*/ 0 h 1147"/>
                  <a:gd name="T14" fmla="*/ 1521 w 1521"/>
                  <a:gd name="T15" fmla="*/ 1147 h 11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1" h="1147">
                    <a:moveTo>
                      <a:pt x="1521" y="627"/>
                    </a:moveTo>
                    <a:lnTo>
                      <a:pt x="1281" y="707"/>
                    </a:lnTo>
                    <a:lnTo>
                      <a:pt x="1321" y="1147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5" name="Text Box 22"/>
              <p:cNvSpPr txBox="1">
                <a:spLocks noChangeArrowheads="1"/>
              </p:cNvSpPr>
              <p:nvPr/>
            </p:nvSpPr>
            <p:spPr bwMode="auto">
              <a:xfrm>
                <a:off x="2200" y="2840"/>
                <a:ext cx="4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 dirty="0"/>
                  <a:t>:1</a:t>
                </a:r>
                <a:r>
                  <a:rPr lang="en-US" sz="1000" b="1" dirty="0"/>
                  <a:t>4</a:t>
                </a:r>
                <a:r>
                  <a:rPr lang="ru-RU" sz="1000" b="1" dirty="0" smtClean="0"/>
                  <a:t>36*</a:t>
                </a:r>
                <a:r>
                  <a:rPr lang="ru-RU" sz="1000" b="1" dirty="0" smtClean="0">
                    <a:solidFill>
                      <a:srgbClr val="9966FF"/>
                    </a:solidFill>
                  </a:rPr>
                  <a:t>*</a:t>
                </a:r>
                <a:r>
                  <a:rPr lang="en-US" sz="1000" b="1" dirty="0" smtClean="0"/>
                  <a:t> </a:t>
                </a:r>
                <a:r>
                  <a:rPr lang="ru-RU" sz="1000" b="1" dirty="0" smtClean="0"/>
                  <a:t>  </a:t>
                </a:r>
                <a:r>
                  <a:rPr lang="ru-RU" sz="1000" b="1" dirty="0"/>
                  <a:t>4.9199 га</a:t>
                </a:r>
              </a:p>
            </p:txBody>
          </p:sp>
          <p:sp>
            <p:nvSpPr>
              <p:cNvPr id="21536" name="Line 45"/>
              <p:cNvSpPr>
                <a:spLocks noChangeShapeType="1"/>
              </p:cNvSpPr>
              <p:nvPr/>
            </p:nvSpPr>
            <p:spPr bwMode="auto">
              <a:xfrm>
                <a:off x="521" y="2931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7" name="Line 46"/>
              <p:cNvSpPr>
                <a:spLocks noChangeShapeType="1"/>
              </p:cNvSpPr>
              <p:nvPr/>
            </p:nvSpPr>
            <p:spPr bwMode="auto">
              <a:xfrm>
                <a:off x="476" y="2977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8" name="Line 47"/>
              <p:cNvSpPr>
                <a:spLocks noChangeShapeType="1"/>
              </p:cNvSpPr>
              <p:nvPr/>
            </p:nvSpPr>
            <p:spPr bwMode="auto">
              <a:xfrm>
                <a:off x="521" y="302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9" name="Line 48"/>
              <p:cNvSpPr>
                <a:spLocks noChangeShapeType="1"/>
              </p:cNvSpPr>
              <p:nvPr/>
            </p:nvSpPr>
            <p:spPr bwMode="auto">
              <a:xfrm>
                <a:off x="566" y="3067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0" name="Line 49"/>
              <p:cNvSpPr>
                <a:spLocks noChangeShapeType="1"/>
              </p:cNvSpPr>
              <p:nvPr/>
            </p:nvSpPr>
            <p:spPr bwMode="auto">
              <a:xfrm>
                <a:off x="612" y="3113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1" name="Line 50"/>
              <p:cNvSpPr>
                <a:spLocks noChangeShapeType="1"/>
              </p:cNvSpPr>
              <p:nvPr/>
            </p:nvSpPr>
            <p:spPr bwMode="auto">
              <a:xfrm>
                <a:off x="748" y="3204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2" name="Line 53"/>
              <p:cNvSpPr>
                <a:spLocks noChangeShapeType="1"/>
              </p:cNvSpPr>
              <p:nvPr/>
            </p:nvSpPr>
            <p:spPr bwMode="auto">
              <a:xfrm>
                <a:off x="748" y="3113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3" name="Line 54"/>
              <p:cNvSpPr>
                <a:spLocks noChangeShapeType="1"/>
              </p:cNvSpPr>
              <p:nvPr/>
            </p:nvSpPr>
            <p:spPr bwMode="auto">
              <a:xfrm>
                <a:off x="793" y="3067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4" name="Freeform 55"/>
              <p:cNvSpPr>
                <a:spLocks/>
              </p:cNvSpPr>
              <p:nvPr/>
            </p:nvSpPr>
            <p:spPr bwMode="auto">
              <a:xfrm>
                <a:off x="839" y="3023"/>
                <a:ext cx="87" cy="1"/>
              </a:xfrm>
              <a:custGeom>
                <a:avLst/>
                <a:gdLst>
                  <a:gd name="T0" fmla="*/ 0 w 87"/>
                  <a:gd name="T1" fmla="*/ 0 h 1"/>
                  <a:gd name="T2" fmla="*/ 87 w 87"/>
                  <a:gd name="T3" fmla="*/ 0 h 1"/>
                  <a:gd name="T4" fmla="*/ 0 60000 65536"/>
                  <a:gd name="T5" fmla="*/ 0 60000 65536"/>
                  <a:gd name="T6" fmla="*/ 0 w 87"/>
                  <a:gd name="T7" fmla="*/ 0 h 1"/>
                  <a:gd name="T8" fmla="*/ 87 w 8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">
                    <a:moveTo>
                      <a:pt x="0" y="0"/>
                    </a:moveTo>
                    <a:lnTo>
                      <a:pt x="87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5" name="Freeform 56"/>
              <p:cNvSpPr>
                <a:spLocks/>
              </p:cNvSpPr>
              <p:nvPr/>
            </p:nvSpPr>
            <p:spPr bwMode="auto">
              <a:xfrm flipV="1">
                <a:off x="1247" y="3748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6" name="Freeform 59"/>
              <p:cNvSpPr>
                <a:spLocks/>
              </p:cNvSpPr>
              <p:nvPr/>
            </p:nvSpPr>
            <p:spPr bwMode="auto">
              <a:xfrm flipH="1">
                <a:off x="476" y="3430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7" name="Freeform 61"/>
              <p:cNvSpPr>
                <a:spLocks/>
              </p:cNvSpPr>
              <p:nvPr/>
            </p:nvSpPr>
            <p:spPr bwMode="auto">
              <a:xfrm flipH="1">
                <a:off x="1020" y="3068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8" name="Line 62"/>
              <p:cNvSpPr>
                <a:spLocks noChangeShapeType="1"/>
              </p:cNvSpPr>
              <p:nvPr/>
            </p:nvSpPr>
            <p:spPr bwMode="auto">
              <a:xfrm>
                <a:off x="476" y="3385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49" name="Line 63"/>
              <p:cNvSpPr>
                <a:spLocks noChangeShapeType="1"/>
              </p:cNvSpPr>
              <p:nvPr/>
            </p:nvSpPr>
            <p:spPr bwMode="auto">
              <a:xfrm>
                <a:off x="1202" y="3159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0" name="Line 64"/>
              <p:cNvSpPr>
                <a:spLocks noChangeShapeType="1"/>
              </p:cNvSpPr>
              <p:nvPr/>
            </p:nvSpPr>
            <p:spPr bwMode="auto">
              <a:xfrm>
                <a:off x="1111" y="311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1" name="Freeform 65"/>
              <p:cNvSpPr>
                <a:spLocks/>
              </p:cNvSpPr>
              <p:nvPr/>
            </p:nvSpPr>
            <p:spPr bwMode="auto">
              <a:xfrm>
                <a:off x="1020" y="3159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2" name="Freeform 66"/>
              <p:cNvSpPr>
                <a:spLocks/>
              </p:cNvSpPr>
              <p:nvPr/>
            </p:nvSpPr>
            <p:spPr bwMode="auto">
              <a:xfrm>
                <a:off x="1020" y="3204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3" name="Freeform 69"/>
              <p:cNvSpPr>
                <a:spLocks/>
              </p:cNvSpPr>
              <p:nvPr/>
            </p:nvSpPr>
            <p:spPr bwMode="auto">
              <a:xfrm flipV="1">
                <a:off x="975" y="3294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4" name="Freeform 70"/>
              <p:cNvSpPr>
                <a:spLocks/>
              </p:cNvSpPr>
              <p:nvPr/>
            </p:nvSpPr>
            <p:spPr bwMode="auto">
              <a:xfrm flipV="1">
                <a:off x="1020" y="3249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5" name="Line 71"/>
              <p:cNvSpPr>
                <a:spLocks noChangeShapeType="1"/>
              </p:cNvSpPr>
              <p:nvPr/>
            </p:nvSpPr>
            <p:spPr bwMode="auto">
              <a:xfrm>
                <a:off x="521" y="356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6" name="Line 72"/>
              <p:cNvSpPr>
                <a:spLocks noChangeShapeType="1"/>
              </p:cNvSpPr>
              <p:nvPr/>
            </p:nvSpPr>
            <p:spPr bwMode="auto">
              <a:xfrm>
                <a:off x="566" y="3612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7" name="Line 73"/>
              <p:cNvSpPr>
                <a:spLocks noChangeShapeType="1"/>
              </p:cNvSpPr>
              <p:nvPr/>
            </p:nvSpPr>
            <p:spPr bwMode="auto">
              <a:xfrm>
                <a:off x="702" y="356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8" name="Line 74"/>
              <p:cNvSpPr>
                <a:spLocks noChangeShapeType="1"/>
              </p:cNvSpPr>
              <p:nvPr/>
            </p:nvSpPr>
            <p:spPr bwMode="auto">
              <a:xfrm>
                <a:off x="611" y="3657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59" name="Line 75"/>
              <p:cNvSpPr>
                <a:spLocks noChangeShapeType="1"/>
              </p:cNvSpPr>
              <p:nvPr/>
            </p:nvSpPr>
            <p:spPr bwMode="auto">
              <a:xfrm>
                <a:off x="566" y="370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0" name="Line 76"/>
              <p:cNvSpPr>
                <a:spLocks noChangeShapeType="1"/>
              </p:cNvSpPr>
              <p:nvPr/>
            </p:nvSpPr>
            <p:spPr bwMode="auto">
              <a:xfrm>
                <a:off x="521" y="374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1" name="Line 77"/>
              <p:cNvSpPr>
                <a:spLocks noChangeShapeType="1"/>
              </p:cNvSpPr>
              <p:nvPr/>
            </p:nvSpPr>
            <p:spPr bwMode="auto">
              <a:xfrm>
                <a:off x="566" y="379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2" name="Line 78"/>
              <p:cNvSpPr>
                <a:spLocks noChangeShapeType="1"/>
              </p:cNvSpPr>
              <p:nvPr/>
            </p:nvSpPr>
            <p:spPr bwMode="auto">
              <a:xfrm>
                <a:off x="611" y="383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3" name="Line 79"/>
              <p:cNvSpPr>
                <a:spLocks noChangeShapeType="1"/>
              </p:cNvSpPr>
              <p:nvPr/>
            </p:nvSpPr>
            <p:spPr bwMode="auto">
              <a:xfrm>
                <a:off x="657" y="3884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4" name="Line 80"/>
              <p:cNvSpPr>
                <a:spLocks noChangeShapeType="1"/>
              </p:cNvSpPr>
              <p:nvPr/>
            </p:nvSpPr>
            <p:spPr bwMode="auto">
              <a:xfrm>
                <a:off x="702" y="3929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5" name="Line 81"/>
              <p:cNvSpPr>
                <a:spLocks noChangeShapeType="1"/>
              </p:cNvSpPr>
              <p:nvPr/>
            </p:nvSpPr>
            <p:spPr bwMode="auto">
              <a:xfrm>
                <a:off x="747" y="3974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6" name="Line 82"/>
              <p:cNvSpPr>
                <a:spLocks noChangeShapeType="1"/>
              </p:cNvSpPr>
              <p:nvPr/>
            </p:nvSpPr>
            <p:spPr bwMode="auto">
              <a:xfrm>
                <a:off x="793" y="4020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7" name="Line 83"/>
              <p:cNvSpPr>
                <a:spLocks noChangeShapeType="1"/>
              </p:cNvSpPr>
              <p:nvPr/>
            </p:nvSpPr>
            <p:spPr bwMode="auto">
              <a:xfrm>
                <a:off x="793" y="3884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8" name="Line 84"/>
              <p:cNvSpPr>
                <a:spLocks noChangeShapeType="1"/>
              </p:cNvSpPr>
              <p:nvPr/>
            </p:nvSpPr>
            <p:spPr bwMode="auto">
              <a:xfrm>
                <a:off x="838" y="383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69" name="Freeform 85"/>
              <p:cNvSpPr>
                <a:spLocks/>
              </p:cNvSpPr>
              <p:nvPr/>
            </p:nvSpPr>
            <p:spPr bwMode="auto">
              <a:xfrm>
                <a:off x="884" y="3794"/>
                <a:ext cx="87" cy="1"/>
              </a:xfrm>
              <a:custGeom>
                <a:avLst/>
                <a:gdLst>
                  <a:gd name="T0" fmla="*/ 0 w 87"/>
                  <a:gd name="T1" fmla="*/ 0 h 1"/>
                  <a:gd name="T2" fmla="*/ 87 w 87"/>
                  <a:gd name="T3" fmla="*/ 0 h 1"/>
                  <a:gd name="T4" fmla="*/ 0 60000 65536"/>
                  <a:gd name="T5" fmla="*/ 0 60000 65536"/>
                  <a:gd name="T6" fmla="*/ 0 w 87"/>
                  <a:gd name="T7" fmla="*/ 0 h 1"/>
                  <a:gd name="T8" fmla="*/ 87 w 8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">
                    <a:moveTo>
                      <a:pt x="0" y="0"/>
                    </a:moveTo>
                    <a:lnTo>
                      <a:pt x="87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0" name="Line 86"/>
              <p:cNvSpPr>
                <a:spLocks noChangeShapeType="1"/>
              </p:cNvSpPr>
              <p:nvPr/>
            </p:nvSpPr>
            <p:spPr bwMode="auto">
              <a:xfrm>
                <a:off x="928" y="3747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1" name="Line 87"/>
              <p:cNvSpPr>
                <a:spLocks noChangeShapeType="1"/>
              </p:cNvSpPr>
              <p:nvPr/>
            </p:nvSpPr>
            <p:spPr bwMode="auto">
              <a:xfrm>
                <a:off x="1019" y="370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2" name="Line 88"/>
              <p:cNvSpPr>
                <a:spLocks noChangeShapeType="1"/>
              </p:cNvSpPr>
              <p:nvPr/>
            </p:nvSpPr>
            <p:spPr bwMode="auto">
              <a:xfrm>
                <a:off x="1064" y="3656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3" name="Line 89"/>
              <p:cNvSpPr>
                <a:spLocks noChangeShapeType="1"/>
              </p:cNvSpPr>
              <p:nvPr/>
            </p:nvSpPr>
            <p:spPr bwMode="auto">
              <a:xfrm>
                <a:off x="1156" y="3794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4" name="Line 90"/>
              <p:cNvSpPr>
                <a:spLocks noChangeShapeType="1"/>
              </p:cNvSpPr>
              <p:nvPr/>
            </p:nvSpPr>
            <p:spPr bwMode="auto">
              <a:xfrm>
                <a:off x="1111" y="3839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5" name="Line 94"/>
              <p:cNvSpPr>
                <a:spLocks noChangeShapeType="1"/>
              </p:cNvSpPr>
              <p:nvPr/>
            </p:nvSpPr>
            <p:spPr bwMode="auto">
              <a:xfrm>
                <a:off x="1020" y="334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6" name="Line 95"/>
              <p:cNvSpPr>
                <a:spLocks noChangeShapeType="1"/>
              </p:cNvSpPr>
              <p:nvPr/>
            </p:nvSpPr>
            <p:spPr bwMode="auto">
              <a:xfrm>
                <a:off x="567" y="3476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7" name="Line 99"/>
              <p:cNvSpPr>
                <a:spLocks noChangeShapeType="1"/>
              </p:cNvSpPr>
              <p:nvPr/>
            </p:nvSpPr>
            <p:spPr bwMode="auto">
              <a:xfrm>
                <a:off x="1293" y="3657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8" name="Line 100"/>
              <p:cNvSpPr>
                <a:spLocks noChangeShapeType="1"/>
              </p:cNvSpPr>
              <p:nvPr/>
            </p:nvSpPr>
            <p:spPr bwMode="auto">
              <a:xfrm>
                <a:off x="612" y="3521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79" name="Text Box 30"/>
              <p:cNvSpPr txBox="1">
                <a:spLocks noChangeArrowheads="1"/>
              </p:cNvSpPr>
              <p:nvPr/>
            </p:nvSpPr>
            <p:spPr bwMode="auto">
              <a:xfrm>
                <a:off x="567" y="2523"/>
                <a:ext cx="127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i="1">
                    <a:solidFill>
                      <a:schemeClr val="bg1"/>
                    </a:solidFill>
                  </a:rPr>
                  <a:t>Урочище Островское</a:t>
                </a:r>
              </a:p>
            </p:txBody>
          </p:sp>
          <p:sp>
            <p:nvSpPr>
              <p:cNvPr id="21580" name="Text Box 31"/>
              <p:cNvSpPr txBox="1">
                <a:spLocks noChangeArrowheads="1"/>
              </p:cNvSpPr>
              <p:nvPr/>
            </p:nvSpPr>
            <p:spPr bwMode="auto">
              <a:xfrm>
                <a:off x="885" y="3340"/>
                <a:ext cx="113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 i="1">
                    <a:solidFill>
                      <a:srgbClr val="00FFFF"/>
                    </a:solidFill>
                  </a:rPr>
                  <a:t>ручей Илистый</a:t>
                </a:r>
              </a:p>
            </p:txBody>
          </p:sp>
          <p:sp>
            <p:nvSpPr>
              <p:cNvPr id="21581" name="Freeform 102"/>
              <p:cNvSpPr>
                <a:spLocks/>
              </p:cNvSpPr>
              <p:nvPr/>
            </p:nvSpPr>
            <p:spPr bwMode="auto">
              <a:xfrm>
                <a:off x="431" y="2478"/>
                <a:ext cx="889" cy="1037"/>
              </a:xfrm>
              <a:custGeom>
                <a:avLst/>
                <a:gdLst>
                  <a:gd name="T0" fmla="*/ 0 w 889"/>
                  <a:gd name="T1" fmla="*/ 0 h 1037"/>
                  <a:gd name="T2" fmla="*/ 73 w 889"/>
                  <a:gd name="T3" fmla="*/ 117 h 1037"/>
                  <a:gd name="T4" fmla="*/ 105 w 889"/>
                  <a:gd name="T5" fmla="*/ 229 h 1037"/>
                  <a:gd name="T6" fmla="*/ 121 w 889"/>
                  <a:gd name="T7" fmla="*/ 341 h 1037"/>
                  <a:gd name="T8" fmla="*/ 153 w 889"/>
                  <a:gd name="T9" fmla="*/ 397 h 1037"/>
                  <a:gd name="T10" fmla="*/ 201 w 889"/>
                  <a:gd name="T11" fmla="*/ 421 h 1037"/>
                  <a:gd name="T12" fmla="*/ 281 w 889"/>
                  <a:gd name="T13" fmla="*/ 445 h 1037"/>
                  <a:gd name="T14" fmla="*/ 377 w 889"/>
                  <a:gd name="T15" fmla="*/ 453 h 1037"/>
                  <a:gd name="T16" fmla="*/ 457 w 889"/>
                  <a:gd name="T17" fmla="*/ 509 h 1037"/>
                  <a:gd name="T18" fmla="*/ 545 w 889"/>
                  <a:gd name="T19" fmla="*/ 573 h 1037"/>
                  <a:gd name="T20" fmla="*/ 601 w 889"/>
                  <a:gd name="T21" fmla="*/ 581 h 1037"/>
                  <a:gd name="T22" fmla="*/ 689 w 889"/>
                  <a:gd name="T23" fmla="*/ 557 h 1037"/>
                  <a:gd name="T24" fmla="*/ 729 w 889"/>
                  <a:gd name="T25" fmla="*/ 517 h 1037"/>
                  <a:gd name="T26" fmla="*/ 769 w 889"/>
                  <a:gd name="T27" fmla="*/ 533 h 1037"/>
                  <a:gd name="T28" fmla="*/ 833 w 889"/>
                  <a:gd name="T29" fmla="*/ 581 h 1037"/>
                  <a:gd name="T30" fmla="*/ 889 w 889"/>
                  <a:gd name="T31" fmla="*/ 661 h 1037"/>
                  <a:gd name="T32" fmla="*/ 889 w 889"/>
                  <a:gd name="T33" fmla="*/ 717 h 1037"/>
                  <a:gd name="T34" fmla="*/ 817 w 889"/>
                  <a:gd name="T35" fmla="*/ 805 h 1037"/>
                  <a:gd name="T36" fmla="*/ 785 w 889"/>
                  <a:gd name="T37" fmla="*/ 925 h 1037"/>
                  <a:gd name="T38" fmla="*/ 793 w 889"/>
                  <a:gd name="T39" fmla="*/ 1037 h 103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89"/>
                  <a:gd name="T61" fmla="*/ 0 h 1037"/>
                  <a:gd name="T62" fmla="*/ 889 w 889"/>
                  <a:gd name="T63" fmla="*/ 1037 h 103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89" h="1037">
                    <a:moveTo>
                      <a:pt x="0" y="0"/>
                    </a:moveTo>
                    <a:lnTo>
                      <a:pt x="73" y="117"/>
                    </a:lnTo>
                    <a:lnTo>
                      <a:pt x="105" y="229"/>
                    </a:lnTo>
                    <a:lnTo>
                      <a:pt x="121" y="341"/>
                    </a:lnTo>
                    <a:lnTo>
                      <a:pt x="153" y="397"/>
                    </a:lnTo>
                    <a:lnTo>
                      <a:pt x="201" y="421"/>
                    </a:lnTo>
                    <a:lnTo>
                      <a:pt x="281" y="445"/>
                    </a:lnTo>
                    <a:lnTo>
                      <a:pt x="377" y="453"/>
                    </a:lnTo>
                    <a:lnTo>
                      <a:pt x="457" y="509"/>
                    </a:lnTo>
                    <a:lnTo>
                      <a:pt x="545" y="573"/>
                    </a:lnTo>
                    <a:lnTo>
                      <a:pt x="601" y="581"/>
                    </a:lnTo>
                    <a:lnTo>
                      <a:pt x="689" y="557"/>
                    </a:lnTo>
                    <a:lnTo>
                      <a:pt x="729" y="517"/>
                    </a:lnTo>
                    <a:lnTo>
                      <a:pt x="769" y="533"/>
                    </a:lnTo>
                    <a:lnTo>
                      <a:pt x="833" y="581"/>
                    </a:lnTo>
                    <a:lnTo>
                      <a:pt x="889" y="661"/>
                    </a:lnTo>
                    <a:lnTo>
                      <a:pt x="889" y="717"/>
                    </a:lnTo>
                    <a:lnTo>
                      <a:pt x="817" y="805"/>
                    </a:lnTo>
                    <a:lnTo>
                      <a:pt x="785" y="925"/>
                    </a:lnTo>
                    <a:lnTo>
                      <a:pt x="793" y="1037"/>
                    </a:lnTo>
                  </a:path>
                </a:pathLst>
              </a:custGeom>
              <a:noFill/>
              <a:ln w="19050" cap="rnd" cmpd="sng">
                <a:solidFill>
                  <a:schemeClr val="bg1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1582" name="Group 106"/>
              <p:cNvGrpSpPr>
                <a:grpSpLocks/>
              </p:cNvGrpSpPr>
              <p:nvPr/>
            </p:nvGrpSpPr>
            <p:grpSpPr bwMode="auto">
              <a:xfrm>
                <a:off x="1792" y="3068"/>
                <a:ext cx="227" cy="91"/>
                <a:chOff x="1973" y="3203"/>
                <a:chExt cx="227" cy="91"/>
              </a:xfrm>
            </p:grpSpPr>
            <p:sp>
              <p:nvSpPr>
                <p:cNvPr id="21614" name="Line 103"/>
                <p:cNvSpPr>
                  <a:spLocks noChangeShapeType="1"/>
                </p:cNvSpPr>
                <p:nvPr/>
              </p:nvSpPr>
              <p:spPr bwMode="auto">
                <a:xfrm>
                  <a:off x="1973" y="3203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15" name="Line 104"/>
                <p:cNvSpPr>
                  <a:spLocks noChangeShapeType="1"/>
                </p:cNvSpPr>
                <p:nvPr/>
              </p:nvSpPr>
              <p:spPr bwMode="auto">
                <a:xfrm>
                  <a:off x="2018" y="3249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16" name="Line 105"/>
                <p:cNvSpPr>
                  <a:spLocks noChangeShapeType="1"/>
                </p:cNvSpPr>
                <p:nvPr/>
              </p:nvSpPr>
              <p:spPr bwMode="auto">
                <a:xfrm>
                  <a:off x="2064" y="3294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1583" name="Group 107"/>
              <p:cNvGrpSpPr>
                <a:grpSpLocks/>
              </p:cNvGrpSpPr>
              <p:nvPr/>
            </p:nvGrpSpPr>
            <p:grpSpPr bwMode="auto">
              <a:xfrm>
                <a:off x="2245" y="3430"/>
                <a:ext cx="227" cy="91"/>
                <a:chOff x="1973" y="3203"/>
                <a:chExt cx="227" cy="91"/>
              </a:xfrm>
            </p:grpSpPr>
            <p:sp>
              <p:nvSpPr>
                <p:cNvPr id="21611" name="Line 108"/>
                <p:cNvSpPr>
                  <a:spLocks noChangeShapeType="1"/>
                </p:cNvSpPr>
                <p:nvPr/>
              </p:nvSpPr>
              <p:spPr bwMode="auto">
                <a:xfrm>
                  <a:off x="1973" y="3203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12" name="Line 109"/>
                <p:cNvSpPr>
                  <a:spLocks noChangeShapeType="1"/>
                </p:cNvSpPr>
                <p:nvPr/>
              </p:nvSpPr>
              <p:spPr bwMode="auto">
                <a:xfrm>
                  <a:off x="2018" y="3249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13" name="Line 110"/>
                <p:cNvSpPr>
                  <a:spLocks noChangeShapeType="1"/>
                </p:cNvSpPr>
                <p:nvPr/>
              </p:nvSpPr>
              <p:spPr bwMode="auto">
                <a:xfrm>
                  <a:off x="2064" y="3294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1584" name="Group 111"/>
              <p:cNvGrpSpPr>
                <a:grpSpLocks/>
              </p:cNvGrpSpPr>
              <p:nvPr/>
            </p:nvGrpSpPr>
            <p:grpSpPr bwMode="auto">
              <a:xfrm>
                <a:off x="2835" y="3340"/>
                <a:ext cx="227" cy="91"/>
                <a:chOff x="1973" y="3203"/>
                <a:chExt cx="227" cy="91"/>
              </a:xfrm>
            </p:grpSpPr>
            <p:sp>
              <p:nvSpPr>
                <p:cNvPr id="21608" name="Line 112"/>
                <p:cNvSpPr>
                  <a:spLocks noChangeShapeType="1"/>
                </p:cNvSpPr>
                <p:nvPr/>
              </p:nvSpPr>
              <p:spPr bwMode="auto">
                <a:xfrm>
                  <a:off x="1973" y="3203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9" name="Line 113"/>
                <p:cNvSpPr>
                  <a:spLocks noChangeShapeType="1"/>
                </p:cNvSpPr>
                <p:nvPr/>
              </p:nvSpPr>
              <p:spPr bwMode="auto">
                <a:xfrm>
                  <a:off x="2018" y="3249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10" name="Line 114"/>
                <p:cNvSpPr>
                  <a:spLocks noChangeShapeType="1"/>
                </p:cNvSpPr>
                <p:nvPr/>
              </p:nvSpPr>
              <p:spPr bwMode="auto">
                <a:xfrm>
                  <a:off x="2064" y="3294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1585" name="Group 115"/>
              <p:cNvGrpSpPr>
                <a:grpSpLocks/>
              </p:cNvGrpSpPr>
              <p:nvPr/>
            </p:nvGrpSpPr>
            <p:grpSpPr bwMode="auto">
              <a:xfrm>
                <a:off x="522" y="2342"/>
                <a:ext cx="227" cy="91"/>
                <a:chOff x="1973" y="3203"/>
                <a:chExt cx="227" cy="91"/>
              </a:xfrm>
            </p:grpSpPr>
            <p:sp>
              <p:nvSpPr>
                <p:cNvPr id="21605" name="Line 116"/>
                <p:cNvSpPr>
                  <a:spLocks noChangeShapeType="1"/>
                </p:cNvSpPr>
                <p:nvPr/>
              </p:nvSpPr>
              <p:spPr bwMode="auto">
                <a:xfrm>
                  <a:off x="1973" y="3203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6" name="Line 117"/>
                <p:cNvSpPr>
                  <a:spLocks noChangeShapeType="1"/>
                </p:cNvSpPr>
                <p:nvPr/>
              </p:nvSpPr>
              <p:spPr bwMode="auto">
                <a:xfrm>
                  <a:off x="2018" y="3249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7" name="Line 118"/>
                <p:cNvSpPr>
                  <a:spLocks noChangeShapeType="1"/>
                </p:cNvSpPr>
                <p:nvPr/>
              </p:nvSpPr>
              <p:spPr bwMode="auto">
                <a:xfrm>
                  <a:off x="2064" y="3294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1586" name="Group 119"/>
              <p:cNvGrpSpPr>
                <a:grpSpLocks/>
              </p:cNvGrpSpPr>
              <p:nvPr/>
            </p:nvGrpSpPr>
            <p:grpSpPr bwMode="auto">
              <a:xfrm>
                <a:off x="975" y="2795"/>
                <a:ext cx="227" cy="91"/>
                <a:chOff x="1973" y="3203"/>
                <a:chExt cx="227" cy="91"/>
              </a:xfrm>
            </p:grpSpPr>
            <p:sp>
              <p:nvSpPr>
                <p:cNvPr id="21602" name="Line 120"/>
                <p:cNvSpPr>
                  <a:spLocks noChangeShapeType="1"/>
                </p:cNvSpPr>
                <p:nvPr/>
              </p:nvSpPr>
              <p:spPr bwMode="auto">
                <a:xfrm>
                  <a:off x="1973" y="3203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3" name="Line 121"/>
                <p:cNvSpPr>
                  <a:spLocks noChangeShapeType="1"/>
                </p:cNvSpPr>
                <p:nvPr/>
              </p:nvSpPr>
              <p:spPr bwMode="auto">
                <a:xfrm>
                  <a:off x="2018" y="3249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4" name="Line 122"/>
                <p:cNvSpPr>
                  <a:spLocks noChangeShapeType="1"/>
                </p:cNvSpPr>
                <p:nvPr/>
              </p:nvSpPr>
              <p:spPr bwMode="auto">
                <a:xfrm>
                  <a:off x="2064" y="3294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1587" name="Oval 123"/>
              <p:cNvSpPr>
                <a:spLocks noChangeArrowheads="1"/>
              </p:cNvSpPr>
              <p:nvPr/>
            </p:nvSpPr>
            <p:spPr bwMode="auto">
              <a:xfrm>
                <a:off x="2245" y="709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88" name="Freeform 124"/>
              <p:cNvSpPr>
                <a:spLocks/>
              </p:cNvSpPr>
              <p:nvPr/>
            </p:nvSpPr>
            <p:spPr bwMode="auto">
              <a:xfrm>
                <a:off x="2272" y="571"/>
                <a:ext cx="64" cy="128"/>
              </a:xfrm>
              <a:custGeom>
                <a:avLst/>
                <a:gdLst>
                  <a:gd name="T0" fmla="*/ 8 w 64"/>
                  <a:gd name="T1" fmla="*/ 128 h 128"/>
                  <a:gd name="T2" fmla="*/ 0 w 64"/>
                  <a:gd name="T3" fmla="*/ 48 h 128"/>
                  <a:gd name="T4" fmla="*/ 48 w 64"/>
                  <a:gd name="T5" fmla="*/ 88 h 128"/>
                  <a:gd name="T6" fmla="*/ 64 w 64"/>
                  <a:gd name="T7" fmla="*/ 0 h 1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8"/>
                  <a:gd name="T14" fmla="*/ 64 w 64"/>
                  <a:gd name="T15" fmla="*/ 128 h 1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8">
                    <a:moveTo>
                      <a:pt x="8" y="128"/>
                    </a:moveTo>
                    <a:lnTo>
                      <a:pt x="0" y="48"/>
                    </a:lnTo>
                    <a:lnTo>
                      <a:pt x="48" y="88"/>
                    </a:lnTo>
                    <a:lnTo>
                      <a:pt x="6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89" name="Text Box 125"/>
              <p:cNvSpPr txBox="1">
                <a:spLocks noChangeArrowheads="1"/>
              </p:cNvSpPr>
              <p:nvPr/>
            </p:nvSpPr>
            <p:spPr bwMode="auto">
              <a:xfrm>
                <a:off x="2291" y="618"/>
                <a:ext cx="131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900" i="1"/>
                  <a:t>трансформатор</a:t>
                </a:r>
              </a:p>
            </p:txBody>
          </p:sp>
          <p:sp>
            <p:nvSpPr>
              <p:cNvPr id="21590" name="Freeform 126"/>
              <p:cNvSpPr>
                <a:spLocks/>
              </p:cNvSpPr>
              <p:nvPr/>
            </p:nvSpPr>
            <p:spPr bwMode="auto">
              <a:xfrm>
                <a:off x="1746" y="203"/>
                <a:ext cx="878" cy="3817"/>
              </a:xfrm>
              <a:custGeom>
                <a:avLst/>
                <a:gdLst>
                  <a:gd name="T0" fmla="*/ 0 w 878"/>
                  <a:gd name="T1" fmla="*/ 3817 h 3817"/>
                  <a:gd name="T2" fmla="*/ 262 w 878"/>
                  <a:gd name="T3" fmla="*/ 3288 h 3817"/>
                  <a:gd name="T4" fmla="*/ 118 w 878"/>
                  <a:gd name="T5" fmla="*/ 2088 h 3817"/>
                  <a:gd name="T6" fmla="*/ 878 w 878"/>
                  <a:gd name="T7" fmla="*/ 704 h 3817"/>
                  <a:gd name="T8" fmla="*/ 526 w 878"/>
                  <a:gd name="T9" fmla="*/ 536 h 3817"/>
                  <a:gd name="T10" fmla="*/ 286 w 878"/>
                  <a:gd name="T11" fmla="*/ 0 h 38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8"/>
                  <a:gd name="T19" fmla="*/ 0 h 3817"/>
                  <a:gd name="T20" fmla="*/ 878 w 878"/>
                  <a:gd name="T21" fmla="*/ 3817 h 38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8" h="3817">
                    <a:moveTo>
                      <a:pt x="0" y="3817"/>
                    </a:moveTo>
                    <a:lnTo>
                      <a:pt x="262" y="3288"/>
                    </a:lnTo>
                    <a:lnTo>
                      <a:pt x="118" y="2088"/>
                    </a:lnTo>
                    <a:lnTo>
                      <a:pt x="878" y="704"/>
                    </a:lnTo>
                    <a:lnTo>
                      <a:pt x="526" y="536"/>
                    </a:lnTo>
                    <a:lnTo>
                      <a:pt x="28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1" name="Oval 127"/>
              <p:cNvSpPr>
                <a:spLocks noChangeArrowheads="1"/>
              </p:cNvSpPr>
              <p:nvPr/>
            </p:nvSpPr>
            <p:spPr bwMode="auto">
              <a:xfrm>
                <a:off x="1837" y="2251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92" name="Oval 128"/>
              <p:cNvSpPr>
                <a:spLocks noChangeArrowheads="1"/>
              </p:cNvSpPr>
              <p:nvPr/>
            </p:nvSpPr>
            <p:spPr bwMode="auto">
              <a:xfrm>
                <a:off x="2608" y="890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93" name="Oval 129"/>
              <p:cNvSpPr>
                <a:spLocks noChangeArrowheads="1"/>
              </p:cNvSpPr>
              <p:nvPr/>
            </p:nvSpPr>
            <p:spPr bwMode="auto">
              <a:xfrm>
                <a:off x="1973" y="3476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94" name="Freeform 130"/>
              <p:cNvSpPr>
                <a:spLocks/>
              </p:cNvSpPr>
              <p:nvPr/>
            </p:nvSpPr>
            <p:spPr bwMode="auto">
              <a:xfrm>
                <a:off x="1936" y="3539"/>
                <a:ext cx="56" cy="120"/>
              </a:xfrm>
              <a:custGeom>
                <a:avLst/>
                <a:gdLst>
                  <a:gd name="T0" fmla="*/ 56 w 56"/>
                  <a:gd name="T1" fmla="*/ 0 h 120"/>
                  <a:gd name="T2" fmla="*/ 0 w 56"/>
                  <a:gd name="T3" fmla="*/ 120 h 120"/>
                  <a:gd name="T4" fmla="*/ 0 60000 65536"/>
                  <a:gd name="T5" fmla="*/ 0 60000 65536"/>
                  <a:gd name="T6" fmla="*/ 0 w 56"/>
                  <a:gd name="T7" fmla="*/ 0 h 120"/>
                  <a:gd name="T8" fmla="*/ 56 w 56"/>
                  <a:gd name="T9" fmla="*/ 120 h 1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6" h="120">
                    <a:moveTo>
                      <a:pt x="56" y="0"/>
                    </a:moveTo>
                    <a:lnTo>
                      <a:pt x="0" y="12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5" name="Freeform 131"/>
              <p:cNvSpPr>
                <a:spLocks/>
              </p:cNvSpPr>
              <p:nvPr/>
            </p:nvSpPr>
            <p:spPr bwMode="auto">
              <a:xfrm>
                <a:off x="1992" y="3299"/>
                <a:ext cx="1" cy="168"/>
              </a:xfrm>
              <a:custGeom>
                <a:avLst/>
                <a:gdLst>
                  <a:gd name="T0" fmla="*/ 0 w 1"/>
                  <a:gd name="T1" fmla="*/ 168 h 168"/>
                  <a:gd name="T2" fmla="*/ 0 w 1"/>
                  <a:gd name="T3" fmla="*/ 0 h 168"/>
                  <a:gd name="T4" fmla="*/ 0 60000 65536"/>
                  <a:gd name="T5" fmla="*/ 0 60000 65536"/>
                  <a:gd name="T6" fmla="*/ 0 w 1"/>
                  <a:gd name="T7" fmla="*/ 0 h 168"/>
                  <a:gd name="T8" fmla="*/ 1 w 1"/>
                  <a:gd name="T9" fmla="*/ 168 h 16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68">
                    <a:moveTo>
                      <a:pt x="0" y="16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6" name="Freeform 132"/>
              <p:cNvSpPr>
                <a:spLocks/>
              </p:cNvSpPr>
              <p:nvPr/>
            </p:nvSpPr>
            <p:spPr bwMode="auto">
              <a:xfrm>
                <a:off x="1864" y="2299"/>
                <a:ext cx="19" cy="179"/>
              </a:xfrm>
              <a:custGeom>
                <a:avLst/>
                <a:gdLst>
                  <a:gd name="T0" fmla="*/ 0 w 19"/>
                  <a:gd name="T1" fmla="*/ 0 h 179"/>
                  <a:gd name="T2" fmla="*/ 19 w 19"/>
                  <a:gd name="T3" fmla="*/ 179 h 179"/>
                  <a:gd name="T4" fmla="*/ 0 60000 65536"/>
                  <a:gd name="T5" fmla="*/ 0 60000 65536"/>
                  <a:gd name="T6" fmla="*/ 0 w 19"/>
                  <a:gd name="T7" fmla="*/ 0 h 179"/>
                  <a:gd name="T8" fmla="*/ 19 w 19"/>
                  <a:gd name="T9" fmla="*/ 179 h 17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" h="179">
                    <a:moveTo>
                      <a:pt x="0" y="0"/>
                    </a:moveTo>
                    <a:lnTo>
                      <a:pt x="19" y="17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7" name="Freeform 133"/>
              <p:cNvSpPr>
                <a:spLocks/>
              </p:cNvSpPr>
              <p:nvPr/>
            </p:nvSpPr>
            <p:spPr bwMode="auto">
              <a:xfrm>
                <a:off x="1882" y="2107"/>
                <a:ext cx="78" cy="145"/>
              </a:xfrm>
              <a:custGeom>
                <a:avLst/>
                <a:gdLst>
                  <a:gd name="T0" fmla="*/ 0 w 78"/>
                  <a:gd name="T1" fmla="*/ 145 h 145"/>
                  <a:gd name="T2" fmla="*/ 78 w 78"/>
                  <a:gd name="T3" fmla="*/ 0 h 145"/>
                  <a:gd name="T4" fmla="*/ 0 60000 65536"/>
                  <a:gd name="T5" fmla="*/ 0 60000 65536"/>
                  <a:gd name="T6" fmla="*/ 0 w 78"/>
                  <a:gd name="T7" fmla="*/ 0 h 145"/>
                  <a:gd name="T8" fmla="*/ 78 w 78"/>
                  <a:gd name="T9" fmla="*/ 145 h 14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8" h="145">
                    <a:moveTo>
                      <a:pt x="0" y="145"/>
                    </a:moveTo>
                    <a:lnTo>
                      <a:pt x="7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8" name="Freeform 134"/>
              <p:cNvSpPr>
                <a:spLocks/>
              </p:cNvSpPr>
              <p:nvPr/>
            </p:nvSpPr>
            <p:spPr bwMode="auto">
              <a:xfrm>
                <a:off x="2536" y="923"/>
                <a:ext cx="88" cy="136"/>
              </a:xfrm>
              <a:custGeom>
                <a:avLst/>
                <a:gdLst>
                  <a:gd name="T0" fmla="*/ 88 w 88"/>
                  <a:gd name="T1" fmla="*/ 0 h 136"/>
                  <a:gd name="T2" fmla="*/ 0 w 88"/>
                  <a:gd name="T3" fmla="*/ 136 h 136"/>
                  <a:gd name="T4" fmla="*/ 0 60000 65536"/>
                  <a:gd name="T5" fmla="*/ 0 60000 65536"/>
                  <a:gd name="T6" fmla="*/ 0 w 88"/>
                  <a:gd name="T7" fmla="*/ 0 h 136"/>
                  <a:gd name="T8" fmla="*/ 88 w 88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8" h="136">
                    <a:moveTo>
                      <a:pt x="88" y="0"/>
                    </a:moveTo>
                    <a:lnTo>
                      <a:pt x="0" y="13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99" name="Freeform 135"/>
              <p:cNvSpPr>
                <a:spLocks/>
              </p:cNvSpPr>
              <p:nvPr/>
            </p:nvSpPr>
            <p:spPr bwMode="auto">
              <a:xfrm>
                <a:off x="2496" y="851"/>
                <a:ext cx="128" cy="56"/>
              </a:xfrm>
              <a:custGeom>
                <a:avLst/>
                <a:gdLst>
                  <a:gd name="T0" fmla="*/ 128 w 128"/>
                  <a:gd name="T1" fmla="*/ 56 h 56"/>
                  <a:gd name="T2" fmla="*/ 0 w 128"/>
                  <a:gd name="T3" fmla="*/ 0 h 56"/>
                  <a:gd name="T4" fmla="*/ 0 60000 65536"/>
                  <a:gd name="T5" fmla="*/ 0 60000 65536"/>
                  <a:gd name="T6" fmla="*/ 0 w 128"/>
                  <a:gd name="T7" fmla="*/ 0 h 56"/>
                  <a:gd name="T8" fmla="*/ 128 w 128"/>
                  <a:gd name="T9" fmla="*/ 56 h 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56">
                    <a:moveTo>
                      <a:pt x="128" y="5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00" name="Text Box 136"/>
              <p:cNvSpPr txBox="1">
                <a:spLocks noChangeArrowheads="1"/>
              </p:cNvSpPr>
              <p:nvPr/>
            </p:nvSpPr>
            <p:spPr bwMode="auto">
              <a:xfrm rot="-3785591">
                <a:off x="1437" y="3558"/>
                <a:ext cx="77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>
                    <a:solidFill>
                      <a:schemeClr val="bg1"/>
                    </a:solidFill>
                  </a:rPr>
                  <a:t>ЛЭП 10 кВ</a:t>
                </a:r>
              </a:p>
            </p:txBody>
          </p:sp>
          <p:sp>
            <p:nvSpPr>
              <p:cNvPr id="21601" name="Freeform 137"/>
              <p:cNvSpPr>
                <a:spLocks/>
              </p:cNvSpPr>
              <p:nvPr/>
            </p:nvSpPr>
            <p:spPr bwMode="auto">
              <a:xfrm>
                <a:off x="2048" y="2568"/>
                <a:ext cx="1456" cy="872"/>
              </a:xfrm>
              <a:custGeom>
                <a:avLst/>
                <a:gdLst>
                  <a:gd name="T0" fmla="*/ 152 w 1456"/>
                  <a:gd name="T1" fmla="*/ 0 h 872"/>
                  <a:gd name="T2" fmla="*/ 152 w 1456"/>
                  <a:gd name="T3" fmla="*/ 32 h 872"/>
                  <a:gd name="T4" fmla="*/ 0 w 1456"/>
                  <a:gd name="T5" fmla="*/ 144 h 872"/>
                  <a:gd name="T6" fmla="*/ 64 w 1456"/>
                  <a:gd name="T7" fmla="*/ 496 h 872"/>
                  <a:gd name="T8" fmla="*/ 640 w 1456"/>
                  <a:gd name="T9" fmla="*/ 808 h 872"/>
                  <a:gd name="T10" fmla="*/ 776 w 1456"/>
                  <a:gd name="T11" fmla="*/ 600 h 872"/>
                  <a:gd name="T12" fmla="*/ 1160 w 1456"/>
                  <a:gd name="T13" fmla="*/ 784 h 872"/>
                  <a:gd name="T14" fmla="*/ 1176 w 1456"/>
                  <a:gd name="T15" fmla="*/ 872 h 872"/>
                  <a:gd name="T16" fmla="*/ 1456 w 1456"/>
                  <a:gd name="T17" fmla="*/ 704 h 872"/>
                  <a:gd name="T18" fmla="*/ 152 w 1456"/>
                  <a:gd name="T19" fmla="*/ 0 h 8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56"/>
                  <a:gd name="T31" fmla="*/ 0 h 872"/>
                  <a:gd name="T32" fmla="*/ 1456 w 1456"/>
                  <a:gd name="T33" fmla="*/ 872 h 8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56" h="872">
                    <a:moveTo>
                      <a:pt x="152" y="0"/>
                    </a:moveTo>
                    <a:lnTo>
                      <a:pt x="152" y="32"/>
                    </a:lnTo>
                    <a:lnTo>
                      <a:pt x="0" y="144"/>
                    </a:lnTo>
                    <a:lnTo>
                      <a:pt x="64" y="496"/>
                    </a:lnTo>
                    <a:lnTo>
                      <a:pt x="640" y="808"/>
                    </a:lnTo>
                    <a:lnTo>
                      <a:pt x="776" y="600"/>
                    </a:lnTo>
                    <a:lnTo>
                      <a:pt x="1160" y="784"/>
                    </a:lnTo>
                    <a:lnTo>
                      <a:pt x="1176" y="872"/>
                    </a:lnTo>
                    <a:lnTo>
                      <a:pt x="1456" y="704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9966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21509" name="Picture 13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888" y="0"/>
              <a:ext cx="2843212" cy="2054225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1510" name="Text Box 141"/>
            <p:cNvSpPr txBox="1">
              <a:spLocks noChangeArrowheads="1"/>
            </p:cNvSpPr>
            <p:nvPr/>
          </p:nvSpPr>
          <p:spPr bwMode="auto">
            <a:xfrm>
              <a:off x="6084888" y="1773238"/>
              <a:ext cx="280828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Въезд на участок  47:01:1122001:1436</a:t>
              </a:r>
            </a:p>
          </p:txBody>
        </p:sp>
        <p:sp>
          <p:nvSpPr>
            <p:cNvPr id="21511" name="Rectangle 142"/>
            <p:cNvSpPr>
              <a:spLocks noChangeArrowheads="1"/>
            </p:cNvSpPr>
            <p:nvPr/>
          </p:nvSpPr>
          <p:spPr bwMode="auto">
            <a:xfrm rot="16200000">
              <a:off x="-1274762" y="2290762"/>
              <a:ext cx="3455988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>
                  <a:latin typeface="Times New Roman" pitchFamily="18" charset="0"/>
                </a:rPr>
                <a:t>Ленинградская область</a:t>
              </a:r>
              <a:r>
                <a:rPr lang="en-US" sz="1300">
                  <a:latin typeface="Times New Roman" pitchFamily="18" charset="0"/>
                </a:rPr>
                <a:t>   </a:t>
              </a:r>
              <a:r>
                <a:rPr lang="ru-RU" sz="130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1512" name="Rectangle 143"/>
            <p:cNvSpPr>
              <a:spLocks noChangeArrowheads="1"/>
            </p:cNvSpPr>
            <p:nvPr/>
          </p:nvSpPr>
          <p:spPr bwMode="auto">
            <a:xfrm rot="162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Группа 87"/>
          <p:cNvGrpSpPr/>
          <p:nvPr/>
        </p:nvGrpSpPr>
        <p:grpSpPr>
          <a:xfrm>
            <a:off x="0" y="260350"/>
            <a:ext cx="9144001" cy="6597650"/>
            <a:chOff x="0" y="260350"/>
            <a:chExt cx="9144001" cy="6597650"/>
          </a:xfrm>
        </p:grpSpPr>
        <p:sp>
          <p:nvSpPr>
            <p:cNvPr id="22530" name="Text Box 67"/>
            <p:cNvSpPr txBox="1">
              <a:spLocks noChangeArrowheads="1"/>
            </p:cNvSpPr>
            <p:nvPr/>
          </p:nvSpPr>
          <p:spPr bwMode="auto">
            <a:xfrm>
              <a:off x="1547664" y="476250"/>
              <a:ext cx="7596337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u="sng" dirty="0" smtClean="0"/>
                <a:t>Продаются </a:t>
              </a:r>
              <a:r>
                <a:rPr lang="ru-RU" sz="1000" u="sng" dirty="0" smtClean="0"/>
                <a:t>участки </a:t>
              </a:r>
              <a:r>
                <a:rPr lang="ru-RU" sz="1000" u="sng" dirty="0" err="1" smtClean="0"/>
                <a:t>сельхозназначения</a:t>
              </a:r>
              <a:r>
                <a:rPr lang="ru-RU" sz="1000" u="sng" dirty="0" smtClean="0"/>
                <a:t>,  площадью   от 0.2 до 2 га  в большом массиве восточнее поселка Житково. К участкам есть круглогодичный подъезд, так как они расположены вдоль автодороги. Рельеф ровный. Участки имеют правильную геометрическую форму. </a:t>
              </a:r>
            </a:p>
            <a:p>
              <a:pPr>
                <a:spcBef>
                  <a:spcPct val="50000"/>
                </a:spcBef>
              </a:pPr>
              <a:r>
                <a:rPr lang="ru-RU" sz="1000" u="sng" dirty="0" smtClean="0"/>
                <a:t>Примечание</a:t>
              </a:r>
              <a:r>
                <a:rPr lang="ru-RU" sz="1000" dirty="0"/>
                <a:t>:                                                                                                                                   </a:t>
              </a:r>
              <a:r>
                <a:rPr lang="ru-RU" sz="1000" dirty="0" smtClean="0"/>
                <a:t>                                                             1)  Два земельных участка , на плане выделенные зеленным цветом,  </a:t>
              </a:r>
              <a:r>
                <a:rPr lang="ru-RU" sz="1000" dirty="0"/>
                <a:t>общей площадью 19462 кв.м и единым кадастровым № </a:t>
              </a:r>
              <a:r>
                <a:rPr lang="ru-RU" sz="1000" dirty="0" smtClean="0">
                  <a:solidFill>
                    <a:srgbClr val="006600"/>
                  </a:solidFill>
                </a:rPr>
                <a:t>47:01:1122001:1496</a:t>
              </a:r>
              <a:r>
                <a:rPr lang="ru-RU" sz="1000" dirty="0" smtClean="0"/>
                <a:t>. </a:t>
              </a:r>
              <a:r>
                <a:rPr lang="ru-RU" sz="1000" dirty="0"/>
                <a:t>План второго участка смотреть на следующей </a:t>
              </a:r>
              <a:r>
                <a:rPr lang="ru-RU" sz="1000" dirty="0" smtClean="0"/>
                <a:t>(</a:t>
              </a:r>
              <a:r>
                <a:rPr lang="ru-RU" sz="1000" dirty="0"/>
                <a:t>4</a:t>
              </a:r>
              <a:r>
                <a:rPr lang="ru-RU" sz="1000" dirty="0" smtClean="0"/>
                <a:t>) </a:t>
              </a:r>
              <a:r>
                <a:rPr lang="ru-RU" sz="1000" dirty="0"/>
                <a:t>странице.</a:t>
              </a:r>
            </a:p>
          </p:txBody>
        </p:sp>
        <p:sp>
          <p:nvSpPr>
            <p:cNvPr id="22531" name="Text Box 7"/>
            <p:cNvSpPr txBox="1">
              <a:spLocks noChangeArrowheads="1"/>
            </p:cNvSpPr>
            <p:nvPr/>
          </p:nvSpPr>
          <p:spPr bwMode="auto">
            <a:xfrm>
              <a:off x="3851275" y="260350"/>
              <a:ext cx="2735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cs typeface="Arial" charset="0"/>
                </a:rPr>
                <a:t>План участков  </a:t>
              </a:r>
              <a:r>
                <a:rPr lang="ru-RU" sz="1400" b="1" dirty="0" smtClean="0">
                  <a:cs typeface="Arial" charset="0"/>
                </a:rPr>
                <a:t>(</a:t>
              </a:r>
              <a:r>
                <a:rPr lang="ru-RU" sz="1400" b="1" dirty="0">
                  <a:cs typeface="Arial" charset="0"/>
                </a:rPr>
                <a:t>3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539751" y="1628800"/>
              <a:ext cx="8280721" cy="5041875"/>
              <a:chOff x="539750" y="1341438"/>
              <a:chExt cx="8797925" cy="5329237"/>
            </a:xfrm>
          </p:grpSpPr>
          <p:grpSp>
            <p:nvGrpSpPr>
              <p:cNvPr id="22532" name="Group 8"/>
              <p:cNvGrpSpPr>
                <a:grpSpLocks/>
              </p:cNvGrpSpPr>
              <p:nvPr/>
            </p:nvGrpSpPr>
            <p:grpSpPr bwMode="auto">
              <a:xfrm>
                <a:off x="539750" y="1417638"/>
                <a:ext cx="8521700" cy="5253037"/>
                <a:chOff x="-933" y="531"/>
                <a:chExt cx="7629" cy="4487"/>
              </a:xfrm>
            </p:grpSpPr>
            <p:pic>
              <p:nvPicPr>
                <p:cNvPr id="22613" name="Picture 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-933" y="531"/>
                  <a:ext cx="7626" cy="3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614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30" y="3748"/>
                  <a:ext cx="7626" cy="1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2533" name="Freeform 9"/>
              <p:cNvSpPr>
                <a:spLocks/>
              </p:cNvSpPr>
              <p:nvPr/>
            </p:nvSpPr>
            <p:spPr bwMode="auto">
              <a:xfrm>
                <a:off x="3227388" y="2814638"/>
                <a:ext cx="1912937" cy="1639887"/>
              </a:xfrm>
              <a:custGeom>
                <a:avLst/>
                <a:gdLst>
                  <a:gd name="T0" fmla="*/ 0 w 1112"/>
                  <a:gd name="T1" fmla="*/ 2147483647 h 920"/>
                  <a:gd name="T2" fmla="*/ 2147483647 w 1112"/>
                  <a:gd name="T3" fmla="*/ 0 h 920"/>
                  <a:gd name="T4" fmla="*/ 2147483647 w 1112"/>
                  <a:gd name="T5" fmla="*/ 2147483647 h 920"/>
                  <a:gd name="T6" fmla="*/ 2147483647 w 1112"/>
                  <a:gd name="T7" fmla="*/ 2147483647 h 920"/>
                  <a:gd name="T8" fmla="*/ 2147483647 w 1112"/>
                  <a:gd name="T9" fmla="*/ 2147483647 h 920"/>
                  <a:gd name="T10" fmla="*/ 2147483647 w 1112"/>
                  <a:gd name="T11" fmla="*/ 2147483647 h 920"/>
                  <a:gd name="T12" fmla="*/ 2147483647 w 1112"/>
                  <a:gd name="T13" fmla="*/ 2147483647 h 920"/>
                  <a:gd name="T14" fmla="*/ 2147483647 w 1112"/>
                  <a:gd name="T15" fmla="*/ 2147483647 h 920"/>
                  <a:gd name="T16" fmla="*/ 2147483647 w 1112"/>
                  <a:gd name="T17" fmla="*/ 2147483647 h 920"/>
                  <a:gd name="T18" fmla="*/ 2147483647 w 1112"/>
                  <a:gd name="T19" fmla="*/ 2147483647 h 920"/>
                  <a:gd name="T20" fmla="*/ 2147483647 w 1112"/>
                  <a:gd name="T21" fmla="*/ 2147483647 h 920"/>
                  <a:gd name="T22" fmla="*/ 2147483647 w 1112"/>
                  <a:gd name="T23" fmla="*/ 2147483647 h 920"/>
                  <a:gd name="T24" fmla="*/ 0 w 1112"/>
                  <a:gd name="T25" fmla="*/ 2147483647 h 9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12"/>
                  <a:gd name="T40" fmla="*/ 0 h 920"/>
                  <a:gd name="T41" fmla="*/ 1112 w 1112"/>
                  <a:gd name="T42" fmla="*/ 920 h 9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12" h="920">
                    <a:moveTo>
                      <a:pt x="0" y="32"/>
                    </a:moveTo>
                    <a:lnTo>
                      <a:pt x="88" y="0"/>
                    </a:lnTo>
                    <a:lnTo>
                      <a:pt x="368" y="112"/>
                    </a:lnTo>
                    <a:lnTo>
                      <a:pt x="448" y="104"/>
                    </a:lnTo>
                    <a:lnTo>
                      <a:pt x="480" y="152"/>
                    </a:lnTo>
                    <a:lnTo>
                      <a:pt x="1112" y="720"/>
                    </a:lnTo>
                    <a:lnTo>
                      <a:pt x="944" y="920"/>
                    </a:lnTo>
                    <a:lnTo>
                      <a:pt x="824" y="888"/>
                    </a:lnTo>
                    <a:lnTo>
                      <a:pt x="760" y="728"/>
                    </a:lnTo>
                    <a:lnTo>
                      <a:pt x="824" y="616"/>
                    </a:lnTo>
                    <a:lnTo>
                      <a:pt x="736" y="536"/>
                    </a:lnTo>
                    <a:lnTo>
                      <a:pt x="688" y="576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4" name="Freeform 10"/>
              <p:cNvSpPr>
                <a:spLocks/>
              </p:cNvSpPr>
              <p:nvPr/>
            </p:nvSpPr>
            <p:spPr bwMode="auto">
              <a:xfrm>
                <a:off x="4860925" y="4102100"/>
                <a:ext cx="349250" cy="468313"/>
              </a:xfrm>
              <a:custGeom>
                <a:avLst/>
                <a:gdLst>
                  <a:gd name="T0" fmla="*/ 0 w 313"/>
                  <a:gd name="T1" fmla="*/ 2147483647 h 400"/>
                  <a:gd name="T2" fmla="*/ 2147483647 w 313"/>
                  <a:gd name="T3" fmla="*/ 2147483647 h 400"/>
                  <a:gd name="T4" fmla="*/ 2147483647 w 313"/>
                  <a:gd name="T5" fmla="*/ 2147483647 h 400"/>
                  <a:gd name="T6" fmla="*/ 2147483647 w 313"/>
                  <a:gd name="T7" fmla="*/ 0 h 400"/>
                  <a:gd name="T8" fmla="*/ 0 w 313"/>
                  <a:gd name="T9" fmla="*/ 2147483647 h 4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3"/>
                  <a:gd name="T16" fmla="*/ 0 h 400"/>
                  <a:gd name="T17" fmla="*/ 313 w 313"/>
                  <a:gd name="T18" fmla="*/ 400 h 4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3" h="400">
                    <a:moveTo>
                      <a:pt x="0" y="304"/>
                    </a:moveTo>
                    <a:lnTo>
                      <a:pt x="288" y="400"/>
                    </a:lnTo>
                    <a:lnTo>
                      <a:pt x="313" y="34"/>
                    </a:lnTo>
                    <a:lnTo>
                      <a:pt x="264" y="0"/>
                    </a:lnTo>
                    <a:lnTo>
                      <a:pt x="0" y="304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66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5" name="Freeform 11"/>
              <p:cNvSpPr>
                <a:spLocks/>
              </p:cNvSpPr>
              <p:nvPr/>
            </p:nvSpPr>
            <p:spPr bwMode="auto">
              <a:xfrm>
                <a:off x="6173788" y="4140200"/>
                <a:ext cx="1973262" cy="1387475"/>
              </a:xfrm>
              <a:custGeom>
                <a:avLst/>
                <a:gdLst>
                  <a:gd name="T0" fmla="*/ 2147483647 w 1768"/>
                  <a:gd name="T1" fmla="*/ 2147483647 h 1183"/>
                  <a:gd name="T2" fmla="*/ 2147483647 w 1768"/>
                  <a:gd name="T3" fmla="*/ 0 h 1183"/>
                  <a:gd name="T4" fmla="*/ 2147483647 w 1768"/>
                  <a:gd name="T5" fmla="*/ 2147483647 h 1183"/>
                  <a:gd name="T6" fmla="*/ 2147483647 w 1768"/>
                  <a:gd name="T7" fmla="*/ 2147483647 h 1183"/>
                  <a:gd name="T8" fmla="*/ 2147483647 w 1768"/>
                  <a:gd name="T9" fmla="*/ 2147483647 h 1183"/>
                  <a:gd name="T10" fmla="*/ 2147483647 w 1768"/>
                  <a:gd name="T11" fmla="*/ 2147483647 h 1183"/>
                  <a:gd name="T12" fmla="*/ 2147483647 w 1768"/>
                  <a:gd name="T13" fmla="*/ 2147483647 h 1183"/>
                  <a:gd name="T14" fmla="*/ 2147483647 w 1768"/>
                  <a:gd name="T15" fmla="*/ 2147483647 h 1183"/>
                  <a:gd name="T16" fmla="*/ 2147483647 w 1768"/>
                  <a:gd name="T17" fmla="*/ 2147483647 h 1183"/>
                  <a:gd name="T18" fmla="*/ 2147483647 w 1768"/>
                  <a:gd name="T19" fmla="*/ 2147483647 h 1183"/>
                  <a:gd name="T20" fmla="*/ 2147483647 w 1768"/>
                  <a:gd name="T21" fmla="*/ 2147483647 h 1183"/>
                  <a:gd name="T22" fmla="*/ 0 w 1768"/>
                  <a:gd name="T23" fmla="*/ 2147483647 h 1183"/>
                  <a:gd name="T24" fmla="*/ 2147483647 w 1768"/>
                  <a:gd name="T25" fmla="*/ 2147483647 h 11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8"/>
                  <a:gd name="T40" fmla="*/ 0 h 1183"/>
                  <a:gd name="T41" fmla="*/ 1768 w 1768"/>
                  <a:gd name="T42" fmla="*/ 1183 h 11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8" h="1183">
                    <a:moveTo>
                      <a:pt x="40" y="22"/>
                    </a:moveTo>
                    <a:lnTo>
                      <a:pt x="874" y="0"/>
                    </a:lnTo>
                    <a:lnTo>
                      <a:pt x="1312" y="334"/>
                    </a:lnTo>
                    <a:lnTo>
                      <a:pt x="1768" y="1078"/>
                    </a:lnTo>
                    <a:lnTo>
                      <a:pt x="1490" y="1183"/>
                    </a:lnTo>
                    <a:lnTo>
                      <a:pt x="924" y="1171"/>
                    </a:lnTo>
                    <a:lnTo>
                      <a:pt x="529" y="1098"/>
                    </a:lnTo>
                    <a:lnTo>
                      <a:pt x="505" y="939"/>
                    </a:lnTo>
                    <a:lnTo>
                      <a:pt x="332" y="805"/>
                    </a:lnTo>
                    <a:lnTo>
                      <a:pt x="184" y="829"/>
                    </a:lnTo>
                    <a:lnTo>
                      <a:pt x="123" y="988"/>
                    </a:lnTo>
                    <a:lnTo>
                      <a:pt x="0" y="950"/>
                    </a:lnTo>
                    <a:lnTo>
                      <a:pt x="40" y="22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6" name="Freeform 12"/>
              <p:cNvSpPr>
                <a:spLocks/>
              </p:cNvSpPr>
              <p:nvPr/>
            </p:nvSpPr>
            <p:spPr bwMode="auto">
              <a:xfrm>
                <a:off x="6184900" y="4170363"/>
                <a:ext cx="15875" cy="1071562"/>
              </a:xfrm>
              <a:custGeom>
                <a:avLst/>
                <a:gdLst>
                  <a:gd name="T0" fmla="*/ 2147483647 w 8"/>
                  <a:gd name="T1" fmla="*/ 0 h 600"/>
                  <a:gd name="T2" fmla="*/ 0 w 8"/>
                  <a:gd name="T3" fmla="*/ 2147483647 h 600"/>
                  <a:gd name="T4" fmla="*/ 0 60000 65536"/>
                  <a:gd name="T5" fmla="*/ 0 60000 65536"/>
                  <a:gd name="T6" fmla="*/ 0 w 8"/>
                  <a:gd name="T7" fmla="*/ 0 h 600"/>
                  <a:gd name="T8" fmla="*/ 8 w 8"/>
                  <a:gd name="T9" fmla="*/ 600 h 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600">
                    <a:moveTo>
                      <a:pt x="8" y="0"/>
                    </a:moveTo>
                    <a:lnTo>
                      <a:pt x="0" y="60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7" name="Freeform 13"/>
              <p:cNvSpPr>
                <a:spLocks/>
              </p:cNvSpPr>
              <p:nvPr/>
            </p:nvSpPr>
            <p:spPr bwMode="auto">
              <a:xfrm>
                <a:off x="6599238" y="4170363"/>
                <a:ext cx="441325" cy="1327150"/>
              </a:xfrm>
              <a:custGeom>
                <a:avLst/>
                <a:gdLst>
                  <a:gd name="T0" fmla="*/ 0 w 256"/>
                  <a:gd name="T1" fmla="*/ 0 h 744"/>
                  <a:gd name="T2" fmla="*/ 2147483647 w 256"/>
                  <a:gd name="T3" fmla="*/ 2147483647 h 744"/>
                  <a:gd name="T4" fmla="*/ 0 60000 65536"/>
                  <a:gd name="T5" fmla="*/ 0 60000 65536"/>
                  <a:gd name="T6" fmla="*/ 0 w 256"/>
                  <a:gd name="T7" fmla="*/ 0 h 744"/>
                  <a:gd name="T8" fmla="*/ 256 w 256"/>
                  <a:gd name="T9" fmla="*/ 744 h 7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6" h="744">
                    <a:moveTo>
                      <a:pt x="0" y="0"/>
                    </a:moveTo>
                    <a:lnTo>
                      <a:pt x="256" y="744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8" name="Freeform 14"/>
              <p:cNvSpPr>
                <a:spLocks/>
              </p:cNvSpPr>
              <p:nvPr/>
            </p:nvSpPr>
            <p:spPr bwMode="auto">
              <a:xfrm>
                <a:off x="6888163" y="4148138"/>
                <a:ext cx="804862" cy="1377950"/>
              </a:xfrm>
              <a:custGeom>
                <a:avLst/>
                <a:gdLst>
                  <a:gd name="T0" fmla="*/ 0 w 720"/>
                  <a:gd name="T1" fmla="*/ 0 h 1176"/>
                  <a:gd name="T2" fmla="*/ 2147483647 w 720"/>
                  <a:gd name="T3" fmla="*/ 2147483647 h 1176"/>
                  <a:gd name="T4" fmla="*/ 0 60000 65536"/>
                  <a:gd name="T5" fmla="*/ 0 60000 65536"/>
                  <a:gd name="T6" fmla="*/ 0 w 720"/>
                  <a:gd name="T7" fmla="*/ 0 h 1176"/>
                  <a:gd name="T8" fmla="*/ 720 w 720"/>
                  <a:gd name="T9" fmla="*/ 1176 h 117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20" h="1176">
                    <a:moveTo>
                      <a:pt x="0" y="0"/>
                    </a:moveTo>
                    <a:lnTo>
                      <a:pt x="720" y="1176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9" name="Freeform 15"/>
              <p:cNvSpPr>
                <a:spLocks/>
              </p:cNvSpPr>
              <p:nvPr/>
            </p:nvSpPr>
            <p:spPr bwMode="auto">
              <a:xfrm>
                <a:off x="7648575" y="4533900"/>
                <a:ext cx="492125" cy="865188"/>
              </a:xfrm>
              <a:custGeom>
                <a:avLst/>
                <a:gdLst>
                  <a:gd name="T0" fmla="*/ 0 w 286"/>
                  <a:gd name="T1" fmla="*/ 0 h 485"/>
                  <a:gd name="T2" fmla="*/ 2147483647 w 286"/>
                  <a:gd name="T3" fmla="*/ 2147483647 h 485"/>
                  <a:gd name="T4" fmla="*/ 0 60000 65536"/>
                  <a:gd name="T5" fmla="*/ 0 60000 65536"/>
                  <a:gd name="T6" fmla="*/ 0 w 286"/>
                  <a:gd name="T7" fmla="*/ 0 h 485"/>
                  <a:gd name="T8" fmla="*/ 286 w 286"/>
                  <a:gd name="T9" fmla="*/ 485 h 48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6" h="485">
                    <a:moveTo>
                      <a:pt x="0" y="0"/>
                    </a:moveTo>
                    <a:lnTo>
                      <a:pt x="286" y="485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0" name="Freeform 16"/>
              <p:cNvSpPr>
                <a:spLocks/>
              </p:cNvSpPr>
              <p:nvPr/>
            </p:nvSpPr>
            <p:spPr bwMode="auto">
              <a:xfrm>
                <a:off x="7150100" y="1825625"/>
                <a:ext cx="1954213" cy="3371850"/>
              </a:xfrm>
              <a:custGeom>
                <a:avLst/>
                <a:gdLst>
                  <a:gd name="T0" fmla="*/ 2147483647 w 1750"/>
                  <a:gd name="T1" fmla="*/ 2147483647 h 2880"/>
                  <a:gd name="T2" fmla="*/ 0 w 1750"/>
                  <a:gd name="T3" fmla="*/ 2147483647 h 2880"/>
                  <a:gd name="T4" fmla="*/ 2147483647 w 1750"/>
                  <a:gd name="T5" fmla="*/ 2147483647 h 2880"/>
                  <a:gd name="T6" fmla="*/ 2147483647 w 1750"/>
                  <a:gd name="T7" fmla="*/ 2147483647 h 2880"/>
                  <a:gd name="T8" fmla="*/ 2147483647 w 1750"/>
                  <a:gd name="T9" fmla="*/ 2147483647 h 2880"/>
                  <a:gd name="T10" fmla="*/ 2147483647 w 1750"/>
                  <a:gd name="T11" fmla="*/ 2147483647 h 2880"/>
                  <a:gd name="T12" fmla="*/ 2147483647 w 1750"/>
                  <a:gd name="T13" fmla="*/ 0 h 2880"/>
                  <a:gd name="T14" fmla="*/ 2147483647 w 1750"/>
                  <a:gd name="T15" fmla="*/ 2147483647 h 2880"/>
                  <a:gd name="T16" fmla="*/ 2147483647 w 1750"/>
                  <a:gd name="T17" fmla="*/ 2147483647 h 2880"/>
                  <a:gd name="T18" fmla="*/ 2147483647 w 1750"/>
                  <a:gd name="T19" fmla="*/ 2147483647 h 2880"/>
                  <a:gd name="T20" fmla="*/ 2147483647 w 1750"/>
                  <a:gd name="T21" fmla="*/ 2147483647 h 2880"/>
                  <a:gd name="T22" fmla="*/ 2147483647 w 1750"/>
                  <a:gd name="T23" fmla="*/ 2147483647 h 2880"/>
                  <a:gd name="T24" fmla="*/ 2147483647 w 1750"/>
                  <a:gd name="T25" fmla="*/ 2147483647 h 2880"/>
                  <a:gd name="T26" fmla="*/ 2147483647 w 1750"/>
                  <a:gd name="T27" fmla="*/ 2147483647 h 2880"/>
                  <a:gd name="T28" fmla="*/ 2147483647 w 1750"/>
                  <a:gd name="T29" fmla="*/ 2147483647 h 2880"/>
                  <a:gd name="T30" fmla="*/ 2147483647 w 1750"/>
                  <a:gd name="T31" fmla="*/ 2147483647 h 2880"/>
                  <a:gd name="T32" fmla="*/ 2147483647 w 1750"/>
                  <a:gd name="T33" fmla="*/ 2147483647 h 2880"/>
                  <a:gd name="T34" fmla="*/ 2147483647 w 1750"/>
                  <a:gd name="T35" fmla="*/ 2147483647 h 2880"/>
                  <a:gd name="T36" fmla="*/ 2147483647 w 1750"/>
                  <a:gd name="T37" fmla="*/ 2147483647 h 2880"/>
                  <a:gd name="T38" fmla="*/ 2147483647 w 1750"/>
                  <a:gd name="T39" fmla="*/ 2147483647 h 2880"/>
                  <a:gd name="T40" fmla="*/ 2147483647 w 1750"/>
                  <a:gd name="T41" fmla="*/ 2147483647 h 2880"/>
                  <a:gd name="T42" fmla="*/ 2147483647 w 1750"/>
                  <a:gd name="T43" fmla="*/ 2147483647 h 2880"/>
                  <a:gd name="T44" fmla="*/ 2147483647 w 1750"/>
                  <a:gd name="T45" fmla="*/ 2147483647 h 2880"/>
                  <a:gd name="T46" fmla="*/ 2147483647 w 1750"/>
                  <a:gd name="T47" fmla="*/ 2147483647 h 28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50"/>
                  <a:gd name="T73" fmla="*/ 0 h 2880"/>
                  <a:gd name="T74" fmla="*/ 1750 w 1750"/>
                  <a:gd name="T75" fmla="*/ 2880 h 288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50" h="2880">
                    <a:moveTo>
                      <a:pt x="37" y="1917"/>
                    </a:moveTo>
                    <a:lnTo>
                      <a:pt x="0" y="356"/>
                    </a:lnTo>
                    <a:lnTo>
                      <a:pt x="136" y="332"/>
                    </a:lnTo>
                    <a:lnTo>
                      <a:pt x="210" y="198"/>
                    </a:lnTo>
                    <a:lnTo>
                      <a:pt x="222" y="88"/>
                    </a:lnTo>
                    <a:lnTo>
                      <a:pt x="259" y="27"/>
                    </a:lnTo>
                    <a:lnTo>
                      <a:pt x="318" y="0"/>
                    </a:lnTo>
                    <a:lnTo>
                      <a:pt x="350" y="448"/>
                    </a:lnTo>
                    <a:lnTo>
                      <a:pt x="1294" y="120"/>
                    </a:lnTo>
                    <a:lnTo>
                      <a:pt x="1479" y="1295"/>
                    </a:lnTo>
                    <a:lnTo>
                      <a:pt x="1442" y="1368"/>
                    </a:lnTo>
                    <a:lnTo>
                      <a:pt x="1282" y="1441"/>
                    </a:lnTo>
                    <a:lnTo>
                      <a:pt x="1171" y="1600"/>
                    </a:lnTo>
                    <a:lnTo>
                      <a:pt x="1183" y="1953"/>
                    </a:lnTo>
                    <a:lnTo>
                      <a:pt x="1158" y="2087"/>
                    </a:lnTo>
                    <a:lnTo>
                      <a:pt x="1146" y="2222"/>
                    </a:lnTo>
                    <a:lnTo>
                      <a:pt x="1220" y="2429"/>
                    </a:lnTo>
                    <a:lnTo>
                      <a:pt x="1331" y="2404"/>
                    </a:lnTo>
                    <a:lnTo>
                      <a:pt x="1393" y="2331"/>
                    </a:lnTo>
                    <a:lnTo>
                      <a:pt x="1479" y="2283"/>
                    </a:lnTo>
                    <a:lnTo>
                      <a:pt x="1528" y="2283"/>
                    </a:lnTo>
                    <a:lnTo>
                      <a:pt x="1750" y="2551"/>
                    </a:lnTo>
                    <a:lnTo>
                      <a:pt x="1294" y="2880"/>
                    </a:lnTo>
                    <a:lnTo>
                      <a:pt x="37" y="1917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1" name="Freeform 17"/>
              <p:cNvSpPr>
                <a:spLocks/>
              </p:cNvSpPr>
              <p:nvPr/>
            </p:nvSpPr>
            <p:spPr bwMode="auto">
              <a:xfrm>
                <a:off x="7150100" y="2351088"/>
                <a:ext cx="400050" cy="177800"/>
              </a:xfrm>
              <a:custGeom>
                <a:avLst/>
                <a:gdLst>
                  <a:gd name="T0" fmla="*/ 0 w 358"/>
                  <a:gd name="T1" fmla="*/ 2147483647 h 152"/>
                  <a:gd name="T2" fmla="*/ 2147483647 w 358"/>
                  <a:gd name="T3" fmla="*/ 0 h 152"/>
                  <a:gd name="T4" fmla="*/ 0 60000 65536"/>
                  <a:gd name="T5" fmla="*/ 0 60000 65536"/>
                  <a:gd name="T6" fmla="*/ 0 w 358"/>
                  <a:gd name="T7" fmla="*/ 0 h 152"/>
                  <a:gd name="T8" fmla="*/ 358 w 358"/>
                  <a:gd name="T9" fmla="*/ 152 h 1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58" h="152">
                    <a:moveTo>
                      <a:pt x="0" y="152"/>
                    </a:moveTo>
                    <a:lnTo>
                      <a:pt x="358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2" name="Freeform 18"/>
              <p:cNvSpPr>
                <a:spLocks/>
              </p:cNvSpPr>
              <p:nvPr/>
            </p:nvSpPr>
            <p:spPr bwMode="auto">
              <a:xfrm>
                <a:off x="7686675" y="4127500"/>
                <a:ext cx="784225" cy="355600"/>
              </a:xfrm>
              <a:custGeom>
                <a:avLst/>
                <a:gdLst>
                  <a:gd name="T0" fmla="*/ 0 w 456"/>
                  <a:gd name="T1" fmla="*/ 2147483647 h 200"/>
                  <a:gd name="T2" fmla="*/ 2147483647 w 456"/>
                  <a:gd name="T3" fmla="*/ 0 h 200"/>
                  <a:gd name="T4" fmla="*/ 0 60000 65536"/>
                  <a:gd name="T5" fmla="*/ 0 60000 65536"/>
                  <a:gd name="T6" fmla="*/ 0 w 456"/>
                  <a:gd name="T7" fmla="*/ 0 h 200"/>
                  <a:gd name="T8" fmla="*/ 456 w 456"/>
                  <a:gd name="T9" fmla="*/ 200 h 2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6" h="200">
                    <a:moveTo>
                      <a:pt x="0" y="200"/>
                    </a:moveTo>
                    <a:lnTo>
                      <a:pt x="456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3" name="Freeform 19"/>
              <p:cNvSpPr>
                <a:spLocks/>
              </p:cNvSpPr>
              <p:nvPr/>
            </p:nvSpPr>
            <p:spPr bwMode="auto">
              <a:xfrm>
                <a:off x="7178675" y="3511550"/>
                <a:ext cx="1406525" cy="557213"/>
              </a:xfrm>
              <a:custGeom>
                <a:avLst/>
                <a:gdLst>
                  <a:gd name="T0" fmla="*/ 0 w 1261"/>
                  <a:gd name="T1" fmla="*/ 2147483647 h 477"/>
                  <a:gd name="T2" fmla="*/ 2147483647 w 1261"/>
                  <a:gd name="T3" fmla="*/ 0 h 477"/>
                  <a:gd name="T4" fmla="*/ 0 60000 65536"/>
                  <a:gd name="T5" fmla="*/ 0 60000 65536"/>
                  <a:gd name="T6" fmla="*/ 0 w 1261"/>
                  <a:gd name="T7" fmla="*/ 0 h 477"/>
                  <a:gd name="T8" fmla="*/ 1261 w 1261"/>
                  <a:gd name="T9" fmla="*/ 477 h 47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61" h="477">
                    <a:moveTo>
                      <a:pt x="0" y="477"/>
                    </a:moveTo>
                    <a:lnTo>
                      <a:pt x="1261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4" name="Freeform 20"/>
              <p:cNvSpPr>
                <a:spLocks/>
              </p:cNvSpPr>
              <p:nvPr/>
            </p:nvSpPr>
            <p:spPr bwMode="auto">
              <a:xfrm>
                <a:off x="7180263" y="3400425"/>
                <a:ext cx="550862" cy="406400"/>
              </a:xfrm>
              <a:custGeom>
                <a:avLst/>
                <a:gdLst>
                  <a:gd name="T0" fmla="*/ 0 w 368"/>
                  <a:gd name="T1" fmla="*/ 2147483647 h 287"/>
                  <a:gd name="T2" fmla="*/ 2147483647 w 368"/>
                  <a:gd name="T3" fmla="*/ 2147483647 h 287"/>
                  <a:gd name="T4" fmla="*/ 2147483647 w 368"/>
                  <a:gd name="T5" fmla="*/ 2147483647 h 287"/>
                  <a:gd name="T6" fmla="*/ 2147483647 w 368"/>
                  <a:gd name="T7" fmla="*/ 2147483647 h 287"/>
                  <a:gd name="T8" fmla="*/ 2147483647 w 368"/>
                  <a:gd name="T9" fmla="*/ 0 h 287"/>
                  <a:gd name="T10" fmla="*/ 2147483647 w 368"/>
                  <a:gd name="T11" fmla="*/ 2147483647 h 287"/>
                  <a:gd name="T12" fmla="*/ 2147483647 w 368"/>
                  <a:gd name="T13" fmla="*/ 2147483647 h 287"/>
                  <a:gd name="T14" fmla="*/ 2147483647 w 368"/>
                  <a:gd name="T15" fmla="*/ 2147483647 h 287"/>
                  <a:gd name="T16" fmla="*/ 2147483647 w 368"/>
                  <a:gd name="T17" fmla="*/ 2147483647 h 287"/>
                  <a:gd name="T18" fmla="*/ 2147483647 w 368"/>
                  <a:gd name="T19" fmla="*/ 2147483647 h 287"/>
                  <a:gd name="T20" fmla="*/ 2147483647 w 368"/>
                  <a:gd name="T21" fmla="*/ 2147483647 h 2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8"/>
                  <a:gd name="T34" fmla="*/ 0 h 287"/>
                  <a:gd name="T35" fmla="*/ 368 w 368"/>
                  <a:gd name="T36" fmla="*/ 287 h 2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8" h="287">
                    <a:moveTo>
                      <a:pt x="0" y="263"/>
                    </a:moveTo>
                    <a:lnTo>
                      <a:pt x="240" y="159"/>
                    </a:lnTo>
                    <a:lnTo>
                      <a:pt x="210" y="57"/>
                    </a:lnTo>
                    <a:lnTo>
                      <a:pt x="247" y="10"/>
                    </a:lnTo>
                    <a:lnTo>
                      <a:pt x="274" y="0"/>
                    </a:lnTo>
                    <a:lnTo>
                      <a:pt x="357" y="40"/>
                    </a:lnTo>
                    <a:lnTo>
                      <a:pt x="366" y="111"/>
                    </a:lnTo>
                    <a:lnTo>
                      <a:pt x="368" y="239"/>
                    </a:lnTo>
                    <a:lnTo>
                      <a:pt x="320" y="287"/>
                    </a:lnTo>
                    <a:lnTo>
                      <a:pt x="272" y="271"/>
                    </a:lnTo>
                    <a:lnTo>
                      <a:pt x="240" y="167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5" name="Freeform 23"/>
              <p:cNvSpPr>
                <a:spLocks/>
              </p:cNvSpPr>
              <p:nvPr/>
            </p:nvSpPr>
            <p:spPr bwMode="auto">
              <a:xfrm>
                <a:off x="7164388" y="2771775"/>
                <a:ext cx="1525587" cy="596900"/>
              </a:xfrm>
              <a:custGeom>
                <a:avLst/>
                <a:gdLst>
                  <a:gd name="T0" fmla="*/ 0 w 888"/>
                  <a:gd name="T1" fmla="*/ 2147483647 h 336"/>
                  <a:gd name="T2" fmla="*/ 2147483647 w 888"/>
                  <a:gd name="T3" fmla="*/ 0 h 336"/>
                  <a:gd name="T4" fmla="*/ 0 60000 65536"/>
                  <a:gd name="T5" fmla="*/ 0 60000 65536"/>
                  <a:gd name="T6" fmla="*/ 0 w 888"/>
                  <a:gd name="T7" fmla="*/ 0 h 336"/>
                  <a:gd name="T8" fmla="*/ 888 w 888"/>
                  <a:gd name="T9" fmla="*/ 336 h 3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88" h="336">
                    <a:moveTo>
                      <a:pt x="0" y="336"/>
                    </a:moveTo>
                    <a:lnTo>
                      <a:pt x="888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6" name="Freeform 24"/>
              <p:cNvSpPr>
                <a:spLocks/>
              </p:cNvSpPr>
              <p:nvPr/>
            </p:nvSpPr>
            <p:spPr bwMode="auto">
              <a:xfrm>
                <a:off x="7150100" y="2357438"/>
                <a:ext cx="1498600" cy="585787"/>
              </a:xfrm>
              <a:custGeom>
                <a:avLst/>
                <a:gdLst>
                  <a:gd name="T0" fmla="*/ 0 w 872"/>
                  <a:gd name="T1" fmla="*/ 2147483647 h 328"/>
                  <a:gd name="T2" fmla="*/ 2147483647 w 872"/>
                  <a:gd name="T3" fmla="*/ 0 h 328"/>
                  <a:gd name="T4" fmla="*/ 0 60000 65536"/>
                  <a:gd name="T5" fmla="*/ 0 60000 65536"/>
                  <a:gd name="T6" fmla="*/ 0 w 872"/>
                  <a:gd name="T7" fmla="*/ 0 h 328"/>
                  <a:gd name="T8" fmla="*/ 872 w 872"/>
                  <a:gd name="T9" fmla="*/ 328 h 3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2" h="328">
                    <a:moveTo>
                      <a:pt x="0" y="328"/>
                    </a:moveTo>
                    <a:lnTo>
                      <a:pt x="872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7" name="Freeform 26"/>
              <p:cNvSpPr>
                <a:spLocks/>
              </p:cNvSpPr>
              <p:nvPr/>
            </p:nvSpPr>
            <p:spPr bwMode="auto">
              <a:xfrm>
                <a:off x="6365875" y="2071688"/>
                <a:ext cx="757238" cy="2027237"/>
              </a:xfrm>
              <a:custGeom>
                <a:avLst/>
                <a:gdLst>
                  <a:gd name="T0" fmla="*/ 0 w 440"/>
                  <a:gd name="T1" fmla="*/ 2147483647 h 1136"/>
                  <a:gd name="T2" fmla="*/ 2147483647 w 440"/>
                  <a:gd name="T3" fmla="*/ 2147483647 h 1136"/>
                  <a:gd name="T4" fmla="*/ 2147483647 w 440"/>
                  <a:gd name="T5" fmla="*/ 2147483647 h 1136"/>
                  <a:gd name="T6" fmla="*/ 2147483647 w 440"/>
                  <a:gd name="T7" fmla="*/ 2147483647 h 1136"/>
                  <a:gd name="T8" fmla="*/ 2147483647 w 440"/>
                  <a:gd name="T9" fmla="*/ 2147483647 h 1136"/>
                  <a:gd name="T10" fmla="*/ 2147483647 w 440"/>
                  <a:gd name="T11" fmla="*/ 2147483647 h 1136"/>
                  <a:gd name="T12" fmla="*/ 2147483647 w 440"/>
                  <a:gd name="T13" fmla="*/ 2147483647 h 1136"/>
                  <a:gd name="T14" fmla="*/ 2147483647 w 440"/>
                  <a:gd name="T15" fmla="*/ 2147483647 h 1136"/>
                  <a:gd name="T16" fmla="*/ 2147483647 w 440"/>
                  <a:gd name="T17" fmla="*/ 0 h 1136"/>
                  <a:gd name="T18" fmla="*/ 0 w 440"/>
                  <a:gd name="T19" fmla="*/ 2147483647 h 1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0"/>
                  <a:gd name="T31" fmla="*/ 0 h 1136"/>
                  <a:gd name="T32" fmla="*/ 440 w 440"/>
                  <a:gd name="T33" fmla="*/ 1136 h 11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0" h="1136">
                    <a:moveTo>
                      <a:pt x="0" y="8"/>
                    </a:moveTo>
                    <a:lnTo>
                      <a:pt x="32" y="640"/>
                    </a:lnTo>
                    <a:lnTo>
                      <a:pt x="152" y="1136"/>
                    </a:lnTo>
                    <a:lnTo>
                      <a:pt x="288" y="1136"/>
                    </a:lnTo>
                    <a:lnTo>
                      <a:pt x="384" y="1128"/>
                    </a:lnTo>
                    <a:lnTo>
                      <a:pt x="440" y="1128"/>
                    </a:lnTo>
                    <a:lnTo>
                      <a:pt x="424" y="104"/>
                    </a:lnTo>
                    <a:lnTo>
                      <a:pt x="256" y="112"/>
                    </a:lnTo>
                    <a:lnTo>
                      <a:pt x="200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8" name="Freeform 27"/>
              <p:cNvSpPr>
                <a:spLocks/>
              </p:cNvSpPr>
              <p:nvPr/>
            </p:nvSpPr>
            <p:spPr bwMode="auto">
              <a:xfrm>
                <a:off x="6805613" y="2243138"/>
                <a:ext cx="41275" cy="1855787"/>
              </a:xfrm>
              <a:custGeom>
                <a:avLst/>
                <a:gdLst>
                  <a:gd name="T0" fmla="*/ 0 w 24"/>
                  <a:gd name="T1" fmla="*/ 0 h 1040"/>
                  <a:gd name="T2" fmla="*/ 2147483647 w 24"/>
                  <a:gd name="T3" fmla="*/ 2147483647 h 1040"/>
                  <a:gd name="T4" fmla="*/ 0 60000 65536"/>
                  <a:gd name="T5" fmla="*/ 0 60000 65536"/>
                  <a:gd name="T6" fmla="*/ 0 w 24"/>
                  <a:gd name="T7" fmla="*/ 0 h 1040"/>
                  <a:gd name="T8" fmla="*/ 24 w 24"/>
                  <a:gd name="T9" fmla="*/ 1040 h 104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4" h="1040">
                    <a:moveTo>
                      <a:pt x="0" y="0"/>
                    </a:moveTo>
                    <a:lnTo>
                      <a:pt x="24" y="104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9" name="Text Box 29"/>
              <p:cNvSpPr txBox="1">
                <a:spLocks noChangeArrowheads="1"/>
              </p:cNvSpPr>
              <p:nvPr/>
            </p:nvSpPr>
            <p:spPr bwMode="auto">
              <a:xfrm>
                <a:off x="6224588" y="2155825"/>
                <a:ext cx="698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491 </a:t>
                </a:r>
                <a:r>
                  <a:rPr lang="ru-RU" sz="1000" b="1">
                    <a:solidFill>
                      <a:srgbClr val="F8F8F8"/>
                    </a:solidFill>
                  </a:rPr>
                  <a:t> </a:t>
                </a:r>
                <a:r>
                  <a:rPr lang="en-US" sz="1000" b="1">
                    <a:solidFill>
                      <a:srgbClr val="F8F8F8"/>
                    </a:solidFill>
                  </a:rPr>
                  <a:t>2</a:t>
                </a:r>
                <a:r>
                  <a:rPr lang="ru-RU" sz="1000" b="1">
                    <a:solidFill>
                      <a:srgbClr val="F8F8F8"/>
                    </a:solidFill>
                  </a:rPr>
                  <a:t>.</a:t>
                </a:r>
                <a:r>
                  <a:rPr lang="en-US" sz="1000" b="1">
                    <a:solidFill>
                      <a:srgbClr val="F8F8F8"/>
                    </a:solidFill>
                  </a:rPr>
                  <a:t>18</a:t>
                </a:r>
                <a:r>
                  <a:rPr lang="ru-RU" sz="1000" b="1">
                    <a:solidFill>
                      <a:srgbClr val="F8F8F8"/>
                    </a:solidFill>
                  </a:rPr>
                  <a:t> га </a:t>
                </a:r>
              </a:p>
            </p:txBody>
          </p:sp>
          <p:sp>
            <p:nvSpPr>
              <p:cNvPr id="22550" name="Line 30"/>
              <p:cNvSpPr>
                <a:spLocks noChangeShapeType="1"/>
              </p:cNvSpPr>
              <p:nvPr/>
            </p:nvSpPr>
            <p:spPr bwMode="auto">
              <a:xfrm>
                <a:off x="6418263" y="2314575"/>
                <a:ext cx="366712" cy="0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2" name="Line 32"/>
              <p:cNvSpPr>
                <a:spLocks noChangeShapeType="1"/>
              </p:cNvSpPr>
              <p:nvPr/>
            </p:nvSpPr>
            <p:spPr bwMode="auto">
              <a:xfrm>
                <a:off x="7989888" y="3165475"/>
                <a:ext cx="363537" cy="1588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3" name="Freeform 33"/>
              <p:cNvSpPr>
                <a:spLocks/>
              </p:cNvSpPr>
              <p:nvPr/>
            </p:nvSpPr>
            <p:spPr bwMode="auto">
              <a:xfrm>
                <a:off x="623888" y="1441450"/>
                <a:ext cx="8437562" cy="2468563"/>
              </a:xfrm>
              <a:custGeom>
                <a:avLst/>
                <a:gdLst>
                  <a:gd name="T0" fmla="*/ 2147483647 w 5640"/>
                  <a:gd name="T1" fmla="*/ 2147483647 h 1737"/>
                  <a:gd name="T2" fmla="*/ 2147483647 w 5640"/>
                  <a:gd name="T3" fmla="*/ 2147483647 h 1737"/>
                  <a:gd name="T4" fmla="*/ 2147483647 w 5640"/>
                  <a:gd name="T5" fmla="*/ 2147483647 h 1737"/>
                  <a:gd name="T6" fmla="*/ 2147483647 w 5640"/>
                  <a:gd name="T7" fmla="*/ 2147483647 h 1737"/>
                  <a:gd name="T8" fmla="*/ 2147483647 w 5640"/>
                  <a:gd name="T9" fmla="*/ 2147483647 h 1737"/>
                  <a:gd name="T10" fmla="*/ 2147483647 w 5640"/>
                  <a:gd name="T11" fmla="*/ 2147483647 h 1737"/>
                  <a:gd name="T12" fmla="*/ 2147483647 w 5640"/>
                  <a:gd name="T13" fmla="*/ 2147483647 h 1737"/>
                  <a:gd name="T14" fmla="*/ 0 w 5640"/>
                  <a:gd name="T15" fmla="*/ 0 h 17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40"/>
                  <a:gd name="T25" fmla="*/ 0 h 1737"/>
                  <a:gd name="T26" fmla="*/ 5640 w 5640"/>
                  <a:gd name="T27" fmla="*/ 1737 h 17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40" h="1737">
                    <a:moveTo>
                      <a:pt x="5640" y="1114"/>
                    </a:moveTo>
                    <a:lnTo>
                      <a:pt x="4821" y="976"/>
                    </a:lnTo>
                    <a:lnTo>
                      <a:pt x="3382" y="1496"/>
                    </a:lnTo>
                    <a:lnTo>
                      <a:pt x="2543" y="1737"/>
                    </a:lnTo>
                    <a:lnTo>
                      <a:pt x="1864" y="1154"/>
                    </a:lnTo>
                    <a:lnTo>
                      <a:pt x="1261" y="659"/>
                    </a:lnTo>
                    <a:lnTo>
                      <a:pt x="568" y="23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4" name="Oval 34"/>
              <p:cNvSpPr>
                <a:spLocks noChangeArrowheads="1"/>
              </p:cNvSpPr>
              <p:nvPr/>
            </p:nvSpPr>
            <p:spPr bwMode="auto">
              <a:xfrm>
                <a:off x="4371975" y="3859213"/>
                <a:ext cx="50800" cy="539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55" name="Oval 35"/>
              <p:cNvSpPr>
                <a:spLocks noChangeArrowheads="1"/>
              </p:cNvSpPr>
              <p:nvPr/>
            </p:nvSpPr>
            <p:spPr bwMode="auto">
              <a:xfrm>
                <a:off x="7839075" y="2792413"/>
                <a:ext cx="49213" cy="539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56" name="Oval 36"/>
              <p:cNvSpPr>
                <a:spLocks noChangeArrowheads="1"/>
              </p:cNvSpPr>
              <p:nvPr/>
            </p:nvSpPr>
            <p:spPr bwMode="auto">
              <a:xfrm>
                <a:off x="2517775" y="2366963"/>
                <a:ext cx="52388" cy="555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57" name="Oval 37"/>
              <p:cNvSpPr>
                <a:spLocks noChangeArrowheads="1"/>
              </p:cNvSpPr>
              <p:nvPr/>
            </p:nvSpPr>
            <p:spPr bwMode="auto">
              <a:xfrm>
                <a:off x="1403350" y="1730375"/>
                <a:ext cx="52388" cy="539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58" name="Oval 38"/>
              <p:cNvSpPr>
                <a:spLocks noChangeArrowheads="1"/>
              </p:cNvSpPr>
              <p:nvPr/>
            </p:nvSpPr>
            <p:spPr bwMode="auto">
              <a:xfrm>
                <a:off x="3481388" y="3113088"/>
                <a:ext cx="49212" cy="523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59" name="Oval 39"/>
              <p:cNvSpPr>
                <a:spLocks noChangeArrowheads="1"/>
              </p:cNvSpPr>
              <p:nvPr/>
            </p:nvSpPr>
            <p:spPr bwMode="auto">
              <a:xfrm>
                <a:off x="5659438" y="3536950"/>
                <a:ext cx="49212" cy="539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60" name="Oval 41"/>
              <p:cNvSpPr>
                <a:spLocks noChangeArrowheads="1"/>
              </p:cNvSpPr>
              <p:nvPr/>
            </p:nvSpPr>
            <p:spPr bwMode="auto">
              <a:xfrm>
                <a:off x="6773863" y="3165475"/>
                <a:ext cx="50800" cy="539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561" name="Text Box 42"/>
              <p:cNvSpPr txBox="1">
                <a:spLocks noChangeArrowheads="1"/>
              </p:cNvSpPr>
              <p:nvPr/>
            </p:nvSpPr>
            <p:spPr bwMode="auto">
              <a:xfrm rot="-1075891">
                <a:off x="5281613" y="3235325"/>
                <a:ext cx="167163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i="1">
                    <a:solidFill>
                      <a:srgbClr val="F8F8F8"/>
                    </a:solidFill>
                  </a:rPr>
                  <a:t>ЛЭП ВЛ 35 кВ «Мичуринская»</a:t>
                </a:r>
              </a:p>
            </p:txBody>
          </p:sp>
          <p:sp>
            <p:nvSpPr>
              <p:cNvPr id="22562" name="Text Box 43"/>
              <p:cNvSpPr txBox="1">
                <a:spLocks noChangeArrowheads="1"/>
              </p:cNvSpPr>
              <p:nvPr/>
            </p:nvSpPr>
            <p:spPr bwMode="auto">
              <a:xfrm>
                <a:off x="7885113" y="2492375"/>
                <a:ext cx="9318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</a:t>
                </a:r>
                <a:r>
                  <a:rPr lang="ru-RU" sz="1000" b="1">
                    <a:solidFill>
                      <a:srgbClr val="F8F8F8"/>
                    </a:solidFill>
                  </a:rPr>
                  <a:t>93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 1.9123 га </a:t>
                </a:r>
              </a:p>
            </p:txBody>
          </p:sp>
          <p:sp>
            <p:nvSpPr>
              <p:cNvPr id="22563" name="Line 44"/>
              <p:cNvSpPr>
                <a:spLocks noChangeShapeType="1"/>
              </p:cNvSpPr>
              <p:nvPr/>
            </p:nvSpPr>
            <p:spPr bwMode="auto">
              <a:xfrm>
                <a:off x="8242300" y="2687638"/>
                <a:ext cx="365125" cy="1587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64" name="Freeform 45"/>
              <p:cNvSpPr>
                <a:spLocks/>
              </p:cNvSpPr>
              <p:nvPr/>
            </p:nvSpPr>
            <p:spPr bwMode="auto">
              <a:xfrm>
                <a:off x="7178675" y="3155950"/>
                <a:ext cx="1620838" cy="908050"/>
              </a:xfrm>
              <a:custGeom>
                <a:avLst/>
                <a:gdLst>
                  <a:gd name="T0" fmla="*/ 0 w 1084"/>
                  <a:gd name="T1" fmla="*/ 2147483647 h 640"/>
                  <a:gd name="T2" fmla="*/ 2147483647 w 1084"/>
                  <a:gd name="T3" fmla="*/ 2147483647 h 640"/>
                  <a:gd name="T4" fmla="*/ 2147483647 w 1084"/>
                  <a:gd name="T5" fmla="*/ 2147483647 h 640"/>
                  <a:gd name="T6" fmla="*/ 2147483647 w 1084"/>
                  <a:gd name="T7" fmla="*/ 2147483647 h 640"/>
                  <a:gd name="T8" fmla="*/ 2147483647 w 1084"/>
                  <a:gd name="T9" fmla="*/ 2147483647 h 640"/>
                  <a:gd name="T10" fmla="*/ 2147483647 w 1084"/>
                  <a:gd name="T11" fmla="*/ 2147483647 h 640"/>
                  <a:gd name="T12" fmla="*/ 2147483647 w 1084"/>
                  <a:gd name="T13" fmla="*/ 0 h 640"/>
                  <a:gd name="T14" fmla="*/ 2147483647 w 1084"/>
                  <a:gd name="T15" fmla="*/ 2147483647 h 640"/>
                  <a:gd name="T16" fmla="*/ 2147483647 w 1084"/>
                  <a:gd name="T17" fmla="*/ 2147483647 h 640"/>
                  <a:gd name="T18" fmla="*/ 2147483647 w 1084"/>
                  <a:gd name="T19" fmla="*/ 2147483647 h 640"/>
                  <a:gd name="T20" fmla="*/ 0 w 1084"/>
                  <a:gd name="T21" fmla="*/ 2147483647 h 6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4"/>
                  <a:gd name="T34" fmla="*/ 0 h 640"/>
                  <a:gd name="T35" fmla="*/ 1084 w 1084"/>
                  <a:gd name="T36" fmla="*/ 640 h 6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4" h="640">
                    <a:moveTo>
                      <a:pt x="0" y="455"/>
                    </a:moveTo>
                    <a:lnTo>
                      <a:pt x="224" y="369"/>
                    </a:lnTo>
                    <a:lnTo>
                      <a:pt x="260" y="455"/>
                    </a:lnTo>
                    <a:lnTo>
                      <a:pt x="331" y="468"/>
                    </a:lnTo>
                    <a:lnTo>
                      <a:pt x="385" y="419"/>
                    </a:lnTo>
                    <a:lnTo>
                      <a:pt x="385" y="283"/>
                    </a:lnTo>
                    <a:lnTo>
                      <a:pt x="1066" y="0"/>
                    </a:lnTo>
                    <a:lnTo>
                      <a:pt x="1084" y="125"/>
                    </a:lnTo>
                    <a:lnTo>
                      <a:pt x="1066" y="191"/>
                    </a:lnTo>
                    <a:lnTo>
                      <a:pt x="9" y="640"/>
                    </a:lnTo>
                    <a:lnTo>
                      <a:pt x="0" y="455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65" name="Freeform 46"/>
              <p:cNvSpPr>
                <a:spLocks/>
              </p:cNvSpPr>
              <p:nvPr/>
            </p:nvSpPr>
            <p:spPr bwMode="auto">
              <a:xfrm>
                <a:off x="7648575" y="4540250"/>
                <a:ext cx="892175" cy="863600"/>
              </a:xfrm>
              <a:custGeom>
                <a:avLst/>
                <a:gdLst>
                  <a:gd name="T0" fmla="*/ 0 w 800"/>
                  <a:gd name="T1" fmla="*/ 0 h 736"/>
                  <a:gd name="T2" fmla="*/ 2147483647 w 800"/>
                  <a:gd name="T3" fmla="*/ 2147483647 h 736"/>
                  <a:gd name="T4" fmla="*/ 2147483647 w 800"/>
                  <a:gd name="T5" fmla="*/ 2147483647 h 736"/>
                  <a:gd name="T6" fmla="*/ 0 w 800"/>
                  <a:gd name="T7" fmla="*/ 0 h 7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0"/>
                  <a:gd name="T13" fmla="*/ 0 h 736"/>
                  <a:gd name="T14" fmla="*/ 800 w 800"/>
                  <a:gd name="T15" fmla="*/ 736 h 7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0" h="736">
                    <a:moveTo>
                      <a:pt x="0" y="0"/>
                    </a:moveTo>
                    <a:lnTo>
                      <a:pt x="800" y="592"/>
                    </a:lnTo>
                    <a:lnTo>
                      <a:pt x="440" y="7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66" name="Text Box 47"/>
              <p:cNvSpPr txBox="1">
                <a:spLocks noChangeArrowheads="1"/>
              </p:cNvSpPr>
              <p:nvPr/>
            </p:nvSpPr>
            <p:spPr bwMode="auto">
              <a:xfrm>
                <a:off x="8316913" y="3933825"/>
                <a:ext cx="10207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</a:t>
                </a:r>
                <a:r>
                  <a:rPr lang="ru-RU" sz="1000" b="1">
                    <a:solidFill>
                      <a:srgbClr val="F8F8F8"/>
                    </a:solidFill>
                  </a:rPr>
                  <a:t>90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    1.9124 га </a:t>
                </a:r>
              </a:p>
            </p:txBody>
          </p:sp>
          <p:sp>
            <p:nvSpPr>
              <p:cNvPr id="22567" name="Freeform 48"/>
              <p:cNvSpPr>
                <a:spLocks/>
              </p:cNvSpPr>
              <p:nvPr/>
            </p:nvSpPr>
            <p:spPr bwMode="auto">
              <a:xfrm>
                <a:off x="8631238" y="4148138"/>
                <a:ext cx="384175" cy="9525"/>
              </a:xfrm>
              <a:custGeom>
                <a:avLst/>
                <a:gdLst>
                  <a:gd name="T0" fmla="*/ 0 w 344"/>
                  <a:gd name="T1" fmla="*/ 0 h 8"/>
                  <a:gd name="T2" fmla="*/ 2147483647 w 344"/>
                  <a:gd name="T3" fmla="*/ 2147483647 h 8"/>
                  <a:gd name="T4" fmla="*/ 0 60000 65536"/>
                  <a:gd name="T5" fmla="*/ 0 60000 65536"/>
                  <a:gd name="T6" fmla="*/ 0 w 344"/>
                  <a:gd name="T7" fmla="*/ 0 h 8"/>
                  <a:gd name="T8" fmla="*/ 344 w 344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44" h="8">
                    <a:moveTo>
                      <a:pt x="0" y="0"/>
                    </a:moveTo>
                    <a:lnTo>
                      <a:pt x="344" y="8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68" name="Freeform 49"/>
              <p:cNvSpPr>
                <a:spLocks/>
              </p:cNvSpPr>
              <p:nvPr/>
            </p:nvSpPr>
            <p:spPr bwMode="auto">
              <a:xfrm>
                <a:off x="8631238" y="3482975"/>
                <a:ext cx="0" cy="665163"/>
              </a:xfrm>
              <a:custGeom>
                <a:avLst/>
                <a:gdLst>
                  <a:gd name="T0" fmla="*/ 0 w 1"/>
                  <a:gd name="T1" fmla="*/ 2147483647 h 568"/>
                  <a:gd name="T2" fmla="*/ 0 w 1"/>
                  <a:gd name="T3" fmla="*/ 0 h 568"/>
                  <a:gd name="T4" fmla="*/ 0 60000 65536"/>
                  <a:gd name="T5" fmla="*/ 0 60000 65536"/>
                  <a:gd name="T6" fmla="*/ 0 w 1"/>
                  <a:gd name="T7" fmla="*/ 0 h 568"/>
                  <a:gd name="T8" fmla="*/ 0 w 1"/>
                  <a:gd name="T9" fmla="*/ 568 h 56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568">
                    <a:moveTo>
                      <a:pt x="0" y="56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69" name="Freeform 50"/>
              <p:cNvSpPr>
                <a:spLocks/>
              </p:cNvSpPr>
              <p:nvPr/>
            </p:nvSpPr>
            <p:spPr bwMode="auto">
              <a:xfrm>
                <a:off x="7888288" y="4157663"/>
                <a:ext cx="742950" cy="601662"/>
              </a:xfrm>
              <a:custGeom>
                <a:avLst/>
                <a:gdLst>
                  <a:gd name="T0" fmla="*/ 2147483647 w 665"/>
                  <a:gd name="T1" fmla="*/ 0 h 513"/>
                  <a:gd name="T2" fmla="*/ 0 w 665"/>
                  <a:gd name="T3" fmla="*/ 2147483647 h 513"/>
                  <a:gd name="T4" fmla="*/ 0 60000 65536"/>
                  <a:gd name="T5" fmla="*/ 0 60000 65536"/>
                  <a:gd name="T6" fmla="*/ 0 w 665"/>
                  <a:gd name="T7" fmla="*/ 0 h 513"/>
                  <a:gd name="T8" fmla="*/ 665 w 665"/>
                  <a:gd name="T9" fmla="*/ 513 h 5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65" h="513">
                    <a:moveTo>
                      <a:pt x="665" y="0"/>
                    </a:moveTo>
                    <a:lnTo>
                      <a:pt x="0" y="513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70" name="Text Box 51"/>
              <p:cNvSpPr txBox="1">
                <a:spLocks noChangeArrowheads="1"/>
              </p:cNvSpPr>
              <p:nvPr/>
            </p:nvSpPr>
            <p:spPr bwMode="auto">
              <a:xfrm>
                <a:off x="7900988" y="5084763"/>
                <a:ext cx="93186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0.6886 га</a:t>
                </a:r>
              </a:p>
            </p:txBody>
          </p:sp>
          <p:sp>
            <p:nvSpPr>
              <p:cNvPr id="22571" name="Text Box 52"/>
              <p:cNvSpPr txBox="1">
                <a:spLocks noChangeArrowheads="1"/>
              </p:cNvSpPr>
              <p:nvPr/>
            </p:nvSpPr>
            <p:spPr bwMode="auto">
              <a:xfrm>
                <a:off x="7685088" y="3430588"/>
                <a:ext cx="936625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1.2355 га</a:t>
                </a:r>
              </a:p>
            </p:txBody>
          </p:sp>
          <p:sp>
            <p:nvSpPr>
              <p:cNvPr id="22572" name="Text Box 53"/>
              <p:cNvSpPr txBox="1">
                <a:spLocks noChangeArrowheads="1"/>
              </p:cNvSpPr>
              <p:nvPr/>
            </p:nvSpPr>
            <p:spPr bwMode="auto">
              <a:xfrm>
                <a:off x="5076825" y="3789363"/>
                <a:ext cx="9461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</a:t>
                </a:r>
                <a:r>
                  <a:rPr lang="ru-RU" sz="1000" b="1">
                    <a:solidFill>
                      <a:srgbClr val="F8F8F8"/>
                    </a:solidFill>
                  </a:rPr>
                  <a:t>86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     1.9707 га </a:t>
                </a:r>
              </a:p>
            </p:txBody>
          </p:sp>
          <p:sp>
            <p:nvSpPr>
              <p:cNvPr id="22573" name="Freeform 54"/>
              <p:cNvSpPr>
                <a:spLocks/>
              </p:cNvSpPr>
              <p:nvPr/>
            </p:nvSpPr>
            <p:spPr bwMode="auto">
              <a:xfrm>
                <a:off x="5268913" y="3949700"/>
                <a:ext cx="547687" cy="12700"/>
              </a:xfrm>
              <a:custGeom>
                <a:avLst/>
                <a:gdLst>
                  <a:gd name="T0" fmla="*/ 0 w 345"/>
                  <a:gd name="T1" fmla="*/ 2147483647 h 8"/>
                  <a:gd name="T2" fmla="*/ 2147483647 w 345"/>
                  <a:gd name="T3" fmla="*/ 0 h 8"/>
                  <a:gd name="T4" fmla="*/ 0 60000 65536"/>
                  <a:gd name="T5" fmla="*/ 0 60000 65536"/>
                  <a:gd name="T6" fmla="*/ 0 w 345"/>
                  <a:gd name="T7" fmla="*/ 0 h 8"/>
                  <a:gd name="T8" fmla="*/ 345 w 34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45" h="8">
                    <a:moveTo>
                      <a:pt x="0" y="8"/>
                    </a:moveTo>
                    <a:lnTo>
                      <a:pt x="345" y="0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74" name="Freeform 55"/>
              <p:cNvSpPr>
                <a:spLocks/>
              </p:cNvSpPr>
              <p:nvPr/>
            </p:nvSpPr>
            <p:spPr bwMode="auto">
              <a:xfrm>
                <a:off x="5842000" y="3962400"/>
                <a:ext cx="177800" cy="203200"/>
              </a:xfrm>
              <a:custGeom>
                <a:avLst/>
                <a:gdLst>
                  <a:gd name="T0" fmla="*/ 0 w 112"/>
                  <a:gd name="T1" fmla="*/ 0 h 128"/>
                  <a:gd name="T2" fmla="*/ 2147483647 w 112"/>
                  <a:gd name="T3" fmla="*/ 2147483647 h 128"/>
                  <a:gd name="T4" fmla="*/ 0 60000 65536"/>
                  <a:gd name="T5" fmla="*/ 0 60000 65536"/>
                  <a:gd name="T6" fmla="*/ 0 w 112"/>
                  <a:gd name="T7" fmla="*/ 0 h 128"/>
                  <a:gd name="T8" fmla="*/ 112 w 112"/>
                  <a:gd name="T9" fmla="*/ 128 h 1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2" h="128">
                    <a:moveTo>
                      <a:pt x="0" y="0"/>
                    </a:moveTo>
                    <a:lnTo>
                      <a:pt x="112" y="128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75" name="Freeform 56"/>
              <p:cNvSpPr>
                <a:spLocks/>
              </p:cNvSpPr>
              <p:nvPr/>
            </p:nvSpPr>
            <p:spPr bwMode="auto">
              <a:xfrm>
                <a:off x="5191125" y="3962400"/>
                <a:ext cx="77788" cy="158750"/>
              </a:xfrm>
              <a:custGeom>
                <a:avLst/>
                <a:gdLst>
                  <a:gd name="T0" fmla="*/ 2147483647 w 70"/>
                  <a:gd name="T1" fmla="*/ 0 h 136"/>
                  <a:gd name="T2" fmla="*/ 0 w 70"/>
                  <a:gd name="T3" fmla="*/ 2147483647 h 136"/>
                  <a:gd name="T4" fmla="*/ 0 60000 65536"/>
                  <a:gd name="T5" fmla="*/ 0 60000 65536"/>
                  <a:gd name="T6" fmla="*/ 0 w 70"/>
                  <a:gd name="T7" fmla="*/ 0 h 136"/>
                  <a:gd name="T8" fmla="*/ 70 w 7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0" h="136">
                    <a:moveTo>
                      <a:pt x="70" y="0"/>
                    </a:moveTo>
                    <a:lnTo>
                      <a:pt x="0" y="136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76" name="Freeform 57"/>
              <p:cNvSpPr>
                <a:spLocks/>
              </p:cNvSpPr>
              <p:nvPr/>
            </p:nvSpPr>
            <p:spPr bwMode="auto">
              <a:xfrm>
                <a:off x="5611813" y="4176713"/>
                <a:ext cx="571500" cy="1066800"/>
              </a:xfrm>
              <a:custGeom>
                <a:avLst/>
                <a:gdLst>
                  <a:gd name="T0" fmla="*/ 2147483647 w 512"/>
                  <a:gd name="T1" fmla="*/ 0 h 912"/>
                  <a:gd name="T2" fmla="*/ 2147483647 w 512"/>
                  <a:gd name="T3" fmla="*/ 2147483647 h 912"/>
                  <a:gd name="T4" fmla="*/ 0 w 512"/>
                  <a:gd name="T5" fmla="*/ 2147483647 h 912"/>
                  <a:gd name="T6" fmla="*/ 2147483647 w 512"/>
                  <a:gd name="T7" fmla="*/ 2147483647 h 912"/>
                  <a:gd name="T8" fmla="*/ 2147483647 w 512"/>
                  <a:gd name="T9" fmla="*/ 0 h 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912"/>
                  <a:gd name="T17" fmla="*/ 512 w 512"/>
                  <a:gd name="T18" fmla="*/ 912 h 9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912">
                    <a:moveTo>
                      <a:pt x="512" y="0"/>
                    </a:moveTo>
                    <a:lnTo>
                      <a:pt x="8" y="8"/>
                    </a:lnTo>
                    <a:lnTo>
                      <a:pt x="0" y="728"/>
                    </a:lnTo>
                    <a:lnTo>
                      <a:pt x="488" y="912"/>
                    </a:lnTo>
                    <a:lnTo>
                      <a:pt x="512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66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77" name="Text Box 58"/>
              <p:cNvSpPr txBox="1">
                <a:spLocks noChangeArrowheads="1"/>
              </p:cNvSpPr>
              <p:nvPr/>
            </p:nvSpPr>
            <p:spPr bwMode="auto">
              <a:xfrm>
                <a:off x="4806950" y="4279900"/>
                <a:ext cx="69850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>
                    <a:solidFill>
                      <a:srgbClr val="66FFFF"/>
                    </a:solidFill>
                  </a:rPr>
                  <a:t>0.27га</a:t>
                </a:r>
              </a:p>
            </p:txBody>
          </p:sp>
          <p:sp>
            <p:nvSpPr>
              <p:cNvPr id="22578" name="Text Box 59"/>
              <p:cNvSpPr txBox="1">
                <a:spLocks noChangeArrowheads="1"/>
              </p:cNvSpPr>
              <p:nvPr/>
            </p:nvSpPr>
            <p:spPr bwMode="auto">
              <a:xfrm>
                <a:off x="5457825" y="4545013"/>
                <a:ext cx="9334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>
                    <a:solidFill>
                      <a:srgbClr val="66FFFF"/>
                    </a:solidFill>
                  </a:rPr>
                  <a:t>1.7004 га</a:t>
                </a:r>
              </a:p>
            </p:txBody>
          </p:sp>
          <p:sp>
            <p:nvSpPr>
              <p:cNvPr id="22579" name="Text Box 60"/>
              <p:cNvSpPr txBox="1">
                <a:spLocks noChangeArrowheads="1"/>
              </p:cNvSpPr>
              <p:nvPr/>
            </p:nvSpPr>
            <p:spPr bwMode="auto">
              <a:xfrm>
                <a:off x="8151813" y="4595813"/>
                <a:ext cx="93503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</a:t>
                </a:r>
                <a:r>
                  <a:rPr lang="ru-RU" sz="1000" b="1">
                    <a:solidFill>
                      <a:srgbClr val="F8F8F8"/>
                    </a:solidFill>
                  </a:rPr>
                  <a:t>97  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1.9123 га </a:t>
                </a:r>
              </a:p>
            </p:txBody>
          </p:sp>
          <p:sp>
            <p:nvSpPr>
              <p:cNvPr id="22580" name="Line 61"/>
              <p:cNvSpPr>
                <a:spLocks noChangeShapeType="1"/>
              </p:cNvSpPr>
              <p:nvPr/>
            </p:nvSpPr>
            <p:spPr bwMode="auto">
              <a:xfrm>
                <a:off x="8445500" y="4811713"/>
                <a:ext cx="363538" cy="1587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81" name="Text Box 63"/>
              <p:cNvSpPr txBox="1">
                <a:spLocks noChangeArrowheads="1"/>
              </p:cNvSpPr>
              <p:nvPr/>
            </p:nvSpPr>
            <p:spPr bwMode="auto">
              <a:xfrm>
                <a:off x="7532688" y="1838325"/>
                <a:ext cx="9334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>
                    <a:solidFill>
                      <a:srgbClr val="FFCCCC"/>
                    </a:solidFill>
                  </a:rPr>
                  <a:t>1.463 га</a:t>
                </a:r>
              </a:p>
            </p:txBody>
          </p:sp>
          <p:sp>
            <p:nvSpPr>
              <p:cNvPr id="22582" name="Text Box 64"/>
              <p:cNvSpPr txBox="1">
                <a:spLocks noChangeArrowheads="1"/>
              </p:cNvSpPr>
              <p:nvPr/>
            </p:nvSpPr>
            <p:spPr bwMode="auto">
              <a:xfrm>
                <a:off x="6257925" y="1341438"/>
                <a:ext cx="169703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00FF00"/>
                    </a:solidFill>
                  </a:rPr>
                  <a:t>47:01:1122001:1</a:t>
                </a:r>
                <a:r>
                  <a:rPr lang="en-US" sz="1000" b="1">
                    <a:solidFill>
                      <a:srgbClr val="00FF00"/>
                    </a:solidFill>
                  </a:rPr>
                  <a:t>4</a:t>
                </a:r>
                <a:r>
                  <a:rPr lang="ru-RU" sz="1000" b="1">
                    <a:solidFill>
                      <a:srgbClr val="00FF00"/>
                    </a:solidFill>
                  </a:rPr>
                  <a:t>96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1.9462 га </a:t>
                </a:r>
              </a:p>
            </p:txBody>
          </p:sp>
          <p:sp>
            <p:nvSpPr>
              <p:cNvPr id="22583" name="Freeform 65"/>
              <p:cNvSpPr>
                <a:spLocks/>
              </p:cNvSpPr>
              <p:nvPr/>
            </p:nvSpPr>
            <p:spPr bwMode="auto">
              <a:xfrm>
                <a:off x="6772275" y="1573213"/>
                <a:ext cx="822325" cy="1587"/>
              </a:xfrm>
              <a:custGeom>
                <a:avLst/>
                <a:gdLst>
                  <a:gd name="T0" fmla="*/ 0 w 736"/>
                  <a:gd name="T1" fmla="*/ 0 h 1"/>
                  <a:gd name="T2" fmla="*/ 2147483647 w 736"/>
                  <a:gd name="T3" fmla="*/ 0 h 1"/>
                  <a:gd name="T4" fmla="*/ 0 60000 65536"/>
                  <a:gd name="T5" fmla="*/ 0 60000 65536"/>
                  <a:gd name="T6" fmla="*/ 0 w 736"/>
                  <a:gd name="T7" fmla="*/ 0 h 1"/>
                  <a:gd name="T8" fmla="*/ 736 w 73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36" h="1">
                    <a:moveTo>
                      <a:pt x="0" y="0"/>
                    </a:moveTo>
                    <a:lnTo>
                      <a:pt x="736" y="0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84" name="Line 66"/>
              <p:cNvSpPr>
                <a:spLocks noChangeShapeType="1"/>
              </p:cNvSpPr>
              <p:nvPr/>
            </p:nvSpPr>
            <p:spPr bwMode="auto">
              <a:xfrm>
                <a:off x="7583488" y="1571625"/>
                <a:ext cx="255587" cy="158750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85" name="Freeform 68"/>
              <p:cNvSpPr>
                <a:spLocks/>
              </p:cNvSpPr>
              <p:nvPr/>
            </p:nvSpPr>
            <p:spPr bwMode="auto">
              <a:xfrm>
                <a:off x="7521575" y="1573213"/>
                <a:ext cx="1073150" cy="758825"/>
              </a:xfrm>
              <a:custGeom>
                <a:avLst/>
                <a:gdLst>
                  <a:gd name="T0" fmla="*/ 0 w 960"/>
                  <a:gd name="T1" fmla="*/ 2147483647 h 648"/>
                  <a:gd name="T2" fmla="*/ 2147483647 w 960"/>
                  <a:gd name="T3" fmla="*/ 0 h 648"/>
                  <a:gd name="T4" fmla="*/ 2147483647 w 960"/>
                  <a:gd name="T5" fmla="*/ 2147483647 h 648"/>
                  <a:gd name="T6" fmla="*/ 2147483647 w 960"/>
                  <a:gd name="T7" fmla="*/ 2147483647 h 648"/>
                  <a:gd name="T8" fmla="*/ 0 w 960"/>
                  <a:gd name="T9" fmla="*/ 2147483647 h 6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0"/>
                  <a:gd name="T16" fmla="*/ 0 h 648"/>
                  <a:gd name="T17" fmla="*/ 960 w 960"/>
                  <a:gd name="T18" fmla="*/ 648 h 6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0" h="648">
                    <a:moveTo>
                      <a:pt x="0" y="232"/>
                    </a:moveTo>
                    <a:lnTo>
                      <a:pt x="952" y="0"/>
                    </a:lnTo>
                    <a:lnTo>
                      <a:pt x="960" y="312"/>
                    </a:lnTo>
                    <a:lnTo>
                      <a:pt x="32" y="648"/>
                    </a:lnTo>
                    <a:lnTo>
                      <a:pt x="0" y="232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86" name="Text Box 69"/>
              <p:cNvSpPr txBox="1">
                <a:spLocks noChangeArrowheads="1"/>
              </p:cNvSpPr>
              <p:nvPr/>
            </p:nvSpPr>
            <p:spPr bwMode="auto">
              <a:xfrm>
                <a:off x="3760788" y="3324225"/>
                <a:ext cx="10191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485 </a:t>
                </a:r>
                <a:r>
                  <a:rPr lang="ru-RU" sz="1000" b="1">
                    <a:solidFill>
                      <a:srgbClr val="F8F8F8"/>
                    </a:solidFill>
                  </a:rPr>
                  <a:t>     </a:t>
                </a:r>
                <a:r>
                  <a:rPr lang="en-US" sz="1000" b="1">
                    <a:solidFill>
                      <a:srgbClr val="F8F8F8"/>
                    </a:solidFill>
                  </a:rPr>
                  <a:t>2</a:t>
                </a:r>
                <a:r>
                  <a:rPr lang="ru-RU" sz="1000" b="1">
                    <a:solidFill>
                      <a:srgbClr val="F8F8F8"/>
                    </a:solidFill>
                  </a:rPr>
                  <a:t>.</a:t>
                </a:r>
                <a:r>
                  <a:rPr lang="en-US" sz="1000" b="1">
                    <a:solidFill>
                      <a:srgbClr val="F8F8F8"/>
                    </a:solidFill>
                  </a:rPr>
                  <a:t>1374</a:t>
                </a:r>
                <a:r>
                  <a:rPr lang="ru-RU" sz="1000" b="1">
                    <a:solidFill>
                      <a:srgbClr val="F8F8F8"/>
                    </a:solidFill>
                  </a:rPr>
                  <a:t> га </a:t>
                </a:r>
              </a:p>
            </p:txBody>
          </p:sp>
          <p:sp>
            <p:nvSpPr>
              <p:cNvPr id="22587" name="Line 70"/>
              <p:cNvSpPr>
                <a:spLocks noChangeShapeType="1"/>
              </p:cNvSpPr>
              <p:nvPr/>
            </p:nvSpPr>
            <p:spPr bwMode="auto">
              <a:xfrm>
                <a:off x="4087813" y="3482975"/>
                <a:ext cx="365125" cy="1588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88" name="Text Box 71"/>
              <p:cNvSpPr txBox="1">
                <a:spLocks noChangeArrowheads="1"/>
              </p:cNvSpPr>
              <p:nvPr/>
            </p:nvSpPr>
            <p:spPr bwMode="auto">
              <a:xfrm>
                <a:off x="6011863" y="4581525"/>
                <a:ext cx="93503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487 </a:t>
                </a:r>
                <a:r>
                  <a:rPr lang="ru-RU" sz="1000" b="1">
                    <a:solidFill>
                      <a:srgbClr val="F8F8F8"/>
                    </a:solidFill>
                  </a:rPr>
                  <a:t>   </a:t>
                </a:r>
                <a:r>
                  <a:rPr lang="en-US" sz="1000" b="1">
                    <a:solidFill>
                      <a:srgbClr val="F8F8F8"/>
                    </a:solidFill>
                  </a:rPr>
                  <a:t>1</a:t>
                </a:r>
                <a:r>
                  <a:rPr lang="ru-RU" sz="1000" b="1">
                    <a:solidFill>
                      <a:srgbClr val="F8F8F8"/>
                    </a:solidFill>
                  </a:rPr>
                  <a:t>.</a:t>
                </a:r>
                <a:r>
                  <a:rPr lang="en-US" sz="1000" b="1">
                    <a:solidFill>
                      <a:srgbClr val="F8F8F8"/>
                    </a:solidFill>
                  </a:rPr>
                  <a:t>9464</a:t>
                </a:r>
                <a:r>
                  <a:rPr lang="ru-RU" sz="1000" b="1">
                    <a:solidFill>
                      <a:srgbClr val="F8F8F8"/>
                    </a:solidFill>
                  </a:rPr>
                  <a:t> га </a:t>
                </a:r>
              </a:p>
            </p:txBody>
          </p:sp>
          <p:sp>
            <p:nvSpPr>
              <p:cNvPr id="22589" name="Line 72"/>
              <p:cNvSpPr>
                <a:spLocks noChangeShapeType="1"/>
              </p:cNvSpPr>
              <p:nvPr/>
            </p:nvSpPr>
            <p:spPr bwMode="auto">
              <a:xfrm>
                <a:off x="6316663" y="4811713"/>
                <a:ext cx="366712" cy="1587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0" name="Text Box 73"/>
              <p:cNvSpPr txBox="1">
                <a:spLocks noChangeArrowheads="1"/>
              </p:cNvSpPr>
              <p:nvPr/>
            </p:nvSpPr>
            <p:spPr bwMode="auto">
              <a:xfrm>
                <a:off x="7524750" y="2133600"/>
                <a:ext cx="9334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 dirty="0">
                    <a:solidFill>
                      <a:srgbClr val="F8F8F8"/>
                    </a:solidFill>
                  </a:rPr>
                  <a:t>:1</a:t>
                </a:r>
                <a:r>
                  <a:rPr lang="en-US" sz="1000" b="1" dirty="0">
                    <a:solidFill>
                      <a:srgbClr val="F8F8F8"/>
                    </a:solidFill>
                  </a:rPr>
                  <a:t>49</a:t>
                </a:r>
                <a:r>
                  <a:rPr lang="ru-RU" sz="1000" b="1" dirty="0">
                    <a:solidFill>
                      <a:srgbClr val="F8F8F8"/>
                    </a:solidFill>
                  </a:rPr>
                  <a:t>4</a:t>
                </a:r>
                <a:r>
                  <a:rPr lang="en-US" sz="1000" b="1" dirty="0">
                    <a:solidFill>
                      <a:srgbClr val="F8F8F8"/>
                    </a:solidFill>
                  </a:rPr>
                  <a:t> </a:t>
                </a:r>
                <a:r>
                  <a:rPr lang="ru-RU" sz="1000" b="1" dirty="0">
                    <a:solidFill>
                      <a:srgbClr val="F8F8F8"/>
                    </a:solidFill>
                  </a:rPr>
                  <a:t>   1.9123 га </a:t>
                </a:r>
              </a:p>
            </p:txBody>
          </p:sp>
          <p:sp>
            <p:nvSpPr>
              <p:cNvPr id="22591" name="Line 74"/>
              <p:cNvSpPr>
                <a:spLocks noChangeShapeType="1"/>
              </p:cNvSpPr>
              <p:nvPr/>
            </p:nvSpPr>
            <p:spPr bwMode="auto">
              <a:xfrm>
                <a:off x="7837488" y="2366963"/>
                <a:ext cx="361950" cy="0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2" name="Text Box 75"/>
              <p:cNvSpPr txBox="1">
                <a:spLocks noChangeArrowheads="1"/>
              </p:cNvSpPr>
              <p:nvPr/>
            </p:nvSpPr>
            <p:spPr bwMode="auto">
              <a:xfrm>
                <a:off x="6973888" y="4422775"/>
                <a:ext cx="93503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48</a:t>
                </a:r>
                <a:r>
                  <a:rPr lang="ru-RU" sz="1000" b="1">
                    <a:solidFill>
                      <a:srgbClr val="F8F8F8"/>
                    </a:solidFill>
                  </a:rPr>
                  <a:t>9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  1.9464 га </a:t>
                </a:r>
              </a:p>
            </p:txBody>
          </p:sp>
          <p:sp>
            <p:nvSpPr>
              <p:cNvPr id="22593" name="Line 76"/>
              <p:cNvSpPr>
                <a:spLocks noChangeShapeType="1"/>
              </p:cNvSpPr>
              <p:nvPr/>
            </p:nvSpPr>
            <p:spPr bwMode="auto">
              <a:xfrm>
                <a:off x="7280275" y="4651375"/>
                <a:ext cx="363538" cy="1588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4" name="Text Box 77"/>
              <p:cNvSpPr txBox="1">
                <a:spLocks noChangeArrowheads="1"/>
              </p:cNvSpPr>
              <p:nvPr/>
            </p:nvSpPr>
            <p:spPr bwMode="auto">
              <a:xfrm>
                <a:off x="6813550" y="4918075"/>
                <a:ext cx="9334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48</a:t>
                </a:r>
                <a:r>
                  <a:rPr lang="ru-RU" sz="1000" b="1">
                    <a:solidFill>
                      <a:srgbClr val="F8F8F8"/>
                    </a:solidFill>
                  </a:rPr>
                  <a:t>8</a:t>
                </a:r>
                <a:r>
                  <a:rPr lang="en-US" sz="1000" b="1">
                    <a:solidFill>
                      <a:srgbClr val="F8F8F8"/>
                    </a:solidFill>
                  </a:rPr>
                  <a:t> </a:t>
                </a:r>
                <a:r>
                  <a:rPr lang="ru-RU" sz="1000" b="1">
                    <a:solidFill>
                      <a:srgbClr val="F8F8F8"/>
                    </a:solidFill>
                  </a:rPr>
                  <a:t>   1.9464 га </a:t>
                </a:r>
              </a:p>
            </p:txBody>
          </p:sp>
          <p:sp>
            <p:nvSpPr>
              <p:cNvPr id="22595" name="Line 78"/>
              <p:cNvSpPr>
                <a:spLocks noChangeShapeType="1"/>
              </p:cNvSpPr>
              <p:nvPr/>
            </p:nvSpPr>
            <p:spPr bwMode="auto">
              <a:xfrm>
                <a:off x="7118350" y="5146675"/>
                <a:ext cx="363538" cy="1588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6" name="Text Box 79"/>
              <p:cNvSpPr txBox="1">
                <a:spLocks noChangeArrowheads="1"/>
              </p:cNvSpPr>
              <p:nvPr/>
            </p:nvSpPr>
            <p:spPr bwMode="auto">
              <a:xfrm>
                <a:off x="6300788" y="1700213"/>
                <a:ext cx="9017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:1</a:t>
                </a:r>
                <a:r>
                  <a:rPr lang="en-US" sz="1000" b="1">
                    <a:solidFill>
                      <a:srgbClr val="F8F8F8"/>
                    </a:solidFill>
                  </a:rPr>
                  <a:t>4</a:t>
                </a:r>
                <a:r>
                  <a:rPr lang="ru-RU" sz="1000" b="1">
                    <a:solidFill>
                      <a:srgbClr val="F8F8F8"/>
                    </a:solidFill>
                  </a:rPr>
                  <a:t>9</a:t>
                </a:r>
                <a:r>
                  <a:rPr lang="en-US" sz="1000" b="1">
                    <a:solidFill>
                      <a:srgbClr val="F8F8F8"/>
                    </a:solidFill>
                  </a:rPr>
                  <a:t>5 </a:t>
                </a:r>
                <a:r>
                  <a:rPr lang="ru-RU" sz="1000" b="1">
                    <a:solidFill>
                      <a:srgbClr val="F8F8F8"/>
                    </a:solidFill>
                  </a:rPr>
                  <a:t> </a:t>
                </a:r>
                <a:r>
                  <a:rPr lang="en-US" sz="1000" b="1">
                    <a:solidFill>
                      <a:srgbClr val="F8F8F8"/>
                    </a:solidFill>
                  </a:rPr>
                  <a:t>2</a:t>
                </a:r>
                <a:r>
                  <a:rPr lang="ru-RU" sz="1000" b="1">
                    <a:solidFill>
                      <a:srgbClr val="F8F8F8"/>
                    </a:solidFill>
                  </a:rPr>
                  <a:t>.</a:t>
                </a:r>
                <a:r>
                  <a:rPr lang="en-US" sz="1000" b="1">
                    <a:solidFill>
                      <a:srgbClr val="F8F8F8"/>
                    </a:solidFill>
                  </a:rPr>
                  <a:t>1</a:t>
                </a:r>
                <a:r>
                  <a:rPr lang="ru-RU" sz="1000" b="1">
                    <a:solidFill>
                      <a:srgbClr val="F8F8F8"/>
                    </a:solidFill>
                  </a:rPr>
                  <a:t>198 га </a:t>
                </a:r>
              </a:p>
            </p:txBody>
          </p:sp>
          <p:sp>
            <p:nvSpPr>
              <p:cNvPr id="22597" name="Freeform 80"/>
              <p:cNvSpPr>
                <a:spLocks/>
              </p:cNvSpPr>
              <p:nvPr/>
            </p:nvSpPr>
            <p:spPr bwMode="auto">
              <a:xfrm>
                <a:off x="6565900" y="1930400"/>
                <a:ext cx="520700" cy="1588"/>
              </a:xfrm>
              <a:custGeom>
                <a:avLst/>
                <a:gdLst>
                  <a:gd name="T0" fmla="*/ 0 w 328"/>
                  <a:gd name="T1" fmla="*/ 0 h 1"/>
                  <a:gd name="T2" fmla="*/ 2147483647 w 328"/>
                  <a:gd name="T3" fmla="*/ 0 h 1"/>
                  <a:gd name="T4" fmla="*/ 0 60000 65536"/>
                  <a:gd name="T5" fmla="*/ 0 60000 65536"/>
                  <a:gd name="T6" fmla="*/ 0 w 328"/>
                  <a:gd name="T7" fmla="*/ 0 h 1"/>
                  <a:gd name="T8" fmla="*/ 328 w 3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8" h="1">
                    <a:moveTo>
                      <a:pt x="0" y="0"/>
                    </a:moveTo>
                    <a:lnTo>
                      <a:pt x="328" y="0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8" name="Freeform 81"/>
              <p:cNvSpPr>
                <a:spLocks/>
              </p:cNvSpPr>
              <p:nvPr/>
            </p:nvSpPr>
            <p:spPr bwMode="auto">
              <a:xfrm>
                <a:off x="7075488" y="1938338"/>
                <a:ext cx="255587" cy="111125"/>
              </a:xfrm>
              <a:custGeom>
                <a:avLst/>
                <a:gdLst>
                  <a:gd name="T0" fmla="*/ 0 w 228"/>
                  <a:gd name="T1" fmla="*/ 0 h 95"/>
                  <a:gd name="T2" fmla="*/ 2147483647 w 228"/>
                  <a:gd name="T3" fmla="*/ 2147483647 h 95"/>
                  <a:gd name="T4" fmla="*/ 0 60000 65536"/>
                  <a:gd name="T5" fmla="*/ 0 60000 65536"/>
                  <a:gd name="T6" fmla="*/ 0 w 228"/>
                  <a:gd name="T7" fmla="*/ 0 h 95"/>
                  <a:gd name="T8" fmla="*/ 228 w 228"/>
                  <a:gd name="T9" fmla="*/ 95 h 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28" h="95">
                    <a:moveTo>
                      <a:pt x="0" y="0"/>
                    </a:moveTo>
                    <a:lnTo>
                      <a:pt x="228" y="95"/>
                    </a:lnTo>
                  </a:path>
                </a:pathLst>
              </a:custGeom>
              <a:noFill/>
              <a:ln w="9525">
                <a:solidFill>
                  <a:srgbClr val="F8F8F8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9" name="Line 82"/>
              <p:cNvSpPr>
                <a:spLocks noChangeShapeType="1"/>
              </p:cNvSpPr>
              <p:nvPr/>
            </p:nvSpPr>
            <p:spPr bwMode="auto">
              <a:xfrm>
                <a:off x="7077075" y="1944688"/>
                <a:ext cx="0" cy="317500"/>
              </a:xfrm>
              <a:prstGeom prst="line">
                <a:avLst/>
              </a:prstGeom>
              <a:noFill/>
              <a:ln w="9525">
                <a:solidFill>
                  <a:srgbClr val="F8F8F8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0" name="Text Box 83"/>
              <p:cNvSpPr txBox="1">
                <a:spLocks noChangeArrowheads="1"/>
              </p:cNvSpPr>
              <p:nvPr/>
            </p:nvSpPr>
            <p:spPr bwMode="auto">
              <a:xfrm rot="-5400000">
                <a:off x="6494463" y="2566988"/>
                <a:ext cx="885825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1.6905 га</a:t>
                </a:r>
              </a:p>
            </p:txBody>
          </p:sp>
          <p:sp>
            <p:nvSpPr>
              <p:cNvPr id="22601" name="Text Box 84"/>
              <p:cNvSpPr txBox="1">
                <a:spLocks noChangeArrowheads="1"/>
              </p:cNvSpPr>
              <p:nvPr/>
            </p:nvSpPr>
            <p:spPr bwMode="auto">
              <a:xfrm>
                <a:off x="6924675" y="2209800"/>
                <a:ext cx="935038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/>
                  <a:t>0.4292 га</a:t>
                </a:r>
              </a:p>
            </p:txBody>
          </p:sp>
          <p:sp>
            <p:nvSpPr>
              <p:cNvPr id="22602" name="Freeform 88"/>
              <p:cNvSpPr>
                <a:spLocks/>
              </p:cNvSpPr>
              <p:nvPr/>
            </p:nvSpPr>
            <p:spPr bwMode="auto">
              <a:xfrm>
                <a:off x="647700" y="3897313"/>
                <a:ext cx="3768725" cy="2762250"/>
              </a:xfrm>
              <a:custGeom>
                <a:avLst/>
                <a:gdLst>
                  <a:gd name="T0" fmla="*/ 2147483647 w 2520"/>
                  <a:gd name="T1" fmla="*/ 0 h 1944"/>
                  <a:gd name="T2" fmla="*/ 2147483647 w 2520"/>
                  <a:gd name="T3" fmla="*/ 2147483647 h 1944"/>
                  <a:gd name="T4" fmla="*/ 0 w 2520"/>
                  <a:gd name="T5" fmla="*/ 2147483647 h 1944"/>
                  <a:gd name="T6" fmla="*/ 0 60000 65536"/>
                  <a:gd name="T7" fmla="*/ 0 60000 65536"/>
                  <a:gd name="T8" fmla="*/ 0 60000 65536"/>
                  <a:gd name="T9" fmla="*/ 0 w 2520"/>
                  <a:gd name="T10" fmla="*/ 0 h 1944"/>
                  <a:gd name="T11" fmla="*/ 2520 w 2520"/>
                  <a:gd name="T12" fmla="*/ 1944 h 19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0" h="1944">
                    <a:moveTo>
                      <a:pt x="2520" y="0"/>
                    </a:moveTo>
                    <a:lnTo>
                      <a:pt x="1968" y="936"/>
                    </a:lnTo>
                    <a:lnTo>
                      <a:pt x="0" y="194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3" name="Oval 89"/>
              <p:cNvSpPr>
                <a:spLocks noChangeArrowheads="1"/>
              </p:cNvSpPr>
              <p:nvPr/>
            </p:nvSpPr>
            <p:spPr bwMode="auto">
              <a:xfrm>
                <a:off x="3557588" y="5213350"/>
                <a:ext cx="49212" cy="523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04" name="Text Box 90"/>
              <p:cNvSpPr txBox="1">
                <a:spLocks noChangeArrowheads="1"/>
              </p:cNvSpPr>
              <p:nvPr/>
            </p:nvSpPr>
            <p:spPr bwMode="auto">
              <a:xfrm>
                <a:off x="539750" y="3732213"/>
                <a:ext cx="1931988" cy="35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600" b="1" dirty="0">
                    <a:solidFill>
                      <a:schemeClr val="accent2"/>
                    </a:solidFill>
                  </a:rPr>
                  <a:t>Житково</a:t>
                </a:r>
              </a:p>
            </p:txBody>
          </p:sp>
          <p:sp>
            <p:nvSpPr>
              <p:cNvPr id="22605" name="Freeform 91"/>
              <p:cNvSpPr>
                <a:spLocks/>
              </p:cNvSpPr>
              <p:nvPr/>
            </p:nvSpPr>
            <p:spPr bwMode="auto">
              <a:xfrm>
                <a:off x="7742238" y="3114675"/>
                <a:ext cx="1028700" cy="420688"/>
              </a:xfrm>
              <a:custGeom>
                <a:avLst/>
                <a:gdLst>
                  <a:gd name="T0" fmla="*/ 0 w 688"/>
                  <a:gd name="T1" fmla="*/ 2147483647 h 296"/>
                  <a:gd name="T2" fmla="*/ 2147483647 w 688"/>
                  <a:gd name="T3" fmla="*/ 0 h 296"/>
                  <a:gd name="T4" fmla="*/ 0 60000 65536"/>
                  <a:gd name="T5" fmla="*/ 0 60000 65536"/>
                  <a:gd name="T6" fmla="*/ 0 w 688"/>
                  <a:gd name="T7" fmla="*/ 0 h 296"/>
                  <a:gd name="T8" fmla="*/ 688 w 688"/>
                  <a:gd name="T9" fmla="*/ 296 h 2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88" h="296">
                    <a:moveTo>
                      <a:pt x="0" y="296"/>
                    </a:moveTo>
                    <a:lnTo>
                      <a:pt x="688" y="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6" name="Rectangle 93"/>
              <p:cNvSpPr>
                <a:spLocks noChangeArrowheads="1"/>
              </p:cNvSpPr>
              <p:nvPr/>
            </p:nvSpPr>
            <p:spPr bwMode="auto">
              <a:xfrm rot="1824631">
                <a:off x="3259138" y="4357688"/>
                <a:ext cx="506412" cy="176212"/>
              </a:xfrm>
              <a:prstGeom prst="rect">
                <a:avLst/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07" name="Text Box 94"/>
              <p:cNvSpPr txBox="1">
                <a:spLocks noChangeArrowheads="1"/>
              </p:cNvSpPr>
              <p:nvPr/>
            </p:nvSpPr>
            <p:spPr bwMode="auto">
              <a:xfrm rot="1870417">
                <a:off x="3203575" y="4365625"/>
                <a:ext cx="712788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/>
                  <a:t>А 126</a:t>
                </a:r>
              </a:p>
            </p:txBody>
          </p:sp>
          <p:sp>
            <p:nvSpPr>
              <p:cNvPr id="22551" name="Text Box 31"/>
              <p:cNvSpPr txBox="1">
                <a:spLocks noChangeArrowheads="1"/>
              </p:cNvSpPr>
              <p:nvPr/>
            </p:nvSpPr>
            <p:spPr bwMode="auto">
              <a:xfrm>
                <a:off x="7685088" y="3006725"/>
                <a:ext cx="9366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 dirty="0">
                    <a:solidFill>
                      <a:srgbClr val="F8F8F8"/>
                    </a:solidFill>
                  </a:rPr>
                  <a:t>:1</a:t>
                </a:r>
                <a:r>
                  <a:rPr lang="en-US" sz="1000" b="1" dirty="0">
                    <a:solidFill>
                      <a:srgbClr val="F8F8F8"/>
                    </a:solidFill>
                  </a:rPr>
                  <a:t>4</a:t>
                </a:r>
                <a:r>
                  <a:rPr lang="ru-RU" sz="1000" b="1" dirty="0">
                    <a:solidFill>
                      <a:srgbClr val="F8F8F8"/>
                    </a:solidFill>
                  </a:rPr>
                  <a:t>92</a:t>
                </a:r>
                <a:r>
                  <a:rPr lang="en-US" sz="1000" b="1" dirty="0">
                    <a:solidFill>
                      <a:srgbClr val="F8F8F8"/>
                    </a:solidFill>
                  </a:rPr>
                  <a:t> </a:t>
                </a:r>
                <a:r>
                  <a:rPr lang="ru-RU" sz="1000" b="1" dirty="0">
                    <a:solidFill>
                      <a:srgbClr val="F8F8F8"/>
                    </a:solidFill>
                  </a:rPr>
                  <a:t>  1.9122 га </a:t>
                </a:r>
              </a:p>
            </p:txBody>
          </p:sp>
        </p:grpSp>
        <p:grpSp>
          <p:nvGrpSpPr>
            <p:cNvPr id="22608" name="Group 98"/>
            <p:cNvGrpSpPr>
              <a:grpSpLocks/>
            </p:cNvGrpSpPr>
            <p:nvPr/>
          </p:nvGrpSpPr>
          <p:grpSpPr bwMode="auto">
            <a:xfrm>
              <a:off x="0" y="5095875"/>
              <a:ext cx="2819400" cy="1762125"/>
              <a:chOff x="158" y="119"/>
              <a:chExt cx="1776" cy="1110"/>
            </a:xfrm>
          </p:grpSpPr>
          <p:pic>
            <p:nvPicPr>
              <p:cNvPr id="22611" name="Picture 9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" y="119"/>
                <a:ext cx="1776" cy="1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612" name="Text Box 97"/>
              <p:cNvSpPr txBox="1">
                <a:spLocks noChangeArrowheads="1"/>
              </p:cNvSpPr>
              <p:nvPr/>
            </p:nvSpPr>
            <p:spPr bwMode="auto">
              <a:xfrm>
                <a:off x="158" y="1071"/>
                <a:ext cx="174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dirty="0">
                    <a:solidFill>
                      <a:schemeClr val="bg1"/>
                    </a:solidFill>
                  </a:rPr>
                  <a:t>Вид на участки с дороги</a:t>
                </a:r>
              </a:p>
            </p:txBody>
          </p:sp>
        </p:grpSp>
        <p:sp>
          <p:nvSpPr>
            <p:cNvPr id="22609" name="Rectangle 103"/>
            <p:cNvSpPr>
              <a:spLocks noChangeArrowheads="1"/>
            </p:cNvSpPr>
            <p:nvPr/>
          </p:nvSpPr>
          <p:spPr bwMode="auto">
            <a:xfrm rot="-5400000">
              <a:off x="-1274762" y="2794000"/>
              <a:ext cx="3455987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>
                  <a:latin typeface="Times New Roman" pitchFamily="18" charset="0"/>
                </a:rPr>
                <a:t>Ленинградская область</a:t>
              </a:r>
              <a:r>
                <a:rPr lang="en-US" sz="1300">
                  <a:latin typeface="Times New Roman" pitchFamily="18" charset="0"/>
                </a:rPr>
                <a:t>   </a:t>
              </a:r>
              <a:r>
                <a:rPr lang="ru-RU" sz="130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2610" name="Rectangle 104"/>
            <p:cNvSpPr>
              <a:spLocks noChangeArrowheads="1"/>
            </p:cNvSpPr>
            <p:nvPr/>
          </p:nvSpPr>
          <p:spPr bwMode="auto">
            <a:xfrm rot="-5400000">
              <a:off x="-918369" y="2618582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611560" y="260648"/>
            <a:ext cx="583247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 dirty="0" smtClean="0"/>
              <a:t>Продаются земельные участки  сельскохозяйственного назначения, различной площади от 0.2 до 2.9 га.  Расположение участков вдоль автодороги между  поселком Кузьминское и Житково.</a:t>
            </a:r>
          </a:p>
          <a:p>
            <a:pPr>
              <a:spcBef>
                <a:spcPct val="50000"/>
              </a:spcBef>
            </a:pPr>
            <a:r>
              <a:rPr lang="ru-RU" sz="1000" u="sng" dirty="0" smtClean="0">
                <a:solidFill>
                  <a:srgbClr val="00FF00"/>
                </a:solidFill>
              </a:rPr>
              <a:t>*</a:t>
            </a:r>
            <a:r>
              <a:rPr lang="ru-RU" sz="1000" u="sng" dirty="0"/>
              <a:t>Примечание</a:t>
            </a:r>
            <a:r>
              <a:rPr lang="ru-RU" sz="1000" dirty="0"/>
              <a:t>: земельный выдел состоит из двух участков общей площадью 19462 кв.м и единым кадастровым № 47:01:1122001:1496. План второго участка смотреть на предыдущей </a:t>
            </a:r>
            <a:r>
              <a:rPr lang="ru-RU" sz="1000" dirty="0" smtClean="0"/>
              <a:t>(</a:t>
            </a:r>
            <a:r>
              <a:rPr lang="ru-RU" sz="1000" dirty="0"/>
              <a:t>3</a:t>
            </a:r>
            <a:r>
              <a:rPr lang="ru-RU" sz="1000" dirty="0" smtClean="0"/>
              <a:t>) </a:t>
            </a:r>
            <a:r>
              <a:rPr lang="ru-RU" sz="1000" dirty="0"/>
              <a:t>странице. </a:t>
            </a:r>
            <a:r>
              <a:rPr lang="ru-RU" sz="1000" dirty="0">
                <a:solidFill>
                  <a:schemeClr val="accent2"/>
                </a:solidFill>
              </a:rPr>
              <a:t>*</a:t>
            </a:r>
            <a:r>
              <a:rPr lang="ru-RU" sz="1000" dirty="0"/>
              <a:t>Примечание: 3 земельных участка имеют единый кадастровый № 47:01:1122001:1501 и площадь 2.5637 га ( план ещё </a:t>
            </a:r>
            <a:r>
              <a:rPr lang="ru-RU" sz="1000" dirty="0" smtClean="0"/>
              <a:t>двух участков  </a:t>
            </a:r>
            <a:r>
              <a:rPr lang="ru-RU" sz="1000" dirty="0"/>
              <a:t>смотреть на странице 9</a:t>
            </a:r>
            <a:r>
              <a:rPr lang="ru-RU" sz="1000" dirty="0" smtClean="0"/>
              <a:t>) </a:t>
            </a:r>
            <a:endParaRPr lang="ru-RU" sz="1000" dirty="0"/>
          </a:p>
        </p:txBody>
      </p:sp>
      <p:sp>
        <p:nvSpPr>
          <p:cNvPr id="23580" name="Text Box 7"/>
          <p:cNvSpPr txBox="1">
            <a:spLocks noChangeArrowheads="1"/>
          </p:cNvSpPr>
          <p:nvPr/>
        </p:nvSpPr>
        <p:spPr bwMode="auto">
          <a:xfrm>
            <a:off x="3419872" y="0"/>
            <a:ext cx="2735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 b="1" dirty="0">
                <a:cs typeface="Arial" charset="0"/>
              </a:rPr>
              <a:t>План участков  </a:t>
            </a:r>
            <a:r>
              <a:rPr lang="ru-RU" sz="1400" b="1" dirty="0" smtClean="0">
                <a:cs typeface="Arial" charset="0"/>
              </a:rPr>
              <a:t>(</a:t>
            </a:r>
            <a:r>
              <a:rPr lang="ru-RU" sz="1400" b="1" dirty="0">
                <a:cs typeface="Arial" charset="0"/>
              </a:rPr>
              <a:t>4</a:t>
            </a:r>
            <a:r>
              <a:rPr lang="ru-RU" sz="1400" b="1" dirty="0" smtClean="0">
                <a:cs typeface="Arial" charset="0"/>
              </a:rPr>
              <a:t> </a:t>
            </a:r>
            <a:r>
              <a:rPr lang="ru-RU" sz="1400" b="1" dirty="0">
                <a:cs typeface="Arial" charset="0"/>
              </a:rPr>
              <a:t>лист)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683568" y="1619250"/>
            <a:ext cx="7780337" cy="5238750"/>
            <a:chOff x="611188" y="1268413"/>
            <a:chExt cx="7780337" cy="5238750"/>
          </a:xfrm>
        </p:grpSpPr>
        <p:pic>
          <p:nvPicPr>
            <p:cNvPr id="2355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268413"/>
              <a:ext cx="7780337" cy="523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5" name="Freeform 7"/>
            <p:cNvSpPr>
              <a:spLocks/>
            </p:cNvSpPr>
            <p:nvPr/>
          </p:nvSpPr>
          <p:spPr bwMode="auto">
            <a:xfrm>
              <a:off x="2316163" y="3875088"/>
              <a:ext cx="1643062" cy="2173287"/>
            </a:xfrm>
            <a:custGeom>
              <a:avLst/>
              <a:gdLst>
                <a:gd name="T0" fmla="*/ 0 w 1035"/>
                <a:gd name="T1" fmla="*/ 2147483647 h 1369"/>
                <a:gd name="T2" fmla="*/ 2147483647 w 1035"/>
                <a:gd name="T3" fmla="*/ 2147483647 h 1369"/>
                <a:gd name="T4" fmla="*/ 2147483647 w 1035"/>
                <a:gd name="T5" fmla="*/ 2147483647 h 1369"/>
                <a:gd name="T6" fmla="*/ 2147483647 w 1035"/>
                <a:gd name="T7" fmla="*/ 2147483647 h 1369"/>
                <a:gd name="T8" fmla="*/ 2147483647 w 1035"/>
                <a:gd name="T9" fmla="*/ 2147483647 h 1369"/>
                <a:gd name="T10" fmla="*/ 2147483647 w 1035"/>
                <a:gd name="T11" fmla="*/ 0 h 1369"/>
                <a:gd name="T12" fmla="*/ 0 w 1035"/>
                <a:gd name="T13" fmla="*/ 2147483647 h 13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5"/>
                <a:gd name="T22" fmla="*/ 0 h 1369"/>
                <a:gd name="T23" fmla="*/ 1035 w 1035"/>
                <a:gd name="T24" fmla="*/ 1369 h 13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5" h="1369">
                  <a:moveTo>
                    <a:pt x="0" y="336"/>
                  </a:moveTo>
                  <a:lnTo>
                    <a:pt x="391" y="797"/>
                  </a:lnTo>
                  <a:lnTo>
                    <a:pt x="577" y="1108"/>
                  </a:lnTo>
                  <a:lnTo>
                    <a:pt x="725" y="1369"/>
                  </a:lnTo>
                  <a:lnTo>
                    <a:pt x="1035" y="785"/>
                  </a:lnTo>
                  <a:lnTo>
                    <a:pt x="408" y="0"/>
                  </a:lnTo>
                  <a:lnTo>
                    <a:pt x="0" y="336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6" name="Freeform 8"/>
            <p:cNvSpPr>
              <a:spLocks/>
            </p:cNvSpPr>
            <p:nvPr/>
          </p:nvSpPr>
          <p:spPr bwMode="auto">
            <a:xfrm>
              <a:off x="2295525" y="3857625"/>
              <a:ext cx="641350" cy="528638"/>
            </a:xfrm>
            <a:custGeom>
              <a:avLst/>
              <a:gdLst>
                <a:gd name="T0" fmla="*/ 2147483647 w 261"/>
                <a:gd name="T1" fmla="*/ 0 h 214"/>
                <a:gd name="T2" fmla="*/ 0 w 261"/>
                <a:gd name="T3" fmla="*/ 2147483647 h 214"/>
                <a:gd name="T4" fmla="*/ 0 60000 65536"/>
                <a:gd name="T5" fmla="*/ 0 60000 65536"/>
                <a:gd name="T6" fmla="*/ 0 w 261"/>
                <a:gd name="T7" fmla="*/ 0 h 214"/>
                <a:gd name="T8" fmla="*/ 261 w 261"/>
                <a:gd name="T9" fmla="*/ 214 h 2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1" h="214">
                  <a:moveTo>
                    <a:pt x="261" y="0"/>
                  </a:moveTo>
                  <a:lnTo>
                    <a:pt x="0" y="214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7" name="Freeform 9"/>
            <p:cNvSpPr>
              <a:spLocks/>
            </p:cNvSpPr>
            <p:nvPr/>
          </p:nvSpPr>
          <p:spPr bwMode="auto">
            <a:xfrm>
              <a:off x="2465388" y="4056063"/>
              <a:ext cx="609600" cy="492125"/>
            </a:xfrm>
            <a:custGeom>
              <a:avLst/>
              <a:gdLst>
                <a:gd name="T0" fmla="*/ 2147483647 w 248"/>
                <a:gd name="T1" fmla="*/ 0 h 200"/>
                <a:gd name="T2" fmla="*/ 0 w 248"/>
                <a:gd name="T3" fmla="*/ 2147483647 h 200"/>
                <a:gd name="T4" fmla="*/ 0 60000 65536"/>
                <a:gd name="T5" fmla="*/ 0 60000 65536"/>
                <a:gd name="T6" fmla="*/ 0 w 248"/>
                <a:gd name="T7" fmla="*/ 0 h 200"/>
                <a:gd name="T8" fmla="*/ 248 w 248"/>
                <a:gd name="T9" fmla="*/ 200 h 2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8" h="200">
                  <a:moveTo>
                    <a:pt x="248" y="0"/>
                  </a:moveTo>
                  <a:lnTo>
                    <a:pt x="0" y="20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8" name="Freeform 10"/>
            <p:cNvSpPr>
              <a:spLocks/>
            </p:cNvSpPr>
            <p:nvPr/>
          </p:nvSpPr>
          <p:spPr bwMode="auto">
            <a:xfrm>
              <a:off x="2925763" y="1754188"/>
              <a:ext cx="1957387" cy="2222500"/>
            </a:xfrm>
            <a:custGeom>
              <a:avLst/>
              <a:gdLst>
                <a:gd name="T0" fmla="*/ 0 w 1233"/>
                <a:gd name="T1" fmla="*/ 0 h 1400"/>
                <a:gd name="T2" fmla="*/ 2147483647 w 1233"/>
                <a:gd name="T3" fmla="*/ 2147483647 h 1400"/>
                <a:gd name="T4" fmla="*/ 2147483647 w 1233"/>
                <a:gd name="T5" fmla="*/ 2147483647 h 1400"/>
                <a:gd name="T6" fmla="*/ 2147483647 w 1233"/>
                <a:gd name="T7" fmla="*/ 2147483647 h 1400"/>
                <a:gd name="T8" fmla="*/ 2147483647 w 1233"/>
                <a:gd name="T9" fmla="*/ 2147483647 h 1400"/>
                <a:gd name="T10" fmla="*/ 2147483647 w 1233"/>
                <a:gd name="T11" fmla="*/ 2147483647 h 1400"/>
                <a:gd name="T12" fmla="*/ 0 w 1233"/>
                <a:gd name="T13" fmla="*/ 0 h 14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3"/>
                <a:gd name="T22" fmla="*/ 0 h 1400"/>
                <a:gd name="T23" fmla="*/ 1233 w 1233"/>
                <a:gd name="T24" fmla="*/ 1400 h 14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3" h="1400">
                  <a:moveTo>
                    <a:pt x="0" y="0"/>
                  </a:moveTo>
                  <a:lnTo>
                    <a:pt x="119" y="20"/>
                  </a:lnTo>
                  <a:lnTo>
                    <a:pt x="626" y="716"/>
                  </a:lnTo>
                  <a:lnTo>
                    <a:pt x="1122" y="741"/>
                  </a:lnTo>
                  <a:lnTo>
                    <a:pt x="1233" y="1077"/>
                  </a:lnTo>
                  <a:lnTo>
                    <a:pt x="1056" y="14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9" name="Freeform 11"/>
            <p:cNvSpPr>
              <a:spLocks/>
            </p:cNvSpPr>
            <p:nvPr/>
          </p:nvSpPr>
          <p:spPr bwMode="auto">
            <a:xfrm>
              <a:off x="2328863" y="1741488"/>
              <a:ext cx="2260600" cy="2667000"/>
            </a:xfrm>
            <a:custGeom>
              <a:avLst/>
              <a:gdLst>
                <a:gd name="T0" fmla="*/ 2147483647 w 1424"/>
                <a:gd name="T1" fmla="*/ 2147483647 h 1680"/>
                <a:gd name="T2" fmla="*/ 2147483647 w 1424"/>
                <a:gd name="T3" fmla="*/ 0 h 1680"/>
                <a:gd name="T4" fmla="*/ 0 w 1424"/>
                <a:gd name="T5" fmla="*/ 2147483647 h 1680"/>
                <a:gd name="T6" fmla="*/ 2147483647 w 1424"/>
                <a:gd name="T7" fmla="*/ 2147483647 h 1680"/>
                <a:gd name="T8" fmla="*/ 2147483647 w 1424"/>
                <a:gd name="T9" fmla="*/ 2147483647 h 1680"/>
                <a:gd name="T10" fmla="*/ 2147483647 w 1424"/>
                <a:gd name="T11" fmla="*/ 2147483647 h 1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4"/>
                <a:gd name="T19" fmla="*/ 0 h 1680"/>
                <a:gd name="T20" fmla="*/ 1424 w 1424"/>
                <a:gd name="T21" fmla="*/ 1680 h 16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4" h="1680">
                  <a:moveTo>
                    <a:pt x="360" y="16"/>
                  </a:moveTo>
                  <a:lnTo>
                    <a:pt x="144" y="0"/>
                  </a:lnTo>
                  <a:lnTo>
                    <a:pt x="0" y="32"/>
                  </a:lnTo>
                  <a:lnTo>
                    <a:pt x="1296" y="1680"/>
                  </a:lnTo>
                  <a:lnTo>
                    <a:pt x="1424" y="1445"/>
                  </a:lnTo>
                  <a:lnTo>
                    <a:pt x="360" y="16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0" name="Freeform 12"/>
            <p:cNvSpPr>
              <a:spLocks/>
            </p:cNvSpPr>
            <p:nvPr/>
          </p:nvSpPr>
          <p:spPr bwMode="auto">
            <a:xfrm>
              <a:off x="5237163" y="2003425"/>
              <a:ext cx="723900" cy="1312863"/>
            </a:xfrm>
            <a:custGeom>
              <a:avLst/>
              <a:gdLst>
                <a:gd name="T0" fmla="*/ 2147483647 w 456"/>
                <a:gd name="T1" fmla="*/ 2147483647 h 827"/>
                <a:gd name="T2" fmla="*/ 2147483647 w 456"/>
                <a:gd name="T3" fmla="*/ 2147483647 h 827"/>
                <a:gd name="T4" fmla="*/ 0 w 456"/>
                <a:gd name="T5" fmla="*/ 2147483647 h 827"/>
                <a:gd name="T6" fmla="*/ 2147483647 w 456"/>
                <a:gd name="T7" fmla="*/ 2147483647 h 827"/>
                <a:gd name="T8" fmla="*/ 2147483647 w 456"/>
                <a:gd name="T9" fmla="*/ 2147483647 h 827"/>
                <a:gd name="T10" fmla="*/ 2147483647 w 456"/>
                <a:gd name="T11" fmla="*/ 2147483647 h 827"/>
                <a:gd name="T12" fmla="*/ 2147483647 w 456"/>
                <a:gd name="T13" fmla="*/ 0 h 827"/>
                <a:gd name="T14" fmla="*/ 2147483647 w 456"/>
                <a:gd name="T15" fmla="*/ 2147483647 h 8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6"/>
                <a:gd name="T25" fmla="*/ 0 h 827"/>
                <a:gd name="T26" fmla="*/ 456 w 456"/>
                <a:gd name="T27" fmla="*/ 827 h 8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6" h="827">
                  <a:moveTo>
                    <a:pt x="99" y="12"/>
                  </a:moveTo>
                  <a:lnTo>
                    <a:pt x="62" y="510"/>
                  </a:lnTo>
                  <a:lnTo>
                    <a:pt x="0" y="634"/>
                  </a:lnTo>
                  <a:lnTo>
                    <a:pt x="304" y="827"/>
                  </a:lnTo>
                  <a:lnTo>
                    <a:pt x="456" y="571"/>
                  </a:lnTo>
                  <a:lnTo>
                    <a:pt x="173" y="385"/>
                  </a:lnTo>
                  <a:lnTo>
                    <a:pt x="334" y="0"/>
                  </a:lnTo>
                  <a:lnTo>
                    <a:pt x="99" y="12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1" name="Freeform 13"/>
            <p:cNvSpPr>
              <a:spLocks/>
            </p:cNvSpPr>
            <p:nvPr/>
          </p:nvSpPr>
          <p:spPr bwMode="auto">
            <a:xfrm>
              <a:off x="5732463" y="2935288"/>
              <a:ext cx="1409700" cy="1104900"/>
            </a:xfrm>
            <a:custGeom>
              <a:avLst/>
              <a:gdLst>
                <a:gd name="T0" fmla="*/ 2147483647 w 888"/>
                <a:gd name="T1" fmla="*/ 0 h 696"/>
                <a:gd name="T2" fmla="*/ 2147483647 w 888"/>
                <a:gd name="T3" fmla="*/ 2147483647 h 696"/>
                <a:gd name="T4" fmla="*/ 2147483647 w 888"/>
                <a:gd name="T5" fmla="*/ 2147483647 h 696"/>
                <a:gd name="T6" fmla="*/ 0 w 888"/>
                <a:gd name="T7" fmla="*/ 2147483647 h 696"/>
                <a:gd name="T8" fmla="*/ 2147483647 w 888"/>
                <a:gd name="T9" fmla="*/ 0 h 6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8"/>
                <a:gd name="T16" fmla="*/ 0 h 696"/>
                <a:gd name="T17" fmla="*/ 888 w 888"/>
                <a:gd name="T18" fmla="*/ 696 h 6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8" h="696">
                  <a:moveTo>
                    <a:pt x="152" y="0"/>
                  </a:moveTo>
                  <a:lnTo>
                    <a:pt x="888" y="456"/>
                  </a:lnTo>
                  <a:lnTo>
                    <a:pt x="752" y="696"/>
                  </a:lnTo>
                  <a:lnTo>
                    <a:pt x="0" y="248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3" name="Text Box 17"/>
            <p:cNvSpPr txBox="1">
              <a:spLocks noChangeArrowheads="1"/>
            </p:cNvSpPr>
            <p:nvPr/>
          </p:nvSpPr>
          <p:spPr bwMode="auto">
            <a:xfrm>
              <a:off x="2052638" y="3887788"/>
              <a:ext cx="792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>
                  <a:solidFill>
                    <a:srgbClr val="FFCCCC"/>
                  </a:solidFill>
                </a:rPr>
                <a:t>0.4831 га</a:t>
              </a:r>
            </a:p>
          </p:txBody>
        </p:sp>
        <p:sp>
          <p:nvSpPr>
            <p:cNvPr id="23564" name="Freeform 18"/>
            <p:cNvSpPr>
              <a:spLocks/>
            </p:cNvSpPr>
            <p:nvPr/>
          </p:nvSpPr>
          <p:spPr bwMode="auto">
            <a:xfrm>
              <a:off x="2049463" y="3532188"/>
              <a:ext cx="889000" cy="838200"/>
            </a:xfrm>
            <a:custGeom>
              <a:avLst/>
              <a:gdLst>
                <a:gd name="T0" fmla="*/ 2147483647 w 560"/>
                <a:gd name="T1" fmla="*/ 2147483647 h 528"/>
                <a:gd name="T2" fmla="*/ 0 w 560"/>
                <a:gd name="T3" fmla="*/ 2147483647 h 528"/>
                <a:gd name="T4" fmla="*/ 2147483647 w 560"/>
                <a:gd name="T5" fmla="*/ 0 h 528"/>
                <a:gd name="T6" fmla="*/ 2147483647 w 560"/>
                <a:gd name="T7" fmla="*/ 2147483647 h 528"/>
                <a:gd name="T8" fmla="*/ 2147483647 w 560"/>
                <a:gd name="T9" fmla="*/ 2147483647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528"/>
                <a:gd name="T17" fmla="*/ 560 w 560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528">
                  <a:moveTo>
                    <a:pt x="160" y="528"/>
                  </a:moveTo>
                  <a:lnTo>
                    <a:pt x="0" y="336"/>
                  </a:lnTo>
                  <a:lnTo>
                    <a:pt x="408" y="0"/>
                  </a:lnTo>
                  <a:lnTo>
                    <a:pt x="560" y="200"/>
                  </a:lnTo>
                  <a:lnTo>
                    <a:pt x="160" y="528"/>
                  </a:lnTo>
                  <a:close/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Text Box 19"/>
            <p:cNvSpPr txBox="1">
              <a:spLocks noChangeArrowheads="1"/>
            </p:cNvSpPr>
            <p:nvPr/>
          </p:nvSpPr>
          <p:spPr bwMode="auto">
            <a:xfrm>
              <a:off x="1187450" y="3167063"/>
              <a:ext cx="16573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00FF00"/>
                  </a:solidFill>
                </a:rPr>
                <a:t>47:01:1122001:1</a:t>
              </a:r>
              <a:r>
                <a:rPr lang="en-US" sz="1000" b="1">
                  <a:solidFill>
                    <a:srgbClr val="00FF00"/>
                  </a:solidFill>
                </a:rPr>
                <a:t>4</a:t>
              </a:r>
              <a:r>
                <a:rPr lang="ru-RU" sz="1000" b="1">
                  <a:solidFill>
                    <a:srgbClr val="00FF00"/>
                  </a:solidFill>
                </a:rPr>
                <a:t>96</a:t>
              </a:r>
              <a:r>
                <a:rPr lang="en-US" sz="1000" b="1">
                  <a:solidFill>
                    <a:srgbClr val="00FF00"/>
                  </a:solidFill>
                </a:rPr>
                <a:t> </a:t>
              </a:r>
              <a:r>
                <a:rPr lang="ru-RU" sz="1000" b="1">
                  <a:solidFill>
                    <a:srgbClr val="00FF00"/>
                  </a:solidFill>
                </a:rPr>
                <a:t> 1.9462 га </a:t>
              </a:r>
            </a:p>
          </p:txBody>
        </p:sp>
        <p:sp>
          <p:nvSpPr>
            <p:cNvPr id="23566" name="Freeform 20"/>
            <p:cNvSpPr>
              <a:spLocks/>
            </p:cNvSpPr>
            <p:nvPr/>
          </p:nvSpPr>
          <p:spPr bwMode="auto">
            <a:xfrm>
              <a:off x="1260475" y="3379788"/>
              <a:ext cx="1439863" cy="147637"/>
            </a:xfrm>
            <a:custGeom>
              <a:avLst/>
              <a:gdLst>
                <a:gd name="T0" fmla="*/ 0 w 907"/>
                <a:gd name="T1" fmla="*/ 2147483647 h 93"/>
                <a:gd name="T2" fmla="*/ 2147483647 w 907"/>
                <a:gd name="T3" fmla="*/ 0 h 93"/>
                <a:gd name="T4" fmla="*/ 2147483647 w 907"/>
                <a:gd name="T5" fmla="*/ 2147483647 h 93"/>
                <a:gd name="T6" fmla="*/ 0 60000 65536"/>
                <a:gd name="T7" fmla="*/ 0 60000 65536"/>
                <a:gd name="T8" fmla="*/ 0 60000 65536"/>
                <a:gd name="T9" fmla="*/ 0 w 907"/>
                <a:gd name="T10" fmla="*/ 0 h 93"/>
                <a:gd name="T11" fmla="*/ 907 w 907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93">
                  <a:moveTo>
                    <a:pt x="0" y="2"/>
                  </a:moveTo>
                  <a:lnTo>
                    <a:pt x="849" y="0"/>
                  </a:lnTo>
                  <a:lnTo>
                    <a:pt x="907" y="93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Text Box 21"/>
            <p:cNvSpPr txBox="1">
              <a:spLocks noChangeArrowheads="1"/>
            </p:cNvSpPr>
            <p:nvPr/>
          </p:nvSpPr>
          <p:spPr bwMode="auto">
            <a:xfrm>
              <a:off x="5868988" y="3240088"/>
              <a:ext cx="863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FFF00"/>
                  </a:solidFill>
                </a:rPr>
                <a:t>:1501/1* 1га </a:t>
              </a:r>
            </a:p>
          </p:txBody>
        </p:sp>
        <p:sp>
          <p:nvSpPr>
            <p:cNvPr id="23568" name="Freeform 23"/>
            <p:cNvSpPr>
              <a:spLocks/>
            </p:cNvSpPr>
            <p:nvPr/>
          </p:nvSpPr>
          <p:spPr bwMode="auto">
            <a:xfrm>
              <a:off x="2316163" y="3875088"/>
              <a:ext cx="774700" cy="685800"/>
            </a:xfrm>
            <a:custGeom>
              <a:avLst/>
              <a:gdLst>
                <a:gd name="T0" fmla="*/ 0 w 488"/>
                <a:gd name="T1" fmla="*/ 2147483647 h 432"/>
                <a:gd name="T2" fmla="*/ 2147483647 w 488"/>
                <a:gd name="T3" fmla="*/ 2147483647 h 432"/>
                <a:gd name="T4" fmla="*/ 2147483647 w 488"/>
                <a:gd name="T5" fmla="*/ 2147483647 h 432"/>
                <a:gd name="T6" fmla="*/ 2147483647 w 488"/>
                <a:gd name="T7" fmla="*/ 0 h 432"/>
                <a:gd name="T8" fmla="*/ 0 w 488"/>
                <a:gd name="T9" fmla="*/ 214748364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8"/>
                <a:gd name="T16" fmla="*/ 0 h 432"/>
                <a:gd name="T17" fmla="*/ 488 w 488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8" h="432">
                  <a:moveTo>
                    <a:pt x="0" y="336"/>
                  </a:moveTo>
                  <a:lnTo>
                    <a:pt x="80" y="432"/>
                  </a:lnTo>
                  <a:lnTo>
                    <a:pt x="488" y="96"/>
                  </a:lnTo>
                  <a:lnTo>
                    <a:pt x="408" y="0"/>
                  </a:lnTo>
                  <a:lnTo>
                    <a:pt x="0" y="336"/>
                  </a:lnTo>
                  <a:close/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Text Box 24"/>
            <p:cNvSpPr txBox="1">
              <a:spLocks noChangeArrowheads="1"/>
            </p:cNvSpPr>
            <p:nvPr/>
          </p:nvSpPr>
          <p:spPr bwMode="auto">
            <a:xfrm>
              <a:off x="4860925" y="4535488"/>
              <a:ext cx="1511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chemeClr val="accent2"/>
                  </a:solidFill>
                </a:rPr>
                <a:t>47:01:1122001:1</a:t>
              </a:r>
              <a:r>
                <a:rPr lang="en-US" sz="1000" b="1">
                  <a:solidFill>
                    <a:schemeClr val="accent2"/>
                  </a:solidFill>
                </a:rPr>
                <a:t>502 </a:t>
              </a:r>
              <a:r>
                <a:rPr lang="ru-RU" sz="1000" b="1">
                  <a:solidFill>
                    <a:schemeClr val="accent2"/>
                  </a:solidFill>
                </a:rPr>
                <a:t> </a:t>
              </a:r>
              <a:r>
                <a:rPr lang="en-US" sz="1000" b="1">
                  <a:solidFill>
                    <a:schemeClr val="accent2"/>
                  </a:solidFill>
                </a:rPr>
                <a:t>2</a:t>
              </a:r>
              <a:r>
                <a:rPr lang="ru-RU" sz="1000" b="1">
                  <a:solidFill>
                    <a:schemeClr val="accent2"/>
                  </a:solidFill>
                </a:rPr>
                <a:t>.</a:t>
              </a:r>
              <a:r>
                <a:rPr lang="en-US" sz="1000" b="1">
                  <a:solidFill>
                    <a:schemeClr val="accent2"/>
                  </a:solidFill>
                </a:rPr>
                <a:t>3049</a:t>
              </a:r>
              <a:r>
                <a:rPr lang="ru-RU" sz="1000" b="1">
                  <a:solidFill>
                    <a:schemeClr val="accent2"/>
                  </a:solidFill>
                </a:rPr>
                <a:t> га </a:t>
              </a:r>
            </a:p>
          </p:txBody>
        </p:sp>
        <p:sp>
          <p:nvSpPr>
            <p:cNvPr id="23570" name="Freeform 25"/>
            <p:cNvSpPr>
              <a:spLocks/>
            </p:cNvSpPr>
            <p:nvPr/>
          </p:nvSpPr>
          <p:spPr bwMode="auto">
            <a:xfrm>
              <a:off x="3065463" y="3951288"/>
              <a:ext cx="3162300" cy="800100"/>
            </a:xfrm>
            <a:custGeom>
              <a:avLst/>
              <a:gdLst>
                <a:gd name="T0" fmla="*/ 2147483647 w 1992"/>
                <a:gd name="T1" fmla="*/ 2147483647 h 504"/>
                <a:gd name="T2" fmla="*/ 2147483647 w 1992"/>
                <a:gd name="T3" fmla="*/ 2147483647 h 504"/>
                <a:gd name="T4" fmla="*/ 0 w 1992"/>
                <a:gd name="T5" fmla="*/ 0 h 504"/>
                <a:gd name="T6" fmla="*/ 0 60000 65536"/>
                <a:gd name="T7" fmla="*/ 0 60000 65536"/>
                <a:gd name="T8" fmla="*/ 0 60000 65536"/>
                <a:gd name="T9" fmla="*/ 0 w 1992"/>
                <a:gd name="T10" fmla="*/ 0 h 504"/>
                <a:gd name="T11" fmla="*/ 1992 w 1992"/>
                <a:gd name="T12" fmla="*/ 504 h 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2" h="504">
                  <a:moveTo>
                    <a:pt x="1992" y="496"/>
                  </a:moveTo>
                  <a:lnTo>
                    <a:pt x="1176" y="50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26"/>
            <p:cNvSpPr>
              <a:spLocks/>
            </p:cNvSpPr>
            <p:nvPr/>
          </p:nvSpPr>
          <p:spPr bwMode="auto">
            <a:xfrm>
              <a:off x="4787900" y="3671888"/>
              <a:ext cx="119063" cy="1079500"/>
            </a:xfrm>
            <a:custGeom>
              <a:avLst/>
              <a:gdLst>
                <a:gd name="T0" fmla="*/ 2147483647 w 75"/>
                <a:gd name="T1" fmla="*/ 2147483647 h 680"/>
                <a:gd name="T2" fmla="*/ 0 w 75"/>
                <a:gd name="T3" fmla="*/ 0 h 680"/>
                <a:gd name="T4" fmla="*/ 0 60000 65536"/>
                <a:gd name="T5" fmla="*/ 0 60000 65536"/>
                <a:gd name="T6" fmla="*/ 0 w 75"/>
                <a:gd name="T7" fmla="*/ 0 h 680"/>
                <a:gd name="T8" fmla="*/ 75 w 75"/>
                <a:gd name="T9" fmla="*/ 680 h 6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5" h="680">
                  <a:moveTo>
                    <a:pt x="75" y="68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27"/>
            <p:cNvSpPr>
              <a:spLocks/>
            </p:cNvSpPr>
            <p:nvPr/>
          </p:nvSpPr>
          <p:spPr bwMode="auto">
            <a:xfrm>
              <a:off x="4894263" y="3240088"/>
              <a:ext cx="614362" cy="1498600"/>
            </a:xfrm>
            <a:custGeom>
              <a:avLst/>
              <a:gdLst>
                <a:gd name="T0" fmla="*/ 0 w 387"/>
                <a:gd name="T1" fmla="*/ 2147483647 h 944"/>
                <a:gd name="T2" fmla="*/ 2147483647 w 387"/>
                <a:gd name="T3" fmla="*/ 0 h 944"/>
                <a:gd name="T4" fmla="*/ 0 60000 65536"/>
                <a:gd name="T5" fmla="*/ 0 60000 65536"/>
                <a:gd name="T6" fmla="*/ 0 w 387"/>
                <a:gd name="T7" fmla="*/ 0 h 944"/>
                <a:gd name="T8" fmla="*/ 387 w 387"/>
                <a:gd name="T9" fmla="*/ 944 h 9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944">
                  <a:moveTo>
                    <a:pt x="0" y="944"/>
                  </a:moveTo>
                  <a:lnTo>
                    <a:pt x="387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3" name="Text Box 28"/>
            <p:cNvSpPr txBox="1">
              <a:spLocks noChangeArrowheads="1"/>
            </p:cNvSpPr>
            <p:nvPr/>
          </p:nvSpPr>
          <p:spPr bwMode="auto">
            <a:xfrm rot="-2446772">
              <a:off x="2339975" y="4103688"/>
              <a:ext cx="7921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>
                  <a:solidFill>
                    <a:srgbClr val="FFCCCC"/>
                  </a:solidFill>
                </a:rPr>
                <a:t>0.2931 га</a:t>
              </a:r>
            </a:p>
          </p:txBody>
        </p:sp>
        <p:sp>
          <p:nvSpPr>
            <p:cNvPr id="23574" name="Text Box 29"/>
            <p:cNvSpPr txBox="1">
              <a:spLocks noChangeArrowheads="1"/>
            </p:cNvSpPr>
            <p:nvPr/>
          </p:nvSpPr>
          <p:spPr bwMode="auto">
            <a:xfrm>
              <a:off x="3995738" y="3024188"/>
              <a:ext cx="792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>
                  <a:solidFill>
                    <a:srgbClr val="FFCCCC"/>
                  </a:solidFill>
                </a:rPr>
                <a:t>1.2986 га</a:t>
              </a:r>
            </a:p>
          </p:txBody>
        </p:sp>
        <p:sp>
          <p:nvSpPr>
            <p:cNvPr id="23575" name="Text Box 30"/>
            <p:cNvSpPr txBox="1">
              <a:spLocks noChangeArrowheads="1"/>
            </p:cNvSpPr>
            <p:nvPr/>
          </p:nvSpPr>
          <p:spPr bwMode="auto">
            <a:xfrm>
              <a:off x="5221288" y="2808288"/>
              <a:ext cx="792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>
                  <a:solidFill>
                    <a:srgbClr val="FFCCCC"/>
                  </a:solidFill>
                </a:rPr>
                <a:t>0.7131 га</a:t>
              </a:r>
            </a:p>
          </p:txBody>
        </p:sp>
        <p:sp>
          <p:nvSpPr>
            <p:cNvPr id="23576" name="Text Box 31"/>
            <p:cNvSpPr txBox="1">
              <a:spLocks noChangeArrowheads="1"/>
            </p:cNvSpPr>
            <p:nvPr/>
          </p:nvSpPr>
          <p:spPr bwMode="auto">
            <a:xfrm>
              <a:off x="2484438" y="2087563"/>
              <a:ext cx="863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FFF00"/>
                  </a:solidFill>
                </a:rPr>
                <a:t>:1499     2.0566га </a:t>
              </a:r>
            </a:p>
          </p:txBody>
        </p:sp>
        <p:sp>
          <p:nvSpPr>
            <p:cNvPr id="23577" name="Text Box 32"/>
            <p:cNvSpPr txBox="1">
              <a:spLocks noChangeArrowheads="1"/>
            </p:cNvSpPr>
            <p:nvPr/>
          </p:nvSpPr>
          <p:spPr bwMode="auto">
            <a:xfrm>
              <a:off x="2700338" y="4464050"/>
              <a:ext cx="863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>
                  <a:solidFill>
                    <a:srgbClr val="FFFF00"/>
                  </a:solidFill>
                </a:rPr>
                <a:t>:1498     2.0566га </a:t>
              </a:r>
            </a:p>
          </p:txBody>
        </p:sp>
        <p:sp>
          <p:nvSpPr>
            <p:cNvPr id="23578" name="Line 33"/>
            <p:cNvSpPr>
              <a:spLocks noChangeShapeType="1"/>
            </p:cNvSpPr>
            <p:nvPr/>
          </p:nvSpPr>
          <p:spPr bwMode="auto">
            <a:xfrm>
              <a:off x="2916238" y="4679950"/>
              <a:ext cx="4318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9" name="Line 34"/>
            <p:cNvSpPr>
              <a:spLocks noChangeShapeType="1"/>
            </p:cNvSpPr>
            <p:nvPr/>
          </p:nvSpPr>
          <p:spPr bwMode="auto">
            <a:xfrm>
              <a:off x="2844800" y="2303463"/>
              <a:ext cx="4318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1" name="Rectangle 36"/>
            <p:cNvSpPr>
              <a:spLocks noChangeArrowheads="1"/>
            </p:cNvSpPr>
            <p:nvPr/>
          </p:nvSpPr>
          <p:spPr bwMode="auto">
            <a:xfrm rot="-2648320">
              <a:off x="1249363" y="2009775"/>
              <a:ext cx="523875" cy="182563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82" name="Text Box 37"/>
            <p:cNvSpPr txBox="1">
              <a:spLocks noChangeArrowheads="1"/>
            </p:cNvSpPr>
            <p:nvPr/>
          </p:nvSpPr>
          <p:spPr bwMode="auto">
            <a:xfrm rot="-2602291">
              <a:off x="1260475" y="1943100"/>
              <a:ext cx="590550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/>
                <a:t>А 126</a:t>
              </a:r>
            </a:p>
          </p:txBody>
        </p:sp>
      </p:grpSp>
      <p:pic>
        <p:nvPicPr>
          <p:cNvPr id="23583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5400" y="0"/>
            <a:ext cx="2768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4" name="Text Box 39"/>
          <p:cNvSpPr txBox="1">
            <a:spLocks noChangeArrowheads="1"/>
          </p:cNvSpPr>
          <p:nvPr/>
        </p:nvSpPr>
        <p:spPr bwMode="auto">
          <a:xfrm>
            <a:off x="6372225" y="0"/>
            <a:ext cx="2771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Вид на участки с дороги</a:t>
            </a:r>
          </a:p>
        </p:txBody>
      </p:sp>
      <p:sp>
        <p:nvSpPr>
          <p:cNvPr id="23585" name="Rectangle 40"/>
          <p:cNvSpPr>
            <a:spLocks noChangeArrowheads="1"/>
          </p:cNvSpPr>
          <p:nvPr/>
        </p:nvSpPr>
        <p:spPr bwMode="auto">
          <a:xfrm rot="-54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23586" name="Rectangle 41"/>
          <p:cNvSpPr>
            <a:spLocks noChangeArrowheads="1"/>
          </p:cNvSpPr>
          <p:nvPr/>
        </p:nvSpPr>
        <p:spPr bwMode="auto">
          <a:xfrm rot="-54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6"/>
          <p:cNvSpPr txBox="1">
            <a:spLocks noChangeArrowheads="1"/>
          </p:cNvSpPr>
          <p:nvPr/>
        </p:nvSpPr>
        <p:spPr bwMode="auto">
          <a:xfrm>
            <a:off x="6443663" y="765175"/>
            <a:ext cx="2449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в пос. Шлюз Гремячий 7 км</a:t>
            </a:r>
          </a:p>
        </p:txBody>
      </p:sp>
      <p:pic>
        <p:nvPicPr>
          <p:cNvPr id="24579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993775"/>
            <a:ext cx="5068888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457450"/>
            <a:ext cx="3381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33"/>
          <p:cNvSpPr txBox="1">
            <a:spLocks noChangeArrowheads="1"/>
          </p:cNvSpPr>
          <p:nvPr/>
        </p:nvSpPr>
        <p:spPr bwMode="auto">
          <a:xfrm rot="5151091">
            <a:off x="3533775" y="3316288"/>
            <a:ext cx="1477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>
                <a:solidFill>
                  <a:srgbClr val="00CCFF"/>
                </a:solidFill>
              </a:rPr>
              <a:t>Река Кузьминка</a:t>
            </a:r>
          </a:p>
        </p:txBody>
      </p:sp>
      <p:sp>
        <p:nvSpPr>
          <p:cNvPr id="24582" name="Text Box 34"/>
          <p:cNvSpPr txBox="1">
            <a:spLocks noChangeArrowheads="1"/>
          </p:cNvSpPr>
          <p:nvPr/>
        </p:nvSpPr>
        <p:spPr bwMode="auto">
          <a:xfrm>
            <a:off x="7308850" y="1412875"/>
            <a:ext cx="14811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>
                <a:solidFill>
                  <a:srgbClr val="FFFF00"/>
                </a:solidFill>
              </a:rPr>
              <a:t>47:01:1122001:1192</a:t>
            </a:r>
          </a:p>
          <a:p>
            <a:pPr algn="ctr">
              <a:spcBef>
                <a:spcPct val="50000"/>
              </a:spcBef>
            </a:pPr>
            <a:r>
              <a:rPr lang="ru-RU" sz="1000">
                <a:solidFill>
                  <a:srgbClr val="FFFF00"/>
                </a:solidFill>
              </a:rPr>
              <a:t>0.135 га</a:t>
            </a:r>
          </a:p>
        </p:txBody>
      </p:sp>
      <p:sp>
        <p:nvSpPr>
          <p:cNvPr id="24583" name="Freeform 35"/>
          <p:cNvSpPr>
            <a:spLocks/>
          </p:cNvSpPr>
          <p:nvPr/>
        </p:nvSpPr>
        <p:spPr bwMode="auto">
          <a:xfrm>
            <a:off x="7762875" y="1612900"/>
            <a:ext cx="609600" cy="3175"/>
          </a:xfrm>
          <a:custGeom>
            <a:avLst/>
            <a:gdLst>
              <a:gd name="T0" fmla="*/ 0 w 490"/>
              <a:gd name="T1" fmla="*/ 2147483647 h 2"/>
              <a:gd name="T2" fmla="*/ 2147483647 w 490"/>
              <a:gd name="T3" fmla="*/ 0 h 2"/>
              <a:gd name="T4" fmla="*/ 0 60000 65536"/>
              <a:gd name="T5" fmla="*/ 0 60000 65536"/>
              <a:gd name="T6" fmla="*/ 0 w 490"/>
              <a:gd name="T7" fmla="*/ 0 h 2"/>
              <a:gd name="T8" fmla="*/ 490 w 490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90" h="2">
                <a:moveTo>
                  <a:pt x="0" y="2"/>
                </a:moveTo>
                <a:lnTo>
                  <a:pt x="490" y="0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4" name="Text Box 49"/>
          <p:cNvSpPr txBox="1">
            <a:spLocks noChangeArrowheads="1"/>
          </p:cNvSpPr>
          <p:nvPr/>
        </p:nvSpPr>
        <p:spPr bwMode="auto">
          <a:xfrm>
            <a:off x="5940425" y="5734050"/>
            <a:ext cx="1246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>
                <a:solidFill>
                  <a:srgbClr val="F8F8F8"/>
                </a:solidFill>
              </a:rPr>
              <a:t>Кузьминское</a:t>
            </a:r>
          </a:p>
        </p:txBody>
      </p:sp>
      <p:sp>
        <p:nvSpPr>
          <p:cNvPr id="24585" name="Freeform 27"/>
          <p:cNvSpPr>
            <a:spLocks/>
          </p:cNvSpPr>
          <p:nvPr/>
        </p:nvSpPr>
        <p:spPr bwMode="auto">
          <a:xfrm>
            <a:off x="6967538" y="1592263"/>
            <a:ext cx="477837" cy="304800"/>
          </a:xfrm>
          <a:custGeom>
            <a:avLst/>
            <a:gdLst>
              <a:gd name="T0" fmla="*/ 0 w 290"/>
              <a:gd name="T1" fmla="*/ 2147483647 h 186"/>
              <a:gd name="T2" fmla="*/ 2147483647 w 290"/>
              <a:gd name="T3" fmla="*/ 2147483647 h 186"/>
              <a:gd name="T4" fmla="*/ 2147483647 w 290"/>
              <a:gd name="T5" fmla="*/ 2147483647 h 186"/>
              <a:gd name="T6" fmla="*/ 2147483647 w 290"/>
              <a:gd name="T7" fmla="*/ 2147483647 h 186"/>
              <a:gd name="T8" fmla="*/ 2147483647 w 290"/>
              <a:gd name="T9" fmla="*/ 0 h 186"/>
              <a:gd name="T10" fmla="*/ 0 w 290"/>
              <a:gd name="T11" fmla="*/ 2147483647 h 1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0"/>
              <a:gd name="T19" fmla="*/ 0 h 186"/>
              <a:gd name="T20" fmla="*/ 290 w 290"/>
              <a:gd name="T21" fmla="*/ 186 h 1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0" h="186">
                <a:moveTo>
                  <a:pt x="0" y="62"/>
                </a:moveTo>
                <a:lnTo>
                  <a:pt x="29" y="145"/>
                </a:lnTo>
                <a:lnTo>
                  <a:pt x="125" y="186"/>
                </a:lnTo>
                <a:lnTo>
                  <a:pt x="290" y="135"/>
                </a:lnTo>
                <a:lnTo>
                  <a:pt x="254" y="0"/>
                </a:lnTo>
                <a:lnTo>
                  <a:pt x="0" y="62"/>
                </a:lnTo>
                <a:close/>
              </a:path>
            </a:pathLst>
          </a:custGeom>
          <a:noFill/>
          <a:ln w="28575" cmpd="sng">
            <a:solidFill>
              <a:srgbClr val="FFFF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6" name="Freeform 28"/>
          <p:cNvSpPr>
            <a:spLocks/>
          </p:cNvSpPr>
          <p:nvPr/>
        </p:nvSpPr>
        <p:spPr bwMode="auto">
          <a:xfrm>
            <a:off x="4048125" y="1003300"/>
            <a:ext cx="2581275" cy="5572125"/>
          </a:xfrm>
          <a:custGeom>
            <a:avLst/>
            <a:gdLst>
              <a:gd name="T0" fmla="*/ 2147483647 w 1880"/>
              <a:gd name="T1" fmla="*/ 0 h 3969"/>
              <a:gd name="T2" fmla="*/ 2147483647 w 1880"/>
              <a:gd name="T3" fmla="*/ 2147483647 h 3969"/>
              <a:gd name="T4" fmla="*/ 2147483647 w 1880"/>
              <a:gd name="T5" fmla="*/ 2147483647 h 3969"/>
              <a:gd name="T6" fmla="*/ 2147483647 w 1880"/>
              <a:gd name="T7" fmla="*/ 2147483647 h 3969"/>
              <a:gd name="T8" fmla="*/ 2147483647 w 1880"/>
              <a:gd name="T9" fmla="*/ 2147483647 h 3969"/>
              <a:gd name="T10" fmla="*/ 0 w 1880"/>
              <a:gd name="T11" fmla="*/ 2147483647 h 3969"/>
              <a:gd name="T12" fmla="*/ 0 w 1880"/>
              <a:gd name="T13" fmla="*/ 2147483647 h 3969"/>
              <a:gd name="T14" fmla="*/ 2147483647 w 1880"/>
              <a:gd name="T15" fmla="*/ 2147483647 h 3969"/>
              <a:gd name="T16" fmla="*/ 2147483647 w 1880"/>
              <a:gd name="T17" fmla="*/ 2147483647 h 3969"/>
              <a:gd name="T18" fmla="*/ 2147483647 w 1880"/>
              <a:gd name="T19" fmla="*/ 2147483647 h 39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80"/>
              <a:gd name="T31" fmla="*/ 0 h 3969"/>
              <a:gd name="T32" fmla="*/ 1880 w 1880"/>
              <a:gd name="T33" fmla="*/ 3969 h 396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80" h="3969">
                <a:moveTo>
                  <a:pt x="197" y="0"/>
                </a:moveTo>
                <a:lnTo>
                  <a:pt x="281" y="915"/>
                </a:lnTo>
                <a:lnTo>
                  <a:pt x="248" y="1020"/>
                </a:lnTo>
                <a:lnTo>
                  <a:pt x="199" y="1049"/>
                </a:lnTo>
                <a:lnTo>
                  <a:pt x="32" y="1105"/>
                </a:lnTo>
                <a:lnTo>
                  <a:pt x="0" y="1158"/>
                </a:lnTo>
                <a:lnTo>
                  <a:pt x="0" y="1232"/>
                </a:lnTo>
                <a:lnTo>
                  <a:pt x="108" y="2773"/>
                </a:lnTo>
                <a:lnTo>
                  <a:pt x="389" y="3090"/>
                </a:lnTo>
                <a:lnTo>
                  <a:pt x="1880" y="3969"/>
                </a:lnTo>
              </a:path>
            </a:pathLst>
          </a:custGeom>
          <a:noFill/>
          <a:ln w="9525">
            <a:solidFill>
              <a:srgbClr val="00CC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7" name="Freeform 30"/>
          <p:cNvSpPr>
            <a:spLocks/>
          </p:cNvSpPr>
          <p:nvPr/>
        </p:nvSpPr>
        <p:spPr bwMode="auto">
          <a:xfrm>
            <a:off x="7461250" y="1862138"/>
            <a:ext cx="1516063" cy="1716087"/>
          </a:xfrm>
          <a:custGeom>
            <a:avLst/>
            <a:gdLst>
              <a:gd name="T0" fmla="*/ 0 w 1104"/>
              <a:gd name="T1" fmla="*/ 2147483647 h 1222"/>
              <a:gd name="T2" fmla="*/ 2147483647 w 1104"/>
              <a:gd name="T3" fmla="*/ 2147483647 h 1222"/>
              <a:gd name="T4" fmla="*/ 2147483647 w 1104"/>
              <a:gd name="T5" fmla="*/ 2147483647 h 1222"/>
              <a:gd name="T6" fmla="*/ 2147483647 w 1104"/>
              <a:gd name="T7" fmla="*/ 0 h 1222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222"/>
              <a:gd name="T14" fmla="*/ 1104 w 1104"/>
              <a:gd name="T15" fmla="*/ 1222 h 12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222">
                <a:moveTo>
                  <a:pt x="0" y="1222"/>
                </a:moveTo>
                <a:lnTo>
                  <a:pt x="994" y="187"/>
                </a:lnTo>
                <a:lnTo>
                  <a:pt x="1070" y="82"/>
                </a:lnTo>
                <a:lnTo>
                  <a:pt x="1104" y="0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8" name="Freeform 51"/>
          <p:cNvSpPr>
            <a:spLocks/>
          </p:cNvSpPr>
          <p:nvPr/>
        </p:nvSpPr>
        <p:spPr bwMode="auto">
          <a:xfrm>
            <a:off x="5353050" y="836613"/>
            <a:ext cx="2478088" cy="4741862"/>
          </a:xfrm>
          <a:custGeom>
            <a:avLst/>
            <a:gdLst>
              <a:gd name="T0" fmla="*/ 2147483647 w 1805"/>
              <a:gd name="T1" fmla="*/ 0 h 3378"/>
              <a:gd name="T2" fmla="*/ 2147483647 w 1805"/>
              <a:gd name="T3" fmla="*/ 2147483647 h 3378"/>
              <a:gd name="T4" fmla="*/ 2147483647 w 1805"/>
              <a:gd name="T5" fmla="*/ 2147483647 h 3378"/>
              <a:gd name="T6" fmla="*/ 2147483647 w 1805"/>
              <a:gd name="T7" fmla="*/ 2147483647 h 3378"/>
              <a:gd name="T8" fmla="*/ 2147483647 w 1805"/>
              <a:gd name="T9" fmla="*/ 2147483647 h 3378"/>
              <a:gd name="T10" fmla="*/ 2147483647 w 1805"/>
              <a:gd name="T11" fmla="*/ 2147483647 h 3378"/>
              <a:gd name="T12" fmla="*/ 2147483647 w 1805"/>
              <a:gd name="T13" fmla="*/ 2147483647 h 3378"/>
              <a:gd name="T14" fmla="*/ 2147483647 w 1805"/>
              <a:gd name="T15" fmla="*/ 2147483647 h 3378"/>
              <a:gd name="T16" fmla="*/ 0 w 1805"/>
              <a:gd name="T17" fmla="*/ 2147483647 h 3378"/>
              <a:gd name="T18" fmla="*/ 2147483647 w 1805"/>
              <a:gd name="T19" fmla="*/ 2147483647 h 3378"/>
              <a:gd name="T20" fmla="*/ 2147483647 w 1805"/>
              <a:gd name="T21" fmla="*/ 2147483647 h 3378"/>
              <a:gd name="T22" fmla="*/ 2147483647 w 1805"/>
              <a:gd name="T23" fmla="*/ 2147483647 h 3378"/>
              <a:gd name="T24" fmla="*/ 2147483647 w 1805"/>
              <a:gd name="T25" fmla="*/ 2147483647 h 3378"/>
              <a:gd name="T26" fmla="*/ 2147483647 w 1805"/>
              <a:gd name="T27" fmla="*/ 0 h 33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5"/>
              <a:gd name="T43" fmla="*/ 0 h 3378"/>
              <a:gd name="T44" fmla="*/ 1805 w 1805"/>
              <a:gd name="T45" fmla="*/ 3378 h 33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5" h="3378">
                <a:moveTo>
                  <a:pt x="778" y="0"/>
                </a:moveTo>
                <a:lnTo>
                  <a:pt x="962" y="348"/>
                </a:lnTo>
                <a:lnTo>
                  <a:pt x="1805" y="3188"/>
                </a:lnTo>
                <a:lnTo>
                  <a:pt x="1448" y="3378"/>
                </a:lnTo>
                <a:lnTo>
                  <a:pt x="1038" y="2217"/>
                </a:lnTo>
                <a:lnTo>
                  <a:pt x="649" y="2185"/>
                </a:lnTo>
                <a:lnTo>
                  <a:pt x="411" y="1594"/>
                </a:lnTo>
                <a:lnTo>
                  <a:pt x="108" y="1636"/>
                </a:lnTo>
                <a:lnTo>
                  <a:pt x="0" y="1298"/>
                </a:lnTo>
                <a:lnTo>
                  <a:pt x="209" y="1199"/>
                </a:lnTo>
                <a:lnTo>
                  <a:pt x="128" y="839"/>
                </a:lnTo>
                <a:lnTo>
                  <a:pt x="378" y="771"/>
                </a:lnTo>
                <a:lnTo>
                  <a:pt x="281" y="232"/>
                </a:lnTo>
                <a:lnTo>
                  <a:pt x="778" y="0"/>
                </a:lnTo>
                <a:close/>
              </a:path>
            </a:pathLst>
          </a:custGeom>
          <a:noFill/>
          <a:ln w="28575" cmpd="sng">
            <a:solidFill>
              <a:srgbClr val="FFFF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Text Box 53"/>
          <p:cNvSpPr txBox="1">
            <a:spLocks noChangeArrowheads="1"/>
          </p:cNvSpPr>
          <p:nvPr/>
        </p:nvSpPr>
        <p:spPr bwMode="auto">
          <a:xfrm rot="-2373915">
            <a:off x="7092950" y="5876925"/>
            <a:ext cx="1808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Брусничное шоссе</a:t>
            </a:r>
          </a:p>
        </p:txBody>
      </p:sp>
      <p:sp>
        <p:nvSpPr>
          <p:cNvPr id="24590" name="Text Box 55"/>
          <p:cNvSpPr txBox="1">
            <a:spLocks noChangeArrowheads="1"/>
          </p:cNvSpPr>
          <p:nvPr/>
        </p:nvSpPr>
        <p:spPr bwMode="auto">
          <a:xfrm>
            <a:off x="5435600" y="2565400"/>
            <a:ext cx="14811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>
                <a:solidFill>
                  <a:srgbClr val="FFFF00"/>
                </a:solidFill>
              </a:rPr>
              <a:t>47:01:1122001:1214</a:t>
            </a:r>
          </a:p>
          <a:p>
            <a:pPr algn="ctr">
              <a:spcBef>
                <a:spcPct val="50000"/>
              </a:spcBef>
            </a:pPr>
            <a:r>
              <a:rPr lang="ru-RU" sz="1000">
                <a:solidFill>
                  <a:srgbClr val="FFFF00"/>
                </a:solidFill>
              </a:rPr>
              <a:t>6.46 га</a:t>
            </a:r>
          </a:p>
        </p:txBody>
      </p:sp>
      <p:sp>
        <p:nvSpPr>
          <p:cNvPr id="24591" name="Freeform 56"/>
          <p:cNvSpPr>
            <a:spLocks/>
          </p:cNvSpPr>
          <p:nvPr/>
        </p:nvSpPr>
        <p:spPr bwMode="auto">
          <a:xfrm>
            <a:off x="5889625" y="2765425"/>
            <a:ext cx="609600" cy="3175"/>
          </a:xfrm>
          <a:custGeom>
            <a:avLst/>
            <a:gdLst>
              <a:gd name="T0" fmla="*/ 0 w 490"/>
              <a:gd name="T1" fmla="*/ 2147483647 h 2"/>
              <a:gd name="T2" fmla="*/ 2147483647 w 490"/>
              <a:gd name="T3" fmla="*/ 0 h 2"/>
              <a:gd name="T4" fmla="*/ 0 60000 65536"/>
              <a:gd name="T5" fmla="*/ 0 60000 65536"/>
              <a:gd name="T6" fmla="*/ 0 w 490"/>
              <a:gd name="T7" fmla="*/ 0 h 2"/>
              <a:gd name="T8" fmla="*/ 490 w 490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90" h="2">
                <a:moveTo>
                  <a:pt x="0" y="2"/>
                </a:moveTo>
                <a:lnTo>
                  <a:pt x="490" y="0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2" name="Text Box 7"/>
          <p:cNvSpPr txBox="1">
            <a:spLocks noChangeArrowheads="1"/>
          </p:cNvSpPr>
          <p:nvPr/>
        </p:nvSpPr>
        <p:spPr bwMode="auto">
          <a:xfrm>
            <a:off x="4067944" y="692696"/>
            <a:ext cx="2735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 b="1" dirty="0">
                <a:cs typeface="Arial" charset="0"/>
              </a:rPr>
              <a:t>План участков  </a:t>
            </a:r>
            <a:r>
              <a:rPr lang="ru-RU" sz="1400" b="1" dirty="0" smtClean="0">
                <a:cs typeface="Arial" charset="0"/>
              </a:rPr>
              <a:t>(</a:t>
            </a:r>
            <a:r>
              <a:rPr lang="ru-RU" sz="1400" b="1" dirty="0">
                <a:cs typeface="Arial" charset="0"/>
              </a:rPr>
              <a:t>5</a:t>
            </a:r>
            <a:r>
              <a:rPr lang="ru-RU" sz="1400" b="1" dirty="0" smtClean="0">
                <a:cs typeface="Arial" charset="0"/>
              </a:rPr>
              <a:t> </a:t>
            </a:r>
            <a:r>
              <a:rPr lang="ru-RU" sz="1400" b="1" dirty="0">
                <a:cs typeface="Arial" charset="0"/>
              </a:rPr>
              <a:t>лист)</a:t>
            </a:r>
          </a:p>
        </p:txBody>
      </p:sp>
      <p:sp>
        <p:nvSpPr>
          <p:cNvPr id="44090" name="Text Box 58"/>
          <p:cNvSpPr txBox="1">
            <a:spLocks noChangeArrowheads="1"/>
          </p:cNvSpPr>
          <p:nvPr/>
        </p:nvSpPr>
        <p:spPr bwMode="auto">
          <a:xfrm>
            <a:off x="7235825" y="908050"/>
            <a:ext cx="1728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гора Лисиная</a:t>
            </a:r>
          </a:p>
        </p:txBody>
      </p:sp>
      <p:sp>
        <p:nvSpPr>
          <p:cNvPr id="24594" name="Oval 59"/>
          <p:cNvSpPr>
            <a:spLocks noChangeArrowheads="1"/>
          </p:cNvSpPr>
          <p:nvPr/>
        </p:nvSpPr>
        <p:spPr bwMode="auto">
          <a:xfrm>
            <a:off x="7092950" y="981075"/>
            <a:ext cx="71438" cy="714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5" name="Freeform 60"/>
          <p:cNvSpPr>
            <a:spLocks/>
          </p:cNvSpPr>
          <p:nvPr/>
        </p:nvSpPr>
        <p:spPr bwMode="auto">
          <a:xfrm>
            <a:off x="3949700" y="3949700"/>
            <a:ext cx="5041900" cy="114300"/>
          </a:xfrm>
          <a:custGeom>
            <a:avLst/>
            <a:gdLst>
              <a:gd name="T0" fmla="*/ 2147483647 w 3176"/>
              <a:gd name="T1" fmla="*/ 2147483647 h 72"/>
              <a:gd name="T2" fmla="*/ 0 w 3176"/>
              <a:gd name="T3" fmla="*/ 0 h 72"/>
              <a:gd name="T4" fmla="*/ 0 60000 65536"/>
              <a:gd name="T5" fmla="*/ 0 60000 65536"/>
              <a:gd name="T6" fmla="*/ 0 w 3176"/>
              <a:gd name="T7" fmla="*/ 0 h 72"/>
              <a:gd name="T8" fmla="*/ 3176 w 3176"/>
              <a:gd name="T9" fmla="*/ 72 h 7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6" h="72">
                <a:moveTo>
                  <a:pt x="3176" y="72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6" name="Oval 61"/>
          <p:cNvSpPr>
            <a:spLocks noChangeArrowheads="1"/>
          </p:cNvSpPr>
          <p:nvPr/>
        </p:nvSpPr>
        <p:spPr bwMode="auto">
          <a:xfrm>
            <a:off x="7812088" y="40052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7" name="Oval 62"/>
          <p:cNvSpPr>
            <a:spLocks noChangeArrowheads="1"/>
          </p:cNvSpPr>
          <p:nvPr/>
        </p:nvSpPr>
        <p:spPr bwMode="auto">
          <a:xfrm>
            <a:off x="4500563" y="3933825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8" name="Text Box 64"/>
          <p:cNvSpPr txBox="1">
            <a:spLocks noChangeArrowheads="1"/>
          </p:cNvSpPr>
          <p:nvPr/>
        </p:nvSpPr>
        <p:spPr bwMode="auto">
          <a:xfrm>
            <a:off x="4859338" y="3789363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>
                <a:solidFill>
                  <a:srgbClr val="F8F8F8"/>
                </a:solidFill>
              </a:rPr>
              <a:t>ЛЭП ВЛ 35 кВ «Мичуринская»</a:t>
            </a:r>
          </a:p>
        </p:txBody>
      </p:sp>
      <p:grpSp>
        <p:nvGrpSpPr>
          <p:cNvPr id="24599" name="Group 71"/>
          <p:cNvGrpSpPr>
            <a:grpSpLocks/>
          </p:cNvGrpSpPr>
          <p:nvPr/>
        </p:nvGrpSpPr>
        <p:grpSpPr bwMode="auto">
          <a:xfrm>
            <a:off x="611188" y="4508500"/>
            <a:ext cx="3313112" cy="2089150"/>
            <a:chOff x="340" y="1797"/>
            <a:chExt cx="2087" cy="1316"/>
          </a:xfrm>
        </p:grpSpPr>
        <p:pic>
          <p:nvPicPr>
            <p:cNvPr id="24605" name="Picture 6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" y="1842"/>
              <a:ext cx="2041" cy="1271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4606" name="Text Box 68"/>
            <p:cNvSpPr txBox="1">
              <a:spLocks noChangeArrowheads="1"/>
            </p:cNvSpPr>
            <p:nvPr/>
          </p:nvSpPr>
          <p:spPr bwMode="auto">
            <a:xfrm>
              <a:off x="431" y="1797"/>
              <a:ext cx="19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Земельный участок с кад. № 47:01:1122001:1214  под нежилое здание родильного отделения</a:t>
              </a:r>
            </a:p>
          </p:txBody>
        </p:sp>
      </p:grpSp>
      <p:grpSp>
        <p:nvGrpSpPr>
          <p:cNvPr id="24600" name="Group 70"/>
          <p:cNvGrpSpPr>
            <a:grpSpLocks/>
          </p:cNvGrpSpPr>
          <p:nvPr/>
        </p:nvGrpSpPr>
        <p:grpSpPr bwMode="auto">
          <a:xfrm>
            <a:off x="611188" y="1773238"/>
            <a:ext cx="3168650" cy="2282825"/>
            <a:chOff x="340" y="346"/>
            <a:chExt cx="1996" cy="1438"/>
          </a:xfrm>
        </p:grpSpPr>
        <p:pic>
          <p:nvPicPr>
            <p:cNvPr id="24603" name="Picture 6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" y="346"/>
              <a:ext cx="1996" cy="1438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4604" name="Text Box 69"/>
            <p:cNvSpPr txBox="1">
              <a:spLocks noChangeArrowheads="1"/>
            </p:cNvSpPr>
            <p:nvPr/>
          </p:nvSpPr>
          <p:spPr bwMode="auto">
            <a:xfrm>
              <a:off x="340" y="1480"/>
              <a:ext cx="19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Земельный участок с кад. № 47:01:1122001:1192  под нежилое здание коровника</a:t>
              </a:r>
            </a:p>
          </p:txBody>
        </p:sp>
      </p:grpSp>
      <p:sp>
        <p:nvSpPr>
          <p:cNvPr id="24601" name="Rectangle 72"/>
          <p:cNvSpPr>
            <a:spLocks noChangeArrowheads="1"/>
          </p:cNvSpPr>
          <p:nvPr/>
        </p:nvSpPr>
        <p:spPr bwMode="auto">
          <a:xfrm rot="-54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24602" name="Rectangle 73"/>
          <p:cNvSpPr>
            <a:spLocks noChangeArrowheads="1"/>
          </p:cNvSpPr>
          <p:nvPr/>
        </p:nvSpPr>
        <p:spPr bwMode="auto">
          <a:xfrm rot="-54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3568" y="188640"/>
            <a:ext cx="32403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Продаются два земельных участка сельскохозяйственного назначения рядом с поселком Кузьминское</a:t>
            </a:r>
            <a:r>
              <a:rPr lang="ru-RU" sz="1100" dirty="0" smtClean="0"/>
              <a:t> </a:t>
            </a:r>
            <a:r>
              <a:rPr lang="ru-RU" sz="1100" dirty="0" smtClean="0"/>
              <a:t> Выборгского района. </a:t>
            </a:r>
          </a:p>
          <a:p>
            <a:r>
              <a:rPr lang="ru-RU" sz="1100" dirty="0" smtClean="0"/>
              <a:t>Участок площадью  6.46 га с назначением  по документам под нежилое здание коровника . </a:t>
            </a:r>
          </a:p>
          <a:p>
            <a:r>
              <a:rPr lang="ru-RU" sz="1100" dirty="0" smtClean="0"/>
              <a:t>И участок  0.135 га – под нежилое здание родильного отделения. </a:t>
            </a:r>
            <a:endParaRPr lang="ru-RU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Группа 377"/>
          <p:cNvGrpSpPr/>
          <p:nvPr/>
        </p:nvGrpSpPr>
        <p:grpSpPr>
          <a:xfrm>
            <a:off x="755576" y="260648"/>
            <a:ext cx="8228013" cy="5762625"/>
            <a:chOff x="755650" y="908050"/>
            <a:chExt cx="8228013" cy="5762625"/>
          </a:xfrm>
        </p:grpSpPr>
        <p:grpSp>
          <p:nvGrpSpPr>
            <p:cNvPr id="25602" name="Group 23"/>
            <p:cNvGrpSpPr>
              <a:grpSpLocks/>
            </p:cNvGrpSpPr>
            <p:nvPr/>
          </p:nvGrpSpPr>
          <p:grpSpPr bwMode="auto">
            <a:xfrm>
              <a:off x="755650" y="911225"/>
              <a:ext cx="8228013" cy="5759450"/>
              <a:chOff x="158" y="346"/>
              <a:chExt cx="5501" cy="3974"/>
            </a:xfrm>
          </p:grpSpPr>
          <p:pic>
            <p:nvPicPr>
              <p:cNvPr id="2597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" y="346"/>
                <a:ext cx="5501" cy="3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977" name="Picture 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3294"/>
                <a:ext cx="5489" cy="1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603" name="Rectangle 44"/>
            <p:cNvSpPr>
              <a:spLocks noChangeArrowheads="1"/>
            </p:cNvSpPr>
            <p:nvPr/>
          </p:nvSpPr>
          <p:spPr bwMode="auto">
            <a:xfrm>
              <a:off x="2994025" y="2554288"/>
              <a:ext cx="542925" cy="2619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4" name="Rectangle 43"/>
            <p:cNvSpPr>
              <a:spLocks noChangeArrowheads="1"/>
            </p:cNvSpPr>
            <p:nvPr/>
          </p:nvSpPr>
          <p:spPr bwMode="auto">
            <a:xfrm>
              <a:off x="1909763" y="3671888"/>
              <a:ext cx="541337" cy="2619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5" name="Rectangle 36"/>
            <p:cNvSpPr>
              <a:spLocks noChangeArrowheads="1"/>
            </p:cNvSpPr>
            <p:nvPr/>
          </p:nvSpPr>
          <p:spPr bwMode="auto">
            <a:xfrm>
              <a:off x="1978025" y="5380038"/>
              <a:ext cx="542925" cy="2651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6" name="Freeform 25"/>
            <p:cNvSpPr>
              <a:spLocks/>
            </p:cNvSpPr>
            <p:nvPr/>
          </p:nvSpPr>
          <p:spPr bwMode="auto">
            <a:xfrm>
              <a:off x="3063875" y="5230813"/>
              <a:ext cx="406400" cy="887412"/>
            </a:xfrm>
            <a:custGeom>
              <a:avLst/>
              <a:gdLst>
                <a:gd name="T0" fmla="*/ 2147483647 w 273"/>
                <a:gd name="T1" fmla="*/ 0 h 590"/>
                <a:gd name="T2" fmla="*/ 2147483647 w 273"/>
                <a:gd name="T3" fmla="*/ 2147483647 h 590"/>
                <a:gd name="T4" fmla="*/ 0 w 273"/>
                <a:gd name="T5" fmla="*/ 2147483647 h 590"/>
                <a:gd name="T6" fmla="*/ 2147483647 w 273"/>
                <a:gd name="T7" fmla="*/ 2147483647 h 590"/>
                <a:gd name="T8" fmla="*/ 2147483647 w 273"/>
                <a:gd name="T9" fmla="*/ 2147483647 h 590"/>
                <a:gd name="T10" fmla="*/ 2147483647 w 273"/>
                <a:gd name="T11" fmla="*/ 2147483647 h 590"/>
                <a:gd name="T12" fmla="*/ 2147483647 w 273"/>
                <a:gd name="T13" fmla="*/ 2147483647 h 590"/>
                <a:gd name="T14" fmla="*/ 2147483647 w 273"/>
                <a:gd name="T15" fmla="*/ 0 h 5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"/>
                <a:gd name="T25" fmla="*/ 0 h 590"/>
                <a:gd name="T26" fmla="*/ 273 w 273"/>
                <a:gd name="T27" fmla="*/ 590 h 5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" h="590">
                  <a:moveTo>
                    <a:pt x="228" y="0"/>
                  </a:moveTo>
                  <a:lnTo>
                    <a:pt x="16" y="186"/>
                  </a:lnTo>
                  <a:lnTo>
                    <a:pt x="0" y="242"/>
                  </a:lnTo>
                  <a:lnTo>
                    <a:pt x="8" y="354"/>
                  </a:lnTo>
                  <a:lnTo>
                    <a:pt x="32" y="426"/>
                  </a:lnTo>
                  <a:lnTo>
                    <a:pt x="80" y="490"/>
                  </a:lnTo>
                  <a:lnTo>
                    <a:pt x="273" y="590"/>
                  </a:lnTo>
                  <a:lnTo>
                    <a:pt x="228" y="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7" name="Freeform 26"/>
            <p:cNvSpPr>
              <a:spLocks/>
            </p:cNvSpPr>
            <p:nvPr/>
          </p:nvSpPr>
          <p:spPr bwMode="auto">
            <a:xfrm>
              <a:off x="3355975" y="3644900"/>
              <a:ext cx="1200150" cy="2852738"/>
            </a:xfrm>
            <a:custGeom>
              <a:avLst/>
              <a:gdLst>
                <a:gd name="T0" fmla="*/ 0 w 803"/>
                <a:gd name="T1" fmla="*/ 2147483647 h 1969"/>
                <a:gd name="T2" fmla="*/ 2147483647 w 803"/>
                <a:gd name="T3" fmla="*/ 2147483647 h 1969"/>
                <a:gd name="T4" fmla="*/ 2147483647 w 803"/>
                <a:gd name="T5" fmla="*/ 2147483647 h 1969"/>
                <a:gd name="T6" fmla="*/ 2147483647 w 803"/>
                <a:gd name="T7" fmla="*/ 2147483647 h 1969"/>
                <a:gd name="T8" fmla="*/ 2147483647 w 803"/>
                <a:gd name="T9" fmla="*/ 2147483647 h 1969"/>
                <a:gd name="T10" fmla="*/ 2147483647 w 803"/>
                <a:gd name="T11" fmla="*/ 2147483647 h 1969"/>
                <a:gd name="T12" fmla="*/ 2147483647 w 803"/>
                <a:gd name="T13" fmla="*/ 0 h 1969"/>
                <a:gd name="T14" fmla="*/ 0 w 803"/>
                <a:gd name="T15" fmla="*/ 2147483647 h 19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3"/>
                <a:gd name="T25" fmla="*/ 0 h 1969"/>
                <a:gd name="T26" fmla="*/ 803 w 803"/>
                <a:gd name="T27" fmla="*/ 1969 h 19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3" h="1969">
                  <a:moveTo>
                    <a:pt x="0" y="48"/>
                  </a:moveTo>
                  <a:lnTo>
                    <a:pt x="61" y="198"/>
                  </a:lnTo>
                  <a:lnTo>
                    <a:pt x="77" y="1046"/>
                  </a:lnTo>
                  <a:lnTo>
                    <a:pt x="252" y="1786"/>
                  </a:lnTo>
                  <a:lnTo>
                    <a:pt x="564" y="1969"/>
                  </a:lnTo>
                  <a:lnTo>
                    <a:pt x="803" y="1828"/>
                  </a:lnTo>
                  <a:lnTo>
                    <a:pt x="144" y="0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8" name="Freeform 29"/>
            <p:cNvSpPr>
              <a:spLocks/>
            </p:cNvSpPr>
            <p:nvPr/>
          </p:nvSpPr>
          <p:spPr bwMode="auto">
            <a:xfrm>
              <a:off x="3063875" y="5230813"/>
              <a:ext cx="406400" cy="887412"/>
            </a:xfrm>
            <a:custGeom>
              <a:avLst/>
              <a:gdLst>
                <a:gd name="T0" fmla="*/ 2147483647 w 273"/>
                <a:gd name="T1" fmla="*/ 0 h 590"/>
                <a:gd name="T2" fmla="*/ 2147483647 w 273"/>
                <a:gd name="T3" fmla="*/ 2147483647 h 590"/>
                <a:gd name="T4" fmla="*/ 0 w 273"/>
                <a:gd name="T5" fmla="*/ 2147483647 h 590"/>
                <a:gd name="T6" fmla="*/ 2147483647 w 273"/>
                <a:gd name="T7" fmla="*/ 2147483647 h 590"/>
                <a:gd name="T8" fmla="*/ 2147483647 w 273"/>
                <a:gd name="T9" fmla="*/ 2147483647 h 590"/>
                <a:gd name="T10" fmla="*/ 2147483647 w 273"/>
                <a:gd name="T11" fmla="*/ 2147483647 h 590"/>
                <a:gd name="T12" fmla="*/ 2147483647 w 273"/>
                <a:gd name="T13" fmla="*/ 2147483647 h 590"/>
                <a:gd name="T14" fmla="*/ 2147483647 w 273"/>
                <a:gd name="T15" fmla="*/ 0 h 5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"/>
                <a:gd name="T25" fmla="*/ 0 h 590"/>
                <a:gd name="T26" fmla="*/ 273 w 273"/>
                <a:gd name="T27" fmla="*/ 590 h 5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" h="590">
                  <a:moveTo>
                    <a:pt x="228" y="0"/>
                  </a:moveTo>
                  <a:lnTo>
                    <a:pt x="16" y="186"/>
                  </a:lnTo>
                  <a:lnTo>
                    <a:pt x="0" y="242"/>
                  </a:lnTo>
                  <a:lnTo>
                    <a:pt x="8" y="354"/>
                  </a:lnTo>
                  <a:lnTo>
                    <a:pt x="32" y="426"/>
                  </a:lnTo>
                  <a:lnTo>
                    <a:pt x="80" y="490"/>
                  </a:lnTo>
                  <a:lnTo>
                    <a:pt x="273" y="590"/>
                  </a:lnTo>
                  <a:lnTo>
                    <a:pt x="228" y="0"/>
                  </a:lnTo>
                  <a:close/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5609" name="Group 12"/>
            <p:cNvGrpSpPr>
              <a:grpSpLocks/>
            </p:cNvGrpSpPr>
            <p:nvPr/>
          </p:nvGrpSpPr>
          <p:grpSpPr bwMode="auto">
            <a:xfrm>
              <a:off x="1435100" y="1108075"/>
              <a:ext cx="3052763" cy="4010025"/>
              <a:chOff x="2112" y="744"/>
              <a:chExt cx="2456" cy="3336"/>
            </a:xfrm>
          </p:grpSpPr>
          <p:sp>
            <p:nvSpPr>
              <p:cNvPr id="25970" name="Freeform 6"/>
              <p:cNvSpPr>
                <a:spLocks/>
              </p:cNvSpPr>
              <p:nvPr/>
            </p:nvSpPr>
            <p:spPr bwMode="auto">
              <a:xfrm>
                <a:off x="3120" y="744"/>
                <a:ext cx="1448" cy="2184"/>
              </a:xfrm>
              <a:custGeom>
                <a:avLst/>
                <a:gdLst>
                  <a:gd name="T0" fmla="*/ 214 w 1448"/>
                  <a:gd name="T1" fmla="*/ 327 h 2184"/>
                  <a:gd name="T2" fmla="*/ 304 w 1448"/>
                  <a:gd name="T3" fmla="*/ 552 h 2184"/>
                  <a:gd name="T4" fmla="*/ 296 w 1448"/>
                  <a:gd name="T5" fmla="*/ 816 h 2184"/>
                  <a:gd name="T6" fmla="*/ 280 w 1448"/>
                  <a:gd name="T7" fmla="*/ 952 h 2184"/>
                  <a:gd name="T8" fmla="*/ 216 w 1448"/>
                  <a:gd name="T9" fmla="*/ 1088 h 2184"/>
                  <a:gd name="T10" fmla="*/ 144 w 1448"/>
                  <a:gd name="T11" fmla="*/ 1256 h 2184"/>
                  <a:gd name="T12" fmla="*/ 56 w 1448"/>
                  <a:gd name="T13" fmla="*/ 1424 h 2184"/>
                  <a:gd name="T14" fmla="*/ 16 w 1448"/>
                  <a:gd name="T15" fmla="*/ 1600 h 2184"/>
                  <a:gd name="T16" fmla="*/ 0 w 1448"/>
                  <a:gd name="T17" fmla="*/ 1688 h 2184"/>
                  <a:gd name="T18" fmla="*/ 24 w 1448"/>
                  <a:gd name="T19" fmla="*/ 1784 h 2184"/>
                  <a:gd name="T20" fmla="*/ 72 w 1448"/>
                  <a:gd name="T21" fmla="*/ 1856 h 2184"/>
                  <a:gd name="T22" fmla="*/ 144 w 1448"/>
                  <a:gd name="T23" fmla="*/ 1904 h 2184"/>
                  <a:gd name="T24" fmla="*/ 256 w 1448"/>
                  <a:gd name="T25" fmla="*/ 1944 h 2184"/>
                  <a:gd name="T26" fmla="*/ 336 w 1448"/>
                  <a:gd name="T27" fmla="*/ 1984 h 2184"/>
                  <a:gd name="T28" fmla="*/ 400 w 1448"/>
                  <a:gd name="T29" fmla="*/ 2032 h 2184"/>
                  <a:gd name="T30" fmla="*/ 528 w 1448"/>
                  <a:gd name="T31" fmla="*/ 2184 h 2184"/>
                  <a:gd name="T32" fmla="*/ 1448 w 1448"/>
                  <a:gd name="T33" fmla="*/ 1792 h 2184"/>
                  <a:gd name="T34" fmla="*/ 1320 w 1448"/>
                  <a:gd name="T35" fmla="*/ 1120 h 2184"/>
                  <a:gd name="T36" fmla="*/ 1320 w 1448"/>
                  <a:gd name="T37" fmla="*/ 384 h 2184"/>
                  <a:gd name="T38" fmla="*/ 1184 w 1448"/>
                  <a:gd name="T39" fmla="*/ 0 h 2184"/>
                  <a:gd name="T40" fmla="*/ 656 w 1448"/>
                  <a:gd name="T41" fmla="*/ 424 h 2184"/>
                  <a:gd name="T42" fmla="*/ 568 w 1448"/>
                  <a:gd name="T43" fmla="*/ 32 h 2184"/>
                  <a:gd name="T44" fmla="*/ 214 w 1448"/>
                  <a:gd name="T45" fmla="*/ 327 h 21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8"/>
                  <a:gd name="T70" fmla="*/ 0 h 2184"/>
                  <a:gd name="T71" fmla="*/ 1448 w 1448"/>
                  <a:gd name="T72" fmla="*/ 2184 h 218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8" h="2184">
                    <a:moveTo>
                      <a:pt x="214" y="327"/>
                    </a:moveTo>
                    <a:lnTo>
                      <a:pt x="304" y="552"/>
                    </a:lnTo>
                    <a:lnTo>
                      <a:pt x="296" y="816"/>
                    </a:lnTo>
                    <a:lnTo>
                      <a:pt x="280" y="952"/>
                    </a:lnTo>
                    <a:lnTo>
                      <a:pt x="216" y="1088"/>
                    </a:lnTo>
                    <a:lnTo>
                      <a:pt x="144" y="1256"/>
                    </a:lnTo>
                    <a:lnTo>
                      <a:pt x="56" y="1424"/>
                    </a:lnTo>
                    <a:lnTo>
                      <a:pt x="16" y="1600"/>
                    </a:lnTo>
                    <a:lnTo>
                      <a:pt x="0" y="1688"/>
                    </a:lnTo>
                    <a:lnTo>
                      <a:pt x="24" y="1784"/>
                    </a:lnTo>
                    <a:lnTo>
                      <a:pt x="72" y="1856"/>
                    </a:lnTo>
                    <a:lnTo>
                      <a:pt x="144" y="1904"/>
                    </a:lnTo>
                    <a:lnTo>
                      <a:pt x="256" y="1944"/>
                    </a:lnTo>
                    <a:lnTo>
                      <a:pt x="336" y="1984"/>
                    </a:lnTo>
                    <a:lnTo>
                      <a:pt x="400" y="2032"/>
                    </a:lnTo>
                    <a:lnTo>
                      <a:pt x="528" y="2184"/>
                    </a:lnTo>
                    <a:lnTo>
                      <a:pt x="1448" y="1792"/>
                    </a:lnTo>
                    <a:lnTo>
                      <a:pt x="1320" y="1120"/>
                    </a:lnTo>
                    <a:lnTo>
                      <a:pt x="1320" y="384"/>
                    </a:lnTo>
                    <a:lnTo>
                      <a:pt x="1184" y="0"/>
                    </a:lnTo>
                    <a:lnTo>
                      <a:pt x="656" y="424"/>
                    </a:lnTo>
                    <a:lnTo>
                      <a:pt x="568" y="32"/>
                    </a:lnTo>
                    <a:lnTo>
                      <a:pt x="214" y="327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71" name="Freeform 7"/>
              <p:cNvSpPr>
                <a:spLocks/>
              </p:cNvSpPr>
              <p:nvPr/>
            </p:nvSpPr>
            <p:spPr bwMode="auto">
              <a:xfrm>
                <a:off x="3152" y="1162"/>
                <a:ext cx="936" cy="1230"/>
              </a:xfrm>
              <a:custGeom>
                <a:avLst/>
                <a:gdLst>
                  <a:gd name="T0" fmla="*/ 0 w 936"/>
                  <a:gd name="T1" fmla="*/ 1134 h 1230"/>
                  <a:gd name="T2" fmla="*/ 328 w 936"/>
                  <a:gd name="T3" fmla="*/ 1190 h 1230"/>
                  <a:gd name="T4" fmla="*/ 512 w 936"/>
                  <a:gd name="T5" fmla="*/ 1230 h 1230"/>
                  <a:gd name="T6" fmla="*/ 696 w 936"/>
                  <a:gd name="T7" fmla="*/ 1206 h 1230"/>
                  <a:gd name="T8" fmla="*/ 856 w 936"/>
                  <a:gd name="T9" fmla="*/ 1110 h 1230"/>
                  <a:gd name="T10" fmla="*/ 936 w 936"/>
                  <a:gd name="T11" fmla="*/ 1110 h 1230"/>
                  <a:gd name="T12" fmla="*/ 635 w 936"/>
                  <a:gd name="T13" fmla="*/ 0 h 12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6"/>
                  <a:gd name="T22" fmla="*/ 0 h 1230"/>
                  <a:gd name="T23" fmla="*/ 936 w 936"/>
                  <a:gd name="T24" fmla="*/ 1230 h 12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6" h="1230">
                    <a:moveTo>
                      <a:pt x="0" y="1134"/>
                    </a:moveTo>
                    <a:lnTo>
                      <a:pt x="328" y="1190"/>
                    </a:lnTo>
                    <a:lnTo>
                      <a:pt x="512" y="1230"/>
                    </a:lnTo>
                    <a:lnTo>
                      <a:pt x="696" y="1206"/>
                    </a:lnTo>
                    <a:lnTo>
                      <a:pt x="856" y="1110"/>
                    </a:lnTo>
                    <a:lnTo>
                      <a:pt x="936" y="1110"/>
                    </a:lnTo>
                    <a:lnTo>
                      <a:pt x="635" y="0"/>
                    </a:ln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72" name="Freeform 8"/>
              <p:cNvSpPr>
                <a:spLocks/>
              </p:cNvSpPr>
              <p:nvPr/>
            </p:nvSpPr>
            <p:spPr bwMode="auto">
              <a:xfrm>
                <a:off x="3472" y="2251"/>
                <a:ext cx="752" cy="440"/>
              </a:xfrm>
              <a:custGeom>
                <a:avLst/>
                <a:gdLst>
                  <a:gd name="T0" fmla="*/ 0 w 752"/>
                  <a:gd name="T1" fmla="*/ 93 h 440"/>
                  <a:gd name="T2" fmla="*/ 72 w 752"/>
                  <a:gd name="T3" fmla="*/ 312 h 440"/>
                  <a:gd name="T4" fmla="*/ 608 w 752"/>
                  <a:gd name="T5" fmla="*/ 440 h 440"/>
                  <a:gd name="T6" fmla="*/ 696 w 752"/>
                  <a:gd name="T7" fmla="*/ 336 h 440"/>
                  <a:gd name="T8" fmla="*/ 720 w 752"/>
                  <a:gd name="T9" fmla="*/ 232 h 440"/>
                  <a:gd name="T10" fmla="*/ 752 w 752"/>
                  <a:gd name="T11" fmla="*/ 136 h 440"/>
                  <a:gd name="T12" fmla="*/ 728 w 752"/>
                  <a:gd name="T13" fmla="*/ 16 h 440"/>
                  <a:gd name="T14" fmla="*/ 616 w 752"/>
                  <a:gd name="T15" fmla="*/ 0 h 4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2"/>
                  <a:gd name="T25" fmla="*/ 0 h 440"/>
                  <a:gd name="T26" fmla="*/ 752 w 752"/>
                  <a:gd name="T27" fmla="*/ 440 h 4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2" h="440">
                    <a:moveTo>
                      <a:pt x="0" y="93"/>
                    </a:moveTo>
                    <a:lnTo>
                      <a:pt x="72" y="312"/>
                    </a:lnTo>
                    <a:lnTo>
                      <a:pt x="608" y="440"/>
                    </a:lnTo>
                    <a:lnTo>
                      <a:pt x="696" y="336"/>
                    </a:lnTo>
                    <a:lnTo>
                      <a:pt x="720" y="232"/>
                    </a:lnTo>
                    <a:lnTo>
                      <a:pt x="752" y="136"/>
                    </a:lnTo>
                    <a:lnTo>
                      <a:pt x="728" y="16"/>
                    </a:lnTo>
                    <a:lnTo>
                      <a:pt x="616" y="0"/>
                    </a:ln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73" name="Freeform 9"/>
              <p:cNvSpPr>
                <a:spLocks/>
              </p:cNvSpPr>
              <p:nvPr/>
            </p:nvSpPr>
            <p:spPr bwMode="auto">
              <a:xfrm>
                <a:off x="4224" y="2360"/>
                <a:ext cx="72" cy="304"/>
              </a:xfrm>
              <a:custGeom>
                <a:avLst/>
                <a:gdLst>
                  <a:gd name="T0" fmla="*/ 0 w 72"/>
                  <a:gd name="T1" fmla="*/ 0 h 304"/>
                  <a:gd name="T2" fmla="*/ 72 w 72"/>
                  <a:gd name="T3" fmla="*/ 304 h 304"/>
                  <a:gd name="T4" fmla="*/ 0 60000 65536"/>
                  <a:gd name="T5" fmla="*/ 0 60000 65536"/>
                  <a:gd name="T6" fmla="*/ 0 w 72"/>
                  <a:gd name="T7" fmla="*/ 0 h 304"/>
                  <a:gd name="T8" fmla="*/ 72 w 72"/>
                  <a:gd name="T9" fmla="*/ 304 h 3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2" h="304">
                    <a:moveTo>
                      <a:pt x="0" y="0"/>
                    </a:moveTo>
                    <a:lnTo>
                      <a:pt x="72" y="304"/>
                    </a:ln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74" name="Freeform 10"/>
              <p:cNvSpPr>
                <a:spLocks/>
              </p:cNvSpPr>
              <p:nvPr/>
            </p:nvSpPr>
            <p:spPr bwMode="auto">
              <a:xfrm>
                <a:off x="2112" y="2640"/>
                <a:ext cx="1520" cy="552"/>
              </a:xfrm>
              <a:custGeom>
                <a:avLst/>
                <a:gdLst>
                  <a:gd name="T0" fmla="*/ 1024 w 1520"/>
                  <a:gd name="T1" fmla="*/ 0 h 552"/>
                  <a:gd name="T2" fmla="*/ 1160 w 1520"/>
                  <a:gd name="T3" fmla="*/ 88 h 552"/>
                  <a:gd name="T4" fmla="*/ 1304 w 1520"/>
                  <a:gd name="T5" fmla="*/ 160 h 552"/>
                  <a:gd name="T6" fmla="*/ 1464 w 1520"/>
                  <a:gd name="T7" fmla="*/ 240 h 552"/>
                  <a:gd name="T8" fmla="*/ 1520 w 1520"/>
                  <a:gd name="T9" fmla="*/ 352 h 552"/>
                  <a:gd name="T10" fmla="*/ 1056 w 1520"/>
                  <a:gd name="T11" fmla="*/ 552 h 552"/>
                  <a:gd name="T12" fmla="*/ 400 w 1520"/>
                  <a:gd name="T13" fmla="*/ 552 h 552"/>
                  <a:gd name="T14" fmla="*/ 232 w 1520"/>
                  <a:gd name="T15" fmla="*/ 440 h 552"/>
                  <a:gd name="T16" fmla="*/ 0 w 1520"/>
                  <a:gd name="T17" fmla="*/ 176 h 552"/>
                  <a:gd name="T18" fmla="*/ 96 w 1520"/>
                  <a:gd name="T19" fmla="*/ 56 h 552"/>
                  <a:gd name="T20" fmla="*/ 176 w 1520"/>
                  <a:gd name="T21" fmla="*/ 8 h 552"/>
                  <a:gd name="T22" fmla="*/ 240 w 1520"/>
                  <a:gd name="T23" fmla="*/ 16 h 552"/>
                  <a:gd name="T24" fmla="*/ 696 w 1520"/>
                  <a:gd name="T25" fmla="*/ 184 h 552"/>
                  <a:gd name="T26" fmla="*/ 880 w 1520"/>
                  <a:gd name="T27" fmla="*/ 200 h 552"/>
                  <a:gd name="T28" fmla="*/ 1024 w 1520"/>
                  <a:gd name="T29" fmla="*/ 0 h 5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20"/>
                  <a:gd name="T46" fmla="*/ 0 h 552"/>
                  <a:gd name="T47" fmla="*/ 1520 w 1520"/>
                  <a:gd name="T48" fmla="*/ 552 h 55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20" h="552">
                    <a:moveTo>
                      <a:pt x="1024" y="0"/>
                    </a:moveTo>
                    <a:lnTo>
                      <a:pt x="1160" y="88"/>
                    </a:lnTo>
                    <a:lnTo>
                      <a:pt x="1304" y="160"/>
                    </a:lnTo>
                    <a:lnTo>
                      <a:pt x="1464" y="240"/>
                    </a:lnTo>
                    <a:lnTo>
                      <a:pt x="1520" y="352"/>
                    </a:lnTo>
                    <a:lnTo>
                      <a:pt x="1056" y="552"/>
                    </a:lnTo>
                    <a:lnTo>
                      <a:pt x="400" y="552"/>
                    </a:lnTo>
                    <a:lnTo>
                      <a:pt x="232" y="440"/>
                    </a:lnTo>
                    <a:lnTo>
                      <a:pt x="0" y="176"/>
                    </a:lnTo>
                    <a:lnTo>
                      <a:pt x="96" y="56"/>
                    </a:lnTo>
                    <a:lnTo>
                      <a:pt x="176" y="8"/>
                    </a:lnTo>
                    <a:lnTo>
                      <a:pt x="240" y="16"/>
                    </a:lnTo>
                    <a:lnTo>
                      <a:pt x="696" y="184"/>
                    </a:lnTo>
                    <a:lnTo>
                      <a:pt x="880" y="200"/>
                    </a:lnTo>
                    <a:lnTo>
                      <a:pt x="1024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75" name="Freeform 11"/>
              <p:cNvSpPr>
                <a:spLocks/>
              </p:cNvSpPr>
              <p:nvPr/>
            </p:nvSpPr>
            <p:spPr bwMode="auto">
              <a:xfrm>
                <a:off x="2184" y="3112"/>
                <a:ext cx="1472" cy="968"/>
              </a:xfrm>
              <a:custGeom>
                <a:avLst/>
                <a:gdLst>
                  <a:gd name="T0" fmla="*/ 197 w 1472"/>
                  <a:gd name="T1" fmla="*/ 1 h 968"/>
                  <a:gd name="T2" fmla="*/ 152 w 1472"/>
                  <a:gd name="T3" fmla="*/ 0 h 968"/>
                  <a:gd name="T4" fmla="*/ 0 w 1472"/>
                  <a:gd name="T5" fmla="*/ 312 h 968"/>
                  <a:gd name="T6" fmla="*/ 160 w 1472"/>
                  <a:gd name="T7" fmla="*/ 472 h 968"/>
                  <a:gd name="T8" fmla="*/ 304 w 1472"/>
                  <a:gd name="T9" fmla="*/ 472 h 968"/>
                  <a:gd name="T10" fmla="*/ 640 w 1472"/>
                  <a:gd name="T11" fmla="*/ 392 h 968"/>
                  <a:gd name="T12" fmla="*/ 816 w 1472"/>
                  <a:gd name="T13" fmla="*/ 968 h 968"/>
                  <a:gd name="T14" fmla="*/ 1472 w 1472"/>
                  <a:gd name="T15" fmla="*/ 896 h 968"/>
                  <a:gd name="T16" fmla="*/ 1456 w 1472"/>
                  <a:gd name="T17" fmla="*/ 624 h 968"/>
                  <a:gd name="T18" fmla="*/ 1296 w 1472"/>
                  <a:gd name="T19" fmla="*/ 640 h 968"/>
                  <a:gd name="T20" fmla="*/ 1064 w 1472"/>
                  <a:gd name="T21" fmla="*/ 368 h 968"/>
                  <a:gd name="T22" fmla="*/ 1008 w 1472"/>
                  <a:gd name="T23" fmla="*/ 72 h 9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72"/>
                  <a:gd name="T37" fmla="*/ 0 h 968"/>
                  <a:gd name="T38" fmla="*/ 1472 w 1472"/>
                  <a:gd name="T39" fmla="*/ 968 h 9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72" h="968">
                    <a:moveTo>
                      <a:pt x="197" y="1"/>
                    </a:moveTo>
                    <a:lnTo>
                      <a:pt x="152" y="0"/>
                    </a:lnTo>
                    <a:lnTo>
                      <a:pt x="0" y="312"/>
                    </a:lnTo>
                    <a:lnTo>
                      <a:pt x="160" y="472"/>
                    </a:lnTo>
                    <a:lnTo>
                      <a:pt x="304" y="472"/>
                    </a:lnTo>
                    <a:lnTo>
                      <a:pt x="640" y="392"/>
                    </a:lnTo>
                    <a:lnTo>
                      <a:pt x="816" y="968"/>
                    </a:lnTo>
                    <a:lnTo>
                      <a:pt x="1472" y="896"/>
                    </a:lnTo>
                    <a:lnTo>
                      <a:pt x="1456" y="624"/>
                    </a:lnTo>
                    <a:lnTo>
                      <a:pt x="1296" y="640"/>
                    </a:lnTo>
                    <a:lnTo>
                      <a:pt x="1064" y="368"/>
                    </a:lnTo>
                    <a:lnTo>
                      <a:pt x="1008" y="72"/>
                    </a:ln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5610" name="Group 13"/>
            <p:cNvGrpSpPr>
              <a:grpSpLocks/>
            </p:cNvGrpSpPr>
            <p:nvPr/>
          </p:nvGrpSpPr>
          <p:grpSpPr bwMode="auto">
            <a:xfrm>
              <a:off x="1435100" y="1108075"/>
              <a:ext cx="3052763" cy="4010025"/>
              <a:chOff x="2112" y="744"/>
              <a:chExt cx="2456" cy="3336"/>
            </a:xfrm>
          </p:grpSpPr>
          <p:sp>
            <p:nvSpPr>
              <p:cNvPr id="25964" name="Freeform 14"/>
              <p:cNvSpPr>
                <a:spLocks/>
              </p:cNvSpPr>
              <p:nvPr/>
            </p:nvSpPr>
            <p:spPr bwMode="auto">
              <a:xfrm>
                <a:off x="3120" y="744"/>
                <a:ext cx="1448" cy="2184"/>
              </a:xfrm>
              <a:custGeom>
                <a:avLst/>
                <a:gdLst>
                  <a:gd name="T0" fmla="*/ 214 w 1448"/>
                  <a:gd name="T1" fmla="*/ 327 h 2184"/>
                  <a:gd name="T2" fmla="*/ 304 w 1448"/>
                  <a:gd name="T3" fmla="*/ 552 h 2184"/>
                  <a:gd name="T4" fmla="*/ 296 w 1448"/>
                  <a:gd name="T5" fmla="*/ 816 h 2184"/>
                  <a:gd name="T6" fmla="*/ 280 w 1448"/>
                  <a:gd name="T7" fmla="*/ 952 h 2184"/>
                  <a:gd name="T8" fmla="*/ 216 w 1448"/>
                  <a:gd name="T9" fmla="*/ 1088 h 2184"/>
                  <a:gd name="T10" fmla="*/ 144 w 1448"/>
                  <a:gd name="T11" fmla="*/ 1256 h 2184"/>
                  <a:gd name="T12" fmla="*/ 56 w 1448"/>
                  <a:gd name="T13" fmla="*/ 1424 h 2184"/>
                  <a:gd name="T14" fmla="*/ 16 w 1448"/>
                  <a:gd name="T15" fmla="*/ 1600 h 2184"/>
                  <a:gd name="T16" fmla="*/ 0 w 1448"/>
                  <a:gd name="T17" fmla="*/ 1688 h 2184"/>
                  <a:gd name="T18" fmla="*/ 24 w 1448"/>
                  <a:gd name="T19" fmla="*/ 1784 h 2184"/>
                  <a:gd name="T20" fmla="*/ 72 w 1448"/>
                  <a:gd name="T21" fmla="*/ 1856 h 2184"/>
                  <a:gd name="T22" fmla="*/ 144 w 1448"/>
                  <a:gd name="T23" fmla="*/ 1904 h 2184"/>
                  <a:gd name="T24" fmla="*/ 256 w 1448"/>
                  <a:gd name="T25" fmla="*/ 1944 h 2184"/>
                  <a:gd name="T26" fmla="*/ 336 w 1448"/>
                  <a:gd name="T27" fmla="*/ 1984 h 2184"/>
                  <a:gd name="T28" fmla="*/ 400 w 1448"/>
                  <a:gd name="T29" fmla="*/ 2032 h 2184"/>
                  <a:gd name="T30" fmla="*/ 528 w 1448"/>
                  <a:gd name="T31" fmla="*/ 2184 h 2184"/>
                  <a:gd name="T32" fmla="*/ 1448 w 1448"/>
                  <a:gd name="T33" fmla="*/ 1792 h 2184"/>
                  <a:gd name="T34" fmla="*/ 1320 w 1448"/>
                  <a:gd name="T35" fmla="*/ 1120 h 2184"/>
                  <a:gd name="T36" fmla="*/ 1320 w 1448"/>
                  <a:gd name="T37" fmla="*/ 384 h 2184"/>
                  <a:gd name="T38" fmla="*/ 1184 w 1448"/>
                  <a:gd name="T39" fmla="*/ 0 h 2184"/>
                  <a:gd name="T40" fmla="*/ 656 w 1448"/>
                  <a:gd name="T41" fmla="*/ 424 h 2184"/>
                  <a:gd name="T42" fmla="*/ 568 w 1448"/>
                  <a:gd name="T43" fmla="*/ 32 h 2184"/>
                  <a:gd name="T44" fmla="*/ 214 w 1448"/>
                  <a:gd name="T45" fmla="*/ 327 h 21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8"/>
                  <a:gd name="T70" fmla="*/ 0 h 2184"/>
                  <a:gd name="T71" fmla="*/ 1448 w 1448"/>
                  <a:gd name="T72" fmla="*/ 2184 h 218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8" h="2184">
                    <a:moveTo>
                      <a:pt x="214" y="327"/>
                    </a:moveTo>
                    <a:lnTo>
                      <a:pt x="304" y="552"/>
                    </a:lnTo>
                    <a:lnTo>
                      <a:pt x="296" y="816"/>
                    </a:lnTo>
                    <a:lnTo>
                      <a:pt x="280" y="952"/>
                    </a:lnTo>
                    <a:lnTo>
                      <a:pt x="216" y="1088"/>
                    </a:lnTo>
                    <a:lnTo>
                      <a:pt x="144" y="1256"/>
                    </a:lnTo>
                    <a:lnTo>
                      <a:pt x="56" y="1424"/>
                    </a:lnTo>
                    <a:lnTo>
                      <a:pt x="16" y="1600"/>
                    </a:lnTo>
                    <a:lnTo>
                      <a:pt x="0" y="1688"/>
                    </a:lnTo>
                    <a:lnTo>
                      <a:pt x="24" y="1784"/>
                    </a:lnTo>
                    <a:lnTo>
                      <a:pt x="72" y="1856"/>
                    </a:lnTo>
                    <a:lnTo>
                      <a:pt x="144" y="1904"/>
                    </a:lnTo>
                    <a:lnTo>
                      <a:pt x="256" y="1944"/>
                    </a:lnTo>
                    <a:lnTo>
                      <a:pt x="336" y="1984"/>
                    </a:lnTo>
                    <a:lnTo>
                      <a:pt x="400" y="2032"/>
                    </a:lnTo>
                    <a:lnTo>
                      <a:pt x="528" y="2184"/>
                    </a:lnTo>
                    <a:lnTo>
                      <a:pt x="1448" y="1792"/>
                    </a:lnTo>
                    <a:lnTo>
                      <a:pt x="1320" y="1120"/>
                    </a:lnTo>
                    <a:lnTo>
                      <a:pt x="1320" y="384"/>
                    </a:lnTo>
                    <a:lnTo>
                      <a:pt x="1184" y="0"/>
                    </a:lnTo>
                    <a:lnTo>
                      <a:pt x="656" y="424"/>
                    </a:lnTo>
                    <a:lnTo>
                      <a:pt x="568" y="32"/>
                    </a:lnTo>
                    <a:lnTo>
                      <a:pt x="214" y="327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5" name="Freeform 15"/>
              <p:cNvSpPr>
                <a:spLocks/>
              </p:cNvSpPr>
              <p:nvPr/>
            </p:nvSpPr>
            <p:spPr bwMode="auto">
              <a:xfrm>
                <a:off x="3152" y="1162"/>
                <a:ext cx="936" cy="1230"/>
              </a:xfrm>
              <a:custGeom>
                <a:avLst/>
                <a:gdLst>
                  <a:gd name="T0" fmla="*/ 0 w 936"/>
                  <a:gd name="T1" fmla="*/ 1134 h 1230"/>
                  <a:gd name="T2" fmla="*/ 328 w 936"/>
                  <a:gd name="T3" fmla="*/ 1190 h 1230"/>
                  <a:gd name="T4" fmla="*/ 512 w 936"/>
                  <a:gd name="T5" fmla="*/ 1230 h 1230"/>
                  <a:gd name="T6" fmla="*/ 696 w 936"/>
                  <a:gd name="T7" fmla="*/ 1206 h 1230"/>
                  <a:gd name="T8" fmla="*/ 856 w 936"/>
                  <a:gd name="T9" fmla="*/ 1110 h 1230"/>
                  <a:gd name="T10" fmla="*/ 936 w 936"/>
                  <a:gd name="T11" fmla="*/ 1110 h 1230"/>
                  <a:gd name="T12" fmla="*/ 635 w 936"/>
                  <a:gd name="T13" fmla="*/ 0 h 12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6"/>
                  <a:gd name="T22" fmla="*/ 0 h 1230"/>
                  <a:gd name="T23" fmla="*/ 936 w 936"/>
                  <a:gd name="T24" fmla="*/ 1230 h 12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6" h="1230">
                    <a:moveTo>
                      <a:pt x="0" y="1134"/>
                    </a:moveTo>
                    <a:lnTo>
                      <a:pt x="328" y="1190"/>
                    </a:lnTo>
                    <a:lnTo>
                      <a:pt x="512" y="1230"/>
                    </a:lnTo>
                    <a:lnTo>
                      <a:pt x="696" y="1206"/>
                    </a:lnTo>
                    <a:lnTo>
                      <a:pt x="856" y="1110"/>
                    </a:lnTo>
                    <a:lnTo>
                      <a:pt x="936" y="1110"/>
                    </a:lnTo>
                    <a:lnTo>
                      <a:pt x="635" y="0"/>
                    </a:lnTo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6" name="Freeform 16"/>
              <p:cNvSpPr>
                <a:spLocks/>
              </p:cNvSpPr>
              <p:nvPr/>
            </p:nvSpPr>
            <p:spPr bwMode="auto">
              <a:xfrm>
                <a:off x="3472" y="2251"/>
                <a:ext cx="752" cy="440"/>
              </a:xfrm>
              <a:custGeom>
                <a:avLst/>
                <a:gdLst>
                  <a:gd name="T0" fmla="*/ 0 w 752"/>
                  <a:gd name="T1" fmla="*/ 93 h 440"/>
                  <a:gd name="T2" fmla="*/ 72 w 752"/>
                  <a:gd name="T3" fmla="*/ 312 h 440"/>
                  <a:gd name="T4" fmla="*/ 608 w 752"/>
                  <a:gd name="T5" fmla="*/ 440 h 440"/>
                  <a:gd name="T6" fmla="*/ 696 w 752"/>
                  <a:gd name="T7" fmla="*/ 336 h 440"/>
                  <a:gd name="T8" fmla="*/ 720 w 752"/>
                  <a:gd name="T9" fmla="*/ 232 h 440"/>
                  <a:gd name="T10" fmla="*/ 752 w 752"/>
                  <a:gd name="T11" fmla="*/ 136 h 440"/>
                  <a:gd name="T12" fmla="*/ 728 w 752"/>
                  <a:gd name="T13" fmla="*/ 16 h 440"/>
                  <a:gd name="T14" fmla="*/ 616 w 752"/>
                  <a:gd name="T15" fmla="*/ 0 h 4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2"/>
                  <a:gd name="T25" fmla="*/ 0 h 440"/>
                  <a:gd name="T26" fmla="*/ 752 w 752"/>
                  <a:gd name="T27" fmla="*/ 440 h 4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2" h="440">
                    <a:moveTo>
                      <a:pt x="0" y="93"/>
                    </a:moveTo>
                    <a:lnTo>
                      <a:pt x="72" y="312"/>
                    </a:lnTo>
                    <a:lnTo>
                      <a:pt x="608" y="440"/>
                    </a:lnTo>
                    <a:lnTo>
                      <a:pt x="696" y="336"/>
                    </a:lnTo>
                    <a:lnTo>
                      <a:pt x="720" y="232"/>
                    </a:lnTo>
                    <a:lnTo>
                      <a:pt x="752" y="136"/>
                    </a:lnTo>
                    <a:lnTo>
                      <a:pt x="728" y="16"/>
                    </a:lnTo>
                    <a:lnTo>
                      <a:pt x="616" y="0"/>
                    </a:lnTo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7" name="Freeform 17"/>
              <p:cNvSpPr>
                <a:spLocks/>
              </p:cNvSpPr>
              <p:nvPr/>
            </p:nvSpPr>
            <p:spPr bwMode="auto">
              <a:xfrm>
                <a:off x="4224" y="2360"/>
                <a:ext cx="72" cy="304"/>
              </a:xfrm>
              <a:custGeom>
                <a:avLst/>
                <a:gdLst>
                  <a:gd name="T0" fmla="*/ 0 w 72"/>
                  <a:gd name="T1" fmla="*/ 0 h 304"/>
                  <a:gd name="T2" fmla="*/ 72 w 72"/>
                  <a:gd name="T3" fmla="*/ 304 h 304"/>
                  <a:gd name="T4" fmla="*/ 0 60000 65536"/>
                  <a:gd name="T5" fmla="*/ 0 60000 65536"/>
                  <a:gd name="T6" fmla="*/ 0 w 72"/>
                  <a:gd name="T7" fmla="*/ 0 h 304"/>
                  <a:gd name="T8" fmla="*/ 72 w 72"/>
                  <a:gd name="T9" fmla="*/ 304 h 3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2" h="304">
                    <a:moveTo>
                      <a:pt x="0" y="0"/>
                    </a:moveTo>
                    <a:lnTo>
                      <a:pt x="72" y="304"/>
                    </a:lnTo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8" name="Freeform 18"/>
              <p:cNvSpPr>
                <a:spLocks/>
              </p:cNvSpPr>
              <p:nvPr/>
            </p:nvSpPr>
            <p:spPr bwMode="auto">
              <a:xfrm>
                <a:off x="2112" y="2640"/>
                <a:ext cx="1520" cy="552"/>
              </a:xfrm>
              <a:custGeom>
                <a:avLst/>
                <a:gdLst>
                  <a:gd name="T0" fmla="*/ 1024 w 1520"/>
                  <a:gd name="T1" fmla="*/ 0 h 552"/>
                  <a:gd name="T2" fmla="*/ 1160 w 1520"/>
                  <a:gd name="T3" fmla="*/ 88 h 552"/>
                  <a:gd name="T4" fmla="*/ 1304 w 1520"/>
                  <a:gd name="T5" fmla="*/ 160 h 552"/>
                  <a:gd name="T6" fmla="*/ 1464 w 1520"/>
                  <a:gd name="T7" fmla="*/ 240 h 552"/>
                  <a:gd name="T8" fmla="*/ 1520 w 1520"/>
                  <a:gd name="T9" fmla="*/ 352 h 552"/>
                  <a:gd name="T10" fmla="*/ 1056 w 1520"/>
                  <a:gd name="T11" fmla="*/ 552 h 552"/>
                  <a:gd name="T12" fmla="*/ 400 w 1520"/>
                  <a:gd name="T13" fmla="*/ 552 h 552"/>
                  <a:gd name="T14" fmla="*/ 232 w 1520"/>
                  <a:gd name="T15" fmla="*/ 440 h 552"/>
                  <a:gd name="T16" fmla="*/ 0 w 1520"/>
                  <a:gd name="T17" fmla="*/ 176 h 552"/>
                  <a:gd name="T18" fmla="*/ 96 w 1520"/>
                  <a:gd name="T19" fmla="*/ 56 h 552"/>
                  <a:gd name="T20" fmla="*/ 176 w 1520"/>
                  <a:gd name="T21" fmla="*/ 8 h 552"/>
                  <a:gd name="T22" fmla="*/ 240 w 1520"/>
                  <a:gd name="T23" fmla="*/ 16 h 552"/>
                  <a:gd name="T24" fmla="*/ 696 w 1520"/>
                  <a:gd name="T25" fmla="*/ 184 h 552"/>
                  <a:gd name="T26" fmla="*/ 880 w 1520"/>
                  <a:gd name="T27" fmla="*/ 200 h 552"/>
                  <a:gd name="T28" fmla="*/ 1024 w 1520"/>
                  <a:gd name="T29" fmla="*/ 0 h 5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20"/>
                  <a:gd name="T46" fmla="*/ 0 h 552"/>
                  <a:gd name="T47" fmla="*/ 1520 w 1520"/>
                  <a:gd name="T48" fmla="*/ 552 h 55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20" h="552">
                    <a:moveTo>
                      <a:pt x="1024" y="0"/>
                    </a:moveTo>
                    <a:lnTo>
                      <a:pt x="1160" y="88"/>
                    </a:lnTo>
                    <a:lnTo>
                      <a:pt x="1304" y="160"/>
                    </a:lnTo>
                    <a:lnTo>
                      <a:pt x="1464" y="240"/>
                    </a:lnTo>
                    <a:lnTo>
                      <a:pt x="1520" y="352"/>
                    </a:lnTo>
                    <a:lnTo>
                      <a:pt x="1056" y="552"/>
                    </a:lnTo>
                    <a:lnTo>
                      <a:pt x="400" y="552"/>
                    </a:lnTo>
                    <a:lnTo>
                      <a:pt x="232" y="440"/>
                    </a:lnTo>
                    <a:lnTo>
                      <a:pt x="0" y="176"/>
                    </a:lnTo>
                    <a:lnTo>
                      <a:pt x="96" y="56"/>
                    </a:lnTo>
                    <a:lnTo>
                      <a:pt x="176" y="8"/>
                    </a:lnTo>
                    <a:lnTo>
                      <a:pt x="240" y="16"/>
                    </a:lnTo>
                    <a:lnTo>
                      <a:pt x="696" y="184"/>
                    </a:lnTo>
                    <a:lnTo>
                      <a:pt x="880" y="200"/>
                    </a:lnTo>
                    <a:lnTo>
                      <a:pt x="1024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9" name="Freeform 19"/>
              <p:cNvSpPr>
                <a:spLocks/>
              </p:cNvSpPr>
              <p:nvPr/>
            </p:nvSpPr>
            <p:spPr bwMode="auto">
              <a:xfrm>
                <a:off x="2184" y="3112"/>
                <a:ext cx="1472" cy="968"/>
              </a:xfrm>
              <a:custGeom>
                <a:avLst/>
                <a:gdLst>
                  <a:gd name="T0" fmla="*/ 197 w 1472"/>
                  <a:gd name="T1" fmla="*/ 1 h 968"/>
                  <a:gd name="T2" fmla="*/ 152 w 1472"/>
                  <a:gd name="T3" fmla="*/ 0 h 968"/>
                  <a:gd name="T4" fmla="*/ 0 w 1472"/>
                  <a:gd name="T5" fmla="*/ 312 h 968"/>
                  <a:gd name="T6" fmla="*/ 160 w 1472"/>
                  <a:gd name="T7" fmla="*/ 472 h 968"/>
                  <a:gd name="T8" fmla="*/ 304 w 1472"/>
                  <a:gd name="T9" fmla="*/ 472 h 968"/>
                  <a:gd name="T10" fmla="*/ 640 w 1472"/>
                  <a:gd name="T11" fmla="*/ 392 h 968"/>
                  <a:gd name="T12" fmla="*/ 816 w 1472"/>
                  <a:gd name="T13" fmla="*/ 968 h 968"/>
                  <a:gd name="T14" fmla="*/ 1472 w 1472"/>
                  <a:gd name="T15" fmla="*/ 896 h 968"/>
                  <a:gd name="T16" fmla="*/ 1456 w 1472"/>
                  <a:gd name="T17" fmla="*/ 624 h 968"/>
                  <a:gd name="T18" fmla="*/ 1296 w 1472"/>
                  <a:gd name="T19" fmla="*/ 640 h 968"/>
                  <a:gd name="T20" fmla="*/ 1064 w 1472"/>
                  <a:gd name="T21" fmla="*/ 368 h 968"/>
                  <a:gd name="T22" fmla="*/ 1008 w 1472"/>
                  <a:gd name="T23" fmla="*/ 72 h 9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72"/>
                  <a:gd name="T37" fmla="*/ 0 h 968"/>
                  <a:gd name="T38" fmla="*/ 1472 w 1472"/>
                  <a:gd name="T39" fmla="*/ 968 h 9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72" h="968">
                    <a:moveTo>
                      <a:pt x="197" y="1"/>
                    </a:moveTo>
                    <a:lnTo>
                      <a:pt x="152" y="0"/>
                    </a:lnTo>
                    <a:lnTo>
                      <a:pt x="0" y="312"/>
                    </a:lnTo>
                    <a:lnTo>
                      <a:pt x="160" y="472"/>
                    </a:lnTo>
                    <a:lnTo>
                      <a:pt x="304" y="472"/>
                    </a:lnTo>
                    <a:lnTo>
                      <a:pt x="640" y="392"/>
                    </a:lnTo>
                    <a:lnTo>
                      <a:pt x="816" y="968"/>
                    </a:lnTo>
                    <a:lnTo>
                      <a:pt x="1472" y="896"/>
                    </a:lnTo>
                    <a:lnTo>
                      <a:pt x="1456" y="624"/>
                    </a:lnTo>
                    <a:lnTo>
                      <a:pt x="1296" y="640"/>
                    </a:lnTo>
                    <a:lnTo>
                      <a:pt x="1064" y="368"/>
                    </a:lnTo>
                    <a:lnTo>
                      <a:pt x="1008" y="72"/>
                    </a:lnTo>
                  </a:path>
                </a:pathLst>
              </a:custGeom>
              <a:noFill/>
              <a:ln w="12700" cmpd="sng">
                <a:solidFill>
                  <a:schemeClr val="hlink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611" name="Text Box 32"/>
            <p:cNvSpPr txBox="1">
              <a:spLocks noChangeArrowheads="1"/>
            </p:cNvSpPr>
            <p:nvPr/>
          </p:nvSpPr>
          <p:spPr bwMode="auto">
            <a:xfrm>
              <a:off x="1909763" y="5314950"/>
              <a:ext cx="7477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:139</a:t>
              </a:r>
              <a:r>
                <a:rPr lang="en-US" sz="1000" b="1"/>
                <a:t>4</a:t>
              </a:r>
              <a:r>
                <a:rPr lang="ru-RU" sz="1000" b="1"/>
                <a:t> 2.</a:t>
              </a:r>
              <a:r>
                <a:rPr lang="en-US" sz="1000" b="1"/>
                <a:t>1372</a:t>
              </a:r>
              <a:r>
                <a:rPr lang="ru-RU" sz="1000" b="1"/>
                <a:t> га </a:t>
              </a:r>
            </a:p>
          </p:txBody>
        </p:sp>
        <p:sp>
          <p:nvSpPr>
            <p:cNvPr id="25612" name="Line 33"/>
            <p:cNvSpPr>
              <a:spLocks noChangeShapeType="1"/>
            </p:cNvSpPr>
            <p:nvPr/>
          </p:nvSpPr>
          <p:spPr bwMode="auto">
            <a:xfrm>
              <a:off x="2046288" y="5513388"/>
              <a:ext cx="487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3" name="Freeform 34"/>
            <p:cNvSpPr>
              <a:spLocks/>
            </p:cNvSpPr>
            <p:nvPr/>
          </p:nvSpPr>
          <p:spPr bwMode="auto">
            <a:xfrm>
              <a:off x="2520950" y="5094288"/>
              <a:ext cx="236538" cy="419100"/>
            </a:xfrm>
            <a:custGeom>
              <a:avLst/>
              <a:gdLst>
                <a:gd name="T0" fmla="*/ 0 w 158"/>
                <a:gd name="T1" fmla="*/ 2147483647 h 290"/>
                <a:gd name="T2" fmla="*/ 2147483647 w 158"/>
                <a:gd name="T3" fmla="*/ 0 h 290"/>
                <a:gd name="T4" fmla="*/ 0 60000 65536"/>
                <a:gd name="T5" fmla="*/ 0 60000 65536"/>
                <a:gd name="T6" fmla="*/ 0 w 158"/>
                <a:gd name="T7" fmla="*/ 0 h 290"/>
                <a:gd name="T8" fmla="*/ 158 w 158"/>
                <a:gd name="T9" fmla="*/ 290 h 29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8" h="290">
                  <a:moveTo>
                    <a:pt x="0" y="290"/>
                  </a:moveTo>
                  <a:lnTo>
                    <a:pt x="158" y="0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4" name="Freeform 35"/>
            <p:cNvSpPr>
              <a:spLocks/>
            </p:cNvSpPr>
            <p:nvPr/>
          </p:nvSpPr>
          <p:spPr bwMode="auto">
            <a:xfrm>
              <a:off x="2520950" y="5513388"/>
              <a:ext cx="511175" cy="44450"/>
            </a:xfrm>
            <a:custGeom>
              <a:avLst/>
              <a:gdLst>
                <a:gd name="T0" fmla="*/ 0 w 342"/>
                <a:gd name="T1" fmla="*/ 0 h 31"/>
                <a:gd name="T2" fmla="*/ 2147483647 w 342"/>
                <a:gd name="T3" fmla="*/ 2147483647 h 31"/>
                <a:gd name="T4" fmla="*/ 0 60000 65536"/>
                <a:gd name="T5" fmla="*/ 0 60000 65536"/>
                <a:gd name="T6" fmla="*/ 0 w 342"/>
                <a:gd name="T7" fmla="*/ 0 h 31"/>
                <a:gd name="T8" fmla="*/ 342 w 342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31">
                  <a:moveTo>
                    <a:pt x="0" y="0"/>
                  </a:moveTo>
                  <a:lnTo>
                    <a:pt x="342" y="31"/>
                  </a:lnTo>
                </a:path>
              </a:pathLst>
            </a:custGeom>
            <a:noFill/>
            <a:ln w="9525">
              <a:solidFill>
                <a:srgbClr val="F8F8F8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5" name="Text Box 39"/>
            <p:cNvSpPr txBox="1">
              <a:spLocks noChangeArrowheads="1"/>
            </p:cNvSpPr>
            <p:nvPr/>
          </p:nvSpPr>
          <p:spPr bwMode="auto">
            <a:xfrm>
              <a:off x="2927350" y="2487613"/>
              <a:ext cx="7461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:1</a:t>
              </a:r>
              <a:r>
                <a:rPr lang="en-US" sz="1000" b="1"/>
                <a:t>406 </a:t>
              </a:r>
              <a:r>
                <a:rPr lang="ru-RU" sz="1000" b="1"/>
                <a:t>2.</a:t>
              </a:r>
              <a:r>
                <a:rPr lang="en-US" sz="1000" b="1"/>
                <a:t>1372</a:t>
              </a:r>
              <a:r>
                <a:rPr lang="ru-RU" sz="1000" b="1"/>
                <a:t> га </a:t>
              </a:r>
            </a:p>
          </p:txBody>
        </p:sp>
        <p:sp>
          <p:nvSpPr>
            <p:cNvPr id="25616" name="Line 40"/>
            <p:cNvSpPr>
              <a:spLocks noChangeShapeType="1"/>
            </p:cNvSpPr>
            <p:nvPr/>
          </p:nvSpPr>
          <p:spPr bwMode="auto">
            <a:xfrm>
              <a:off x="3063875" y="2684463"/>
              <a:ext cx="487363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7" name="Text Box 41"/>
            <p:cNvSpPr txBox="1">
              <a:spLocks noChangeArrowheads="1"/>
            </p:cNvSpPr>
            <p:nvPr/>
          </p:nvSpPr>
          <p:spPr bwMode="auto">
            <a:xfrm>
              <a:off x="1841500" y="3605213"/>
              <a:ext cx="7461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:1</a:t>
              </a:r>
              <a:r>
                <a:rPr lang="en-US" sz="1000" b="1"/>
                <a:t>407 </a:t>
              </a:r>
              <a:r>
                <a:rPr lang="ru-RU" sz="1000" b="1"/>
                <a:t>2.</a:t>
              </a:r>
              <a:r>
                <a:rPr lang="en-US" sz="1000" b="1"/>
                <a:t>1372</a:t>
              </a:r>
              <a:r>
                <a:rPr lang="ru-RU" sz="1000" b="1"/>
                <a:t> га </a:t>
              </a:r>
            </a:p>
          </p:txBody>
        </p:sp>
        <p:sp>
          <p:nvSpPr>
            <p:cNvPr id="25618" name="Line 42"/>
            <p:cNvSpPr>
              <a:spLocks noChangeShapeType="1"/>
            </p:cNvSpPr>
            <p:nvPr/>
          </p:nvSpPr>
          <p:spPr bwMode="auto">
            <a:xfrm>
              <a:off x="1978025" y="3802063"/>
              <a:ext cx="487363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9" name="Rectangle 45"/>
            <p:cNvSpPr>
              <a:spLocks noChangeArrowheads="1"/>
            </p:cNvSpPr>
            <p:nvPr/>
          </p:nvSpPr>
          <p:spPr bwMode="auto">
            <a:xfrm>
              <a:off x="3741738" y="1566863"/>
              <a:ext cx="541337" cy="2635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0" name="Text Box 37"/>
            <p:cNvSpPr txBox="1">
              <a:spLocks noChangeArrowheads="1"/>
            </p:cNvSpPr>
            <p:nvPr/>
          </p:nvSpPr>
          <p:spPr bwMode="auto">
            <a:xfrm>
              <a:off x="3673475" y="1501775"/>
              <a:ext cx="7461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:1</a:t>
              </a:r>
              <a:r>
                <a:rPr lang="en-US" sz="1000" b="1"/>
                <a:t>405</a:t>
              </a:r>
              <a:r>
                <a:rPr lang="ru-RU" sz="1000" b="1"/>
                <a:t> 2.</a:t>
              </a:r>
              <a:r>
                <a:rPr lang="en-US" sz="1000" b="1"/>
                <a:t>1374</a:t>
              </a:r>
              <a:r>
                <a:rPr lang="ru-RU" sz="1000" b="1"/>
                <a:t> га </a:t>
              </a:r>
            </a:p>
          </p:txBody>
        </p:sp>
        <p:sp>
          <p:nvSpPr>
            <p:cNvPr id="25621" name="Line 38"/>
            <p:cNvSpPr>
              <a:spLocks noChangeShapeType="1"/>
            </p:cNvSpPr>
            <p:nvPr/>
          </p:nvSpPr>
          <p:spPr bwMode="auto">
            <a:xfrm>
              <a:off x="3743325" y="1698625"/>
              <a:ext cx="48736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2" name="Rectangle 46"/>
            <p:cNvSpPr>
              <a:spLocks noChangeArrowheads="1"/>
            </p:cNvSpPr>
            <p:nvPr/>
          </p:nvSpPr>
          <p:spPr bwMode="auto">
            <a:xfrm>
              <a:off x="3606800" y="5118100"/>
              <a:ext cx="541338" cy="2619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3" name="Text Box 47"/>
            <p:cNvSpPr txBox="1">
              <a:spLocks noChangeArrowheads="1"/>
            </p:cNvSpPr>
            <p:nvPr/>
          </p:nvSpPr>
          <p:spPr bwMode="auto">
            <a:xfrm>
              <a:off x="3470275" y="5051425"/>
              <a:ext cx="7461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00" b="1"/>
                <a:t>:</a:t>
              </a:r>
              <a:r>
                <a:rPr lang="en-US" sz="1000" b="1"/>
                <a:t>408 </a:t>
              </a:r>
              <a:r>
                <a:rPr lang="ru-RU" sz="1000" b="1"/>
                <a:t>2.</a:t>
              </a:r>
              <a:r>
                <a:rPr lang="en-US" sz="1000" b="1"/>
                <a:t>0962</a:t>
              </a:r>
              <a:r>
                <a:rPr lang="ru-RU" sz="1000" b="1"/>
                <a:t> га </a:t>
              </a:r>
            </a:p>
          </p:txBody>
        </p:sp>
        <p:sp>
          <p:nvSpPr>
            <p:cNvPr id="25624" name="Line 48"/>
            <p:cNvSpPr>
              <a:spLocks noChangeShapeType="1"/>
            </p:cNvSpPr>
            <p:nvPr/>
          </p:nvSpPr>
          <p:spPr bwMode="auto">
            <a:xfrm>
              <a:off x="3606800" y="5248275"/>
              <a:ext cx="48736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5" name="Freeform 30"/>
            <p:cNvSpPr>
              <a:spLocks/>
            </p:cNvSpPr>
            <p:nvPr/>
          </p:nvSpPr>
          <p:spPr bwMode="auto">
            <a:xfrm>
              <a:off x="3343275" y="3644900"/>
              <a:ext cx="1212850" cy="2852738"/>
            </a:xfrm>
            <a:custGeom>
              <a:avLst/>
              <a:gdLst>
                <a:gd name="T0" fmla="*/ 0 w 811"/>
                <a:gd name="T1" fmla="*/ 2147483647 h 1969"/>
                <a:gd name="T2" fmla="*/ 2147483647 w 811"/>
                <a:gd name="T3" fmla="*/ 2147483647 h 1969"/>
                <a:gd name="T4" fmla="*/ 2147483647 w 811"/>
                <a:gd name="T5" fmla="*/ 2147483647 h 1969"/>
                <a:gd name="T6" fmla="*/ 2147483647 w 811"/>
                <a:gd name="T7" fmla="*/ 2147483647 h 1969"/>
                <a:gd name="T8" fmla="*/ 2147483647 w 811"/>
                <a:gd name="T9" fmla="*/ 2147483647 h 1969"/>
                <a:gd name="T10" fmla="*/ 2147483647 w 811"/>
                <a:gd name="T11" fmla="*/ 2147483647 h 1969"/>
                <a:gd name="T12" fmla="*/ 2147483647 w 811"/>
                <a:gd name="T13" fmla="*/ 0 h 1969"/>
                <a:gd name="T14" fmla="*/ 0 w 811"/>
                <a:gd name="T15" fmla="*/ 2147483647 h 19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1"/>
                <a:gd name="T25" fmla="*/ 0 h 1969"/>
                <a:gd name="T26" fmla="*/ 811 w 811"/>
                <a:gd name="T27" fmla="*/ 1969 h 19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1" h="1969">
                  <a:moveTo>
                    <a:pt x="0" y="56"/>
                  </a:moveTo>
                  <a:lnTo>
                    <a:pt x="69" y="198"/>
                  </a:lnTo>
                  <a:lnTo>
                    <a:pt x="85" y="1046"/>
                  </a:lnTo>
                  <a:lnTo>
                    <a:pt x="260" y="1786"/>
                  </a:lnTo>
                  <a:lnTo>
                    <a:pt x="572" y="1969"/>
                  </a:lnTo>
                  <a:lnTo>
                    <a:pt x="811" y="1828"/>
                  </a:lnTo>
                  <a:lnTo>
                    <a:pt x="160" y="0"/>
                  </a:lnTo>
                  <a:lnTo>
                    <a:pt x="0" y="56"/>
                  </a:lnTo>
                  <a:close/>
                </a:path>
              </a:pathLst>
            </a:custGeom>
            <a:noFill/>
            <a:ln w="12700" cmpd="sng">
              <a:solidFill>
                <a:schemeClr val="hlink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6" name="Freeform 51"/>
            <p:cNvSpPr>
              <a:spLocks/>
            </p:cNvSpPr>
            <p:nvPr/>
          </p:nvSpPr>
          <p:spPr bwMode="auto">
            <a:xfrm>
              <a:off x="5776913" y="911225"/>
              <a:ext cx="2603500" cy="5748338"/>
            </a:xfrm>
            <a:custGeom>
              <a:avLst/>
              <a:gdLst>
                <a:gd name="T0" fmla="*/ 0 w 1741"/>
                <a:gd name="T1" fmla="*/ 0 h 3966"/>
                <a:gd name="T2" fmla="*/ 2147483647 w 1741"/>
                <a:gd name="T3" fmla="*/ 2147483647 h 3966"/>
                <a:gd name="T4" fmla="*/ 2147483647 w 1741"/>
                <a:gd name="T5" fmla="*/ 2147483647 h 3966"/>
                <a:gd name="T6" fmla="*/ 2147483647 w 1741"/>
                <a:gd name="T7" fmla="*/ 2147483647 h 3966"/>
                <a:gd name="T8" fmla="*/ 2147483647 w 1741"/>
                <a:gd name="T9" fmla="*/ 2147483647 h 39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1"/>
                <a:gd name="T16" fmla="*/ 0 h 3966"/>
                <a:gd name="T17" fmla="*/ 1741 w 1741"/>
                <a:gd name="T18" fmla="*/ 3966 h 39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1" h="3966">
                  <a:moveTo>
                    <a:pt x="0" y="0"/>
                  </a:moveTo>
                  <a:lnTo>
                    <a:pt x="477" y="1270"/>
                  </a:lnTo>
                  <a:lnTo>
                    <a:pt x="893" y="2214"/>
                  </a:lnTo>
                  <a:lnTo>
                    <a:pt x="1109" y="3198"/>
                  </a:lnTo>
                  <a:lnTo>
                    <a:pt x="1741" y="3966"/>
                  </a:ln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7" name="Line 52"/>
            <p:cNvSpPr>
              <a:spLocks noChangeShapeType="1"/>
            </p:cNvSpPr>
            <p:nvPr/>
          </p:nvSpPr>
          <p:spPr bwMode="auto">
            <a:xfrm>
              <a:off x="5165725" y="1436688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8" name="Line 53"/>
            <p:cNvSpPr>
              <a:spLocks noChangeShapeType="1"/>
            </p:cNvSpPr>
            <p:nvPr/>
          </p:nvSpPr>
          <p:spPr bwMode="auto">
            <a:xfrm>
              <a:off x="5097463" y="13700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9" name="Line 54"/>
            <p:cNvSpPr>
              <a:spLocks noChangeShapeType="1"/>
            </p:cNvSpPr>
            <p:nvPr/>
          </p:nvSpPr>
          <p:spPr bwMode="auto">
            <a:xfrm>
              <a:off x="5097463" y="130492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0" name="Line 55"/>
            <p:cNvSpPr>
              <a:spLocks noChangeShapeType="1"/>
            </p:cNvSpPr>
            <p:nvPr/>
          </p:nvSpPr>
          <p:spPr bwMode="auto">
            <a:xfrm>
              <a:off x="5165725" y="12398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1" name="Line 56"/>
            <p:cNvSpPr>
              <a:spLocks noChangeShapeType="1"/>
            </p:cNvSpPr>
            <p:nvPr/>
          </p:nvSpPr>
          <p:spPr bwMode="auto">
            <a:xfrm>
              <a:off x="5233988" y="1173163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2" name="Line 57"/>
            <p:cNvSpPr>
              <a:spLocks noChangeShapeType="1"/>
            </p:cNvSpPr>
            <p:nvPr/>
          </p:nvSpPr>
          <p:spPr bwMode="auto">
            <a:xfrm>
              <a:off x="5233988" y="1108075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3" name="Line 58"/>
            <p:cNvSpPr>
              <a:spLocks noChangeShapeType="1"/>
            </p:cNvSpPr>
            <p:nvPr/>
          </p:nvSpPr>
          <p:spPr bwMode="auto">
            <a:xfrm>
              <a:off x="5300663" y="13049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4" name="Line 59"/>
            <p:cNvSpPr>
              <a:spLocks noChangeShapeType="1"/>
            </p:cNvSpPr>
            <p:nvPr/>
          </p:nvSpPr>
          <p:spPr bwMode="auto">
            <a:xfrm>
              <a:off x="5368925" y="13700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5" name="Line 60"/>
            <p:cNvSpPr>
              <a:spLocks noChangeShapeType="1"/>
            </p:cNvSpPr>
            <p:nvPr/>
          </p:nvSpPr>
          <p:spPr bwMode="auto">
            <a:xfrm>
              <a:off x="5437188" y="1436688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6" name="Line 61"/>
            <p:cNvSpPr>
              <a:spLocks noChangeShapeType="1"/>
            </p:cNvSpPr>
            <p:nvPr/>
          </p:nvSpPr>
          <p:spPr bwMode="auto">
            <a:xfrm>
              <a:off x="5437188" y="150177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7" name="Line 62"/>
            <p:cNvSpPr>
              <a:spLocks noChangeShapeType="1"/>
            </p:cNvSpPr>
            <p:nvPr/>
          </p:nvSpPr>
          <p:spPr bwMode="auto">
            <a:xfrm>
              <a:off x="5437188" y="1566863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8" name="Line 63"/>
            <p:cNvSpPr>
              <a:spLocks noChangeShapeType="1"/>
            </p:cNvSpPr>
            <p:nvPr/>
          </p:nvSpPr>
          <p:spPr bwMode="auto">
            <a:xfrm>
              <a:off x="5503863" y="163512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9" name="Line 64"/>
            <p:cNvSpPr>
              <a:spLocks noChangeShapeType="1"/>
            </p:cNvSpPr>
            <p:nvPr/>
          </p:nvSpPr>
          <p:spPr bwMode="auto">
            <a:xfrm>
              <a:off x="5503863" y="1700213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0" name="Line 65"/>
            <p:cNvSpPr>
              <a:spLocks noChangeShapeType="1"/>
            </p:cNvSpPr>
            <p:nvPr/>
          </p:nvSpPr>
          <p:spPr bwMode="auto">
            <a:xfrm>
              <a:off x="5708650" y="1566863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1" name="Line 66"/>
            <p:cNvSpPr>
              <a:spLocks noChangeShapeType="1"/>
            </p:cNvSpPr>
            <p:nvPr/>
          </p:nvSpPr>
          <p:spPr bwMode="auto">
            <a:xfrm>
              <a:off x="5708650" y="16351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2" name="Line 67"/>
            <p:cNvSpPr>
              <a:spLocks noChangeShapeType="1"/>
            </p:cNvSpPr>
            <p:nvPr/>
          </p:nvSpPr>
          <p:spPr bwMode="auto">
            <a:xfrm>
              <a:off x="5776913" y="17002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3" name="Line 68"/>
            <p:cNvSpPr>
              <a:spLocks noChangeShapeType="1"/>
            </p:cNvSpPr>
            <p:nvPr/>
          </p:nvSpPr>
          <p:spPr bwMode="auto">
            <a:xfrm>
              <a:off x="5776913" y="176688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4" name="Line 69"/>
            <p:cNvSpPr>
              <a:spLocks noChangeShapeType="1"/>
            </p:cNvSpPr>
            <p:nvPr/>
          </p:nvSpPr>
          <p:spPr bwMode="auto">
            <a:xfrm>
              <a:off x="5640388" y="183197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5" name="Line 70"/>
            <p:cNvSpPr>
              <a:spLocks noChangeShapeType="1"/>
            </p:cNvSpPr>
            <p:nvPr/>
          </p:nvSpPr>
          <p:spPr bwMode="auto">
            <a:xfrm>
              <a:off x="5708650" y="1897063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6" name="Line 71"/>
            <p:cNvSpPr>
              <a:spLocks noChangeShapeType="1"/>
            </p:cNvSpPr>
            <p:nvPr/>
          </p:nvSpPr>
          <p:spPr bwMode="auto">
            <a:xfrm>
              <a:off x="5708650" y="1963738"/>
              <a:ext cx="27146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7" name="Line 72"/>
            <p:cNvSpPr>
              <a:spLocks noChangeShapeType="1"/>
            </p:cNvSpPr>
            <p:nvPr/>
          </p:nvSpPr>
          <p:spPr bwMode="auto">
            <a:xfrm>
              <a:off x="5708650" y="20288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8" name="Line 73"/>
            <p:cNvSpPr>
              <a:spLocks noChangeShapeType="1"/>
            </p:cNvSpPr>
            <p:nvPr/>
          </p:nvSpPr>
          <p:spPr bwMode="auto">
            <a:xfrm>
              <a:off x="5708650" y="20939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9" name="Line 74"/>
            <p:cNvSpPr>
              <a:spLocks noChangeShapeType="1"/>
            </p:cNvSpPr>
            <p:nvPr/>
          </p:nvSpPr>
          <p:spPr bwMode="auto">
            <a:xfrm>
              <a:off x="4894263" y="143668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0" name="Line 75"/>
            <p:cNvSpPr>
              <a:spLocks noChangeShapeType="1"/>
            </p:cNvSpPr>
            <p:nvPr/>
          </p:nvSpPr>
          <p:spPr bwMode="auto">
            <a:xfrm>
              <a:off x="4894263" y="1501775"/>
              <a:ext cx="27146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1" name="Line 76"/>
            <p:cNvSpPr>
              <a:spLocks noChangeShapeType="1"/>
            </p:cNvSpPr>
            <p:nvPr/>
          </p:nvSpPr>
          <p:spPr bwMode="auto">
            <a:xfrm>
              <a:off x="5030788" y="156686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2" name="Line 77"/>
            <p:cNvSpPr>
              <a:spLocks noChangeShapeType="1"/>
            </p:cNvSpPr>
            <p:nvPr/>
          </p:nvSpPr>
          <p:spPr bwMode="auto">
            <a:xfrm>
              <a:off x="5030788" y="16351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3" name="Line 78"/>
            <p:cNvSpPr>
              <a:spLocks noChangeShapeType="1"/>
            </p:cNvSpPr>
            <p:nvPr/>
          </p:nvSpPr>
          <p:spPr bwMode="auto">
            <a:xfrm>
              <a:off x="5165725" y="17002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4" name="Line 81"/>
            <p:cNvSpPr>
              <a:spLocks noChangeShapeType="1"/>
            </p:cNvSpPr>
            <p:nvPr/>
          </p:nvSpPr>
          <p:spPr bwMode="auto">
            <a:xfrm>
              <a:off x="7880350" y="5118100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5" name="Line 82"/>
            <p:cNvSpPr>
              <a:spLocks noChangeShapeType="1"/>
            </p:cNvSpPr>
            <p:nvPr/>
          </p:nvSpPr>
          <p:spPr bwMode="auto">
            <a:xfrm>
              <a:off x="7812088" y="50514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6" name="Line 83"/>
            <p:cNvSpPr>
              <a:spLocks noChangeShapeType="1"/>
            </p:cNvSpPr>
            <p:nvPr/>
          </p:nvSpPr>
          <p:spPr bwMode="auto">
            <a:xfrm>
              <a:off x="7812088" y="498633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7" name="Line 84"/>
            <p:cNvSpPr>
              <a:spLocks noChangeShapeType="1"/>
            </p:cNvSpPr>
            <p:nvPr/>
          </p:nvSpPr>
          <p:spPr bwMode="auto">
            <a:xfrm>
              <a:off x="7880350" y="492125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8" name="Line 85"/>
            <p:cNvSpPr>
              <a:spLocks noChangeShapeType="1"/>
            </p:cNvSpPr>
            <p:nvPr/>
          </p:nvSpPr>
          <p:spPr bwMode="auto">
            <a:xfrm>
              <a:off x="7948613" y="485457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9" name="Line 86"/>
            <p:cNvSpPr>
              <a:spLocks noChangeShapeType="1"/>
            </p:cNvSpPr>
            <p:nvPr/>
          </p:nvSpPr>
          <p:spPr bwMode="auto">
            <a:xfrm>
              <a:off x="7948613" y="4789488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0" name="Line 87"/>
            <p:cNvSpPr>
              <a:spLocks noChangeShapeType="1"/>
            </p:cNvSpPr>
            <p:nvPr/>
          </p:nvSpPr>
          <p:spPr bwMode="auto">
            <a:xfrm>
              <a:off x="8015288" y="49863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1" name="Line 88"/>
            <p:cNvSpPr>
              <a:spLocks noChangeShapeType="1"/>
            </p:cNvSpPr>
            <p:nvPr/>
          </p:nvSpPr>
          <p:spPr bwMode="auto">
            <a:xfrm>
              <a:off x="8083550" y="50514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2" name="Line 89"/>
            <p:cNvSpPr>
              <a:spLocks noChangeShapeType="1"/>
            </p:cNvSpPr>
            <p:nvPr/>
          </p:nvSpPr>
          <p:spPr bwMode="auto">
            <a:xfrm>
              <a:off x="8151813" y="5118100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3" name="Line 90"/>
            <p:cNvSpPr>
              <a:spLocks noChangeShapeType="1"/>
            </p:cNvSpPr>
            <p:nvPr/>
          </p:nvSpPr>
          <p:spPr bwMode="auto">
            <a:xfrm>
              <a:off x="8151813" y="5183188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4" name="Line 91"/>
            <p:cNvSpPr>
              <a:spLocks noChangeShapeType="1"/>
            </p:cNvSpPr>
            <p:nvPr/>
          </p:nvSpPr>
          <p:spPr bwMode="auto">
            <a:xfrm>
              <a:off x="8151813" y="524827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5" name="Line 92"/>
            <p:cNvSpPr>
              <a:spLocks noChangeShapeType="1"/>
            </p:cNvSpPr>
            <p:nvPr/>
          </p:nvSpPr>
          <p:spPr bwMode="auto">
            <a:xfrm>
              <a:off x="8218488" y="531653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6" name="Line 93"/>
            <p:cNvSpPr>
              <a:spLocks noChangeShapeType="1"/>
            </p:cNvSpPr>
            <p:nvPr/>
          </p:nvSpPr>
          <p:spPr bwMode="auto">
            <a:xfrm>
              <a:off x="8218488" y="538162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7" name="Line 94"/>
            <p:cNvSpPr>
              <a:spLocks noChangeShapeType="1"/>
            </p:cNvSpPr>
            <p:nvPr/>
          </p:nvSpPr>
          <p:spPr bwMode="auto">
            <a:xfrm>
              <a:off x="8423275" y="5248275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8" name="Line 95"/>
            <p:cNvSpPr>
              <a:spLocks noChangeShapeType="1"/>
            </p:cNvSpPr>
            <p:nvPr/>
          </p:nvSpPr>
          <p:spPr bwMode="auto">
            <a:xfrm>
              <a:off x="8423275" y="53165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9" name="Line 96"/>
            <p:cNvSpPr>
              <a:spLocks noChangeShapeType="1"/>
            </p:cNvSpPr>
            <p:nvPr/>
          </p:nvSpPr>
          <p:spPr bwMode="auto">
            <a:xfrm>
              <a:off x="8491538" y="53816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0" name="Line 97"/>
            <p:cNvSpPr>
              <a:spLocks noChangeShapeType="1"/>
            </p:cNvSpPr>
            <p:nvPr/>
          </p:nvSpPr>
          <p:spPr bwMode="auto">
            <a:xfrm>
              <a:off x="8491538" y="544830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1" name="Line 98"/>
            <p:cNvSpPr>
              <a:spLocks noChangeShapeType="1"/>
            </p:cNvSpPr>
            <p:nvPr/>
          </p:nvSpPr>
          <p:spPr bwMode="auto">
            <a:xfrm>
              <a:off x="8355013" y="551338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2" name="Line 99"/>
            <p:cNvSpPr>
              <a:spLocks noChangeShapeType="1"/>
            </p:cNvSpPr>
            <p:nvPr/>
          </p:nvSpPr>
          <p:spPr bwMode="auto">
            <a:xfrm>
              <a:off x="8423275" y="5578475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3" name="Line 100"/>
            <p:cNvSpPr>
              <a:spLocks noChangeShapeType="1"/>
            </p:cNvSpPr>
            <p:nvPr/>
          </p:nvSpPr>
          <p:spPr bwMode="auto">
            <a:xfrm>
              <a:off x="8423275" y="5645150"/>
              <a:ext cx="27146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4" name="Line 101"/>
            <p:cNvSpPr>
              <a:spLocks noChangeShapeType="1"/>
            </p:cNvSpPr>
            <p:nvPr/>
          </p:nvSpPr>
          <p:spPr bwMode="auto">
            <a:xfrm>
              <a:off x="8423275" y="57102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5" name="Line 102"/>
            <p:cNvSpPr>
              <a:spLocks noChangeShapeType="1"/>
            </p:cNvSpPr>
            <p:nvPr/>
          </p:nvSpPr>
          <p:spPr bwMode="auto">
            <a:xfrm>
              <a:off x="8423275" y="57753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6" name="Line 103"/>
            <p:cNvSpPr>
              <a:spLocks noChangeShapeType="1"/>
            </p:cNvSpPr>
            <p:nvPr/>
          </p:nvSpPr>
          <p:spPr bwMode="auto">
            <a:xfrm>
              <a:off x="7608888" y="5118100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7" name="Line 104"/>
            <p:cNvSpPr>
              <a:spLocks noChangeShapeType="1"/>
            </p:cNvSpPr>
            <p:nvPr/>
          </p:nvSpPr>
          <p:spPr bwMode="auto">
            <a:xfrm>
              <a:off x="7608888" y="5183188"/>
              <a:ext cx="27146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8" name="Line 105"/>
            <p:cNvSpPr>
              <a:spLocks noChangeShapeType="1"/>
            </p:cNvSpPr>
            <p:nvPr/>
          </p:nvSpPr>
          <p:spPr bwMode="auto">
            <a:xfrm>
              <a:off x="7745413" y="524827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9" name="Line 106"/>
            <p:cNvSpPr>
              <a:spLocks noChangeShapeType="1"/>
            </p:cNvSpPr>
            <p:nvPr/>
          </p:nvSpPr>
          <p:spPr bwMode="auto">
            <a:xfrm>
              <a:off x="7745413" y="53165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0" name="Line 107"/>
            <p:cNvSpPr>
              <a:spLocks noChangeShapeType="1"/>
            </p:cNvSpPr>
            <p:nvPr/>
          </p:nvSpPr>
          <p:spPr bwMode="auto">
            <a:xfrm>
              <a:off x="7880350" y="53816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5681" name="Group 108"/>
            <p:cNvGrpSpPr>
              <a:grpSpLocks/>
            </p:cNvGrpSpPr>
            <p:nvPr/>
          </p:nvGrpSpPr>
          <p:grpSpPr bwMode="auto">
            <a:xfrm>
              <a:off x="5913438" y="4130675"/>
              <a:ext cx="1085850" cy="985838"/>
              <a:chOff x="340" y="1525"/>
              <a:chExt cx="726" cy="680"/>
            </a:xfrm>
          </p:grpSpPr>
          <p:sp>
            <p:nvSpPr>
              <p:cNvPr id="25937" name="Line 109"/>
              <p:cNvSpPr>
                <a:spLocks noChangeShapeType="1"/>
              </p:cNvSpPr>
              <p:nvPr/>
            </p:nvSpPr>
            <p:spPr bwMode="auto">
              <a:xfrm>
                <a:off x="521" y="175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8" name="Line 110"/>
              <p:cNvSpPr>
                <a:spLocks noChangeShapeType="1"/>
              </p:cNvSpPr>
              <p:nvPr/>
            </p:nvSpPr>
            <p:spPr bwMode="auto">
              <a:xfrm>
                <a:off x="476" y="170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9" name="Line 111"/>
              <p:cNvSpPr>
                <a:spLocks noChangeShapeType="1"/>
              </p:cNvSpPr>
              <p:nvPr/>
            </p:nvSpPr>
            <p:spPr bwMode="auto">
              <a:xfrm>
                <a:off x="476" y="1661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0" name="Line 112"/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1" name="Line 113"/>
              <p:cNvSpPr>
                <a:spLocks noChangeShapeType="1"/>
              </p:cNvSpPr>
              <p:nvPr/>
            </p:nvSpPr>
            <p:spPr bwMode="auto">
              <a:xfrm>
                <a:off x="567" y="1570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2" name="Line 114"/>
              <p:cNvSpPr>
                <a:spLocks noChangeShapeType="1"/>
              </p:cNvSpPr>
              <p:nvPr/>
            </p:nvSpPr>
            <p:spPr bwMode="auto">
              <a:xfrm>
                <a:off x="567" y="1525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3" name="Line 115"/>
              <p:cNvSpPr>
                <a:spLocks noChangeShapeType="1"/>
              </p:cNvSpPr>
              <p:nvPr/>
            </p:nvSpPr>
            <p:spPr bwMode="auto">
              <a:xfrm>
                <a:off x="612" y="166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4" name="Line 116"/>
              <p:cNvSpPr>
                <a:spLocks noChangeShapeType="1"/>
              </p:cNvSpPr>
              <p:nvPr/>
            </p:nvSpPr>
            <p:spPr bwMode="auto">
              <a:xfrm>
                <a:off x="657" y="170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5" name="Line 117"/>
              <p:cNvSpPr>
                <a:spLocks noChangeShapeType="1"/>
              </p:cNvSpPr>
              <p:nvPr/>
            </p:nvSpPr>
            <p:spPr bwMode="auto">
              <a:xfrm>
                <a:off x="703" y="1752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6" name="Line 118"/>
              <p:cNvSpPr>
                <a:spLocks noChangeShapeType="1"/>
              </p:cNvSpPr>
              <p:nvPr/>
            </p:nvSpPr>
            <p:spPr bwMode="auto">
              <a:xfrm>
                <a:off x="703" y="1797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7" name="Line 119"/>
              <p:cNvSpPr>
                <a:spLocks noChangeShapeType="1"/>
              </p:cNvSpPr>
              <p:nvPr/>
            </p:nvSpPr>
            <p:spPr bwMode="auto">
              <a:xfrm>
                <a:off x="703" y="1842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8" name="Line 120"/>
              <p:cNvSpPr>
                <a:spLocks noChangeShapeType="1"/>
              </p:cNvSpPr>
              <p:nvPr/>
            </p:nvSpPr>
            <p:spPr bwMode="auto">
              <a:xfrm>
                <a:off x="748" y="1888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49" name="Line 121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0" name="Line 122"/>
              <p:cNvSpPr>
                <a:spLocks noChangeShapeType="1"/>
              </p:cNvSpPr>
              <p:nvPr/>
            </p:nvSpPr>
            <p:spPr bwMode="auto">
              <a:xfrm>
                <a:off x="884" y="184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1" name="Line 123"/>
              <p:cNvSpPr>
                <a:spLocks noChangeShapeType="1"/>
              </p:cNvSpPr>
              <p:nvPr/>
            </p:nvSpPr>
            <p:spPr bwMode="auto">
              <a:xfrm>
                <a:off x="884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2" name="Line 124"/>
              <p:cNvSpPr>
                <a:spLocks noChangeShapeType="1"/>
              </p:cNvSpPr>
              <p:nvPr/>
            </p:nvSpPr>
            <p:spPr bwMode="auto">
              <a:xfrm>
                <a:off x="930" y="193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3" name="Line 125"/>
              <p:cNvSpPr>
                <a:spLocks noChangeShapeType="1"/>
              </p:cNvSpPr>
              <p:nvPr/>
            </p:nvSpPr>
            <p:spPr bwMode="auto">
              <a:xfrm>
                <a:off x="930" y="1979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4" name="Line 126"/>
              <p:cNvSpPr>
                <a:spLocks noChangeShapeType="1"/>
              </p:cNvSpPr>
              <p:nvPr/>
            </p:nvSpPr>
            <p:spPr bwMode="auto">
              <a:xfrm>
                <a:off x="839" y="2024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5" name="Line 127"/>
              <p:cNvSpPr>
                <a:spLocks noChangeShapeType="1"/>
              </p:cNvSpPr>
              <p:nvPr/>
            </p:nvSpPr>
            <p:spPr bwMode="auto">
              <a:xfrm>
                <a:off x="884" y="2069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6" name="Line 128"/>
              <p:cNvSpPr>
                <a:spLocks noChangeShapeType="1"/>
              </p:cNvSpPr>
              <p:nvPr/>
            </p:nvSpPr>
            <p:spPr bwMode="auto">
              <a:xfrm>
                <a:off x="884" y="2115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7" name="Line 129"/>
              <p:cNvSpPr>
                <a:spLocks noChangeShapeType="1"/>
              </p:cNvSpPr>
              <p:nvPr/>
            </p:nvSpPr>
            <p:spPr bwMode="auto">
              <a:xfrm>
                <a:off x="884" y="216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8" name="Line 130"/>
              <p:cNvSpPr>
                <a:spLocks noChangeShapeType="1"/>
              </p:cNvSpPr>
              <p:nvPr/>
            </p:nvSpPr>
            <p:spPr bwMode="auto">
              <a:xfrm>
                <a:off x="884" y="220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59" name="Line 131"/>
              <p:cNvSpPr>
                <a:spLocks noChangeShapeType="1"/>
              </p:cNvSpPr>
              <p:nvPr/>
            </p:nvSpPr>
            <p:spPr bwMode="auto">
              <a:xfrm>
                <a:off x="340" y="175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0" name="Line 132"/>
              <p:cNvSpPr>
                <a:spLocks noChangeShapeType="1"/>
              </p:cNvSpPr>
              <p:nvPr/>
            </p:nvSpPr>
            <p:spPr bwMode="auto">
              <a:xfrm>
                <a:off x="340" y="1797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1" name="Line 133"/>
              <p:cNvSpPr>
                <a:spLocks noChangeShapeType="1"/>
              </p:cNvSpPr>
              <p:nvPr/>
            </p:nvSpPr>
            <p:spPr bwMode="auto">
              <a:xfrm>
                <a:off x="431" y="184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2" name="Line 134"/>
              <p:cNvSpPr>
                <a:spLocks noChangeShapeType="1"/>
              </p:cNvSpPr>
              <p:nvPr/>
            </p:nvSpPr>
            <p:spPr bwMode="auto">
              <a:xfrm>
                <a:off x="431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63" name="Line 135"/>
              <p:cNvSpPr>
                <a:spLocks noChangeShapeType="1"/>
              </p:cNvSpPr>
              <p:nvPr/>
            </p:nvSpPr>
            <p:spPr bwMode="auto">
              <a:xfrm>
                <a:off x="521" y="193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5682" name="Group 136"/>
            <p:cNvGrpSpPr>
              <a:grpSpLocks/>
            </p:cNvGrpSpPr>
            <p:nvPr/>
          </p:nvGrpSpPr>
          <p:grpSpPr bwMode="auto">
            <a:xfrm>
              <a:off x="5233988" y="2159000"/>
              <a:ext cx="1289050" cy="2038350"/>
              <a:chOff x="1973" y="2024"/>
              <a:chExt cx="862" cy="1406"/>
            </a:xfrm>
          </p:grpSpPr>
          <p:sp>
            <p:nvSpPr>
              <p:cNvPr id="25874" name="Line 137"/>
              <p:cNvSpPr>
                <a:spLocks noChangeShapeType="1"/>
              </p:cNvSpPr>
              <p:nvPr/>
            </p:nvSpPr>
            <p:spPr bwMode="auto">
              <a:xfrm>
                <a:off x="2018" y="2024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5" name="Line 138"/>
              <p:cNvSpPr>
                <a:spLocks noChangeShapeType="1"/>
              </p:cNvSpPr>
              <p:nvPr/>
            </p:nvSpPr>
            <p:spPr bwMode="auto">
              <a:xfrm>
                <a:off x="1973" y="2069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6" name="Line 139"/>
              <p:cNvSpPr>
                <a:spLocks noChangeShapeType="1"/>
              </p:cNvSpPr>
              <p:nvPr/>
            </p:nvSpPr>
            <p:spPr bwMode="auto">
              <a:xfrm>
                <a:off x="2018" y="211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7" name="Line 140"/>
              <p:cNvSpPr>
                <a:spLocks noChangeShapeType="1"/>
              </p:cNvSpPr>
              <p:nvPr/>
            </p:nvSpPr>
            <p:spPr bwMode="auto">
              <a:xfrm>
                <a:off x="2154" y="2069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8" name="Line 141"/>
              <p:cNvSpPr>
                <a:spLocks noChangeShapeType="1"/>
              </p:cNvSpPr>
              <p:nvPr/>
            </p:nvSpPr>
            <p:spPr bwMode="auto">
              <a:xfrm>
                <a:off x="2063" y="2160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9" name="Line 142"/>
              <p:cNvSpPr>
                <a:spLocks noChangeShapeType="1"/>
              </p:cNvSpPr>
              <p:nvPr/>
            </p:nvSpPr>
            <p:spPr bwMode="auto">
              <a:xfrm>
                <a:off x="2018" y="2205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0" name="Line 143"/>
              <p:cNvSpPr>
                <a:spLocks noChangeShapeType="1"/>
              </p:cNvSpPr>
              <p:nvPr/>
            </p:nvSpPr>
            <p:spPr bwMode="auto">
              <a:xfrm>
                <a:off x="1973" y="225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1" name="Line 144"/>
              <p:cNvSpPr>
                <a:spLocks noChangeShapeType="1"/>
              </p:cNvSpPr>
              <p:nvPr/>
            </p:nvSpPr>
            <p:spPr bwMode="auto">
              <a:xfrm>
                <a:off x="2018" y="229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2" name="Line 145"/>
              <p:cNvSpPr>
                <a:spLocks noChangeShapeType="1"/>
              </p:cNvSpPr>
              <p:nvPr/>
            </p:nvSpPr>
            <p:spPr bwMode="auto">
              <a:xfrm>
                <a:off x="2063" y="234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3" name="Line 146"/>
              <p:cNvSpPr>
                <a:spLocks noChangeShapeType="1"/>
              </p:cNvSpPr>
              <p:nvPr/>
            </p:nvSpPr>
            <p:spPr bwMode="auto">
              <a:xfrm>
                <a:off x="2109" y="2387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4" name="Line 147"/>
              <p:cNvSpPr>
                <a:spLocks noChangeShapeType="1"/>
              </p:cNvSpPr>
              <p:nvPr/>
            </p:nvSpPr>
            <p:spPr bwMode="auto">
              <a:xfrm>
                <a:off x="2154" y="2432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5" name="Line 148"/>
              <p:cNvSpPr>
                <a:spLocks noChangeShapeType="1"/>
              </p:cNvSpPr>
              <p:nvPr/>
            </p:nvSpPr>
            <p:spPr bwMode="auto">
              <a:xfrm>
                <a:off x="2199" y="2477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6" name="Line 149"/>
              <p:cNvSpPr>
                <a:spLocks noChangeShapeType="1"/>
              </p:cNvSpPr>
              <p:nvPr/>
            </p:nvSpPr>
            <p:spPr bwMode="auto">
              <a:xfrm>
                <a:off x="2245" y="2523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7" name="Line 150"/>
              <p:cNvSpPr>
                <a:spLocks noChangeShapeType="1"/>
              </p:cNvSpPr>
              <p:nvPr/>
            </p:nvSpPr>
            <p:spPr bwMode="auto">
              <a:xfrm>
                <a:off x="2245" y="2387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8" name="Line 151"/>
              <p:cNvSpPr>
                <a:spLocks noChangeShapeType="1"/>
              </p:cNvSpPr>
              <p:nvPr/>
            </p:nvSpPr>
            <p:spPr bwMode="auto">
              <a:xfrm>
                <a:off x="2290" y="234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89" name="Freeform 152"/>
              <p:cNvSpPr>
                <a:spLocks/>
              </p:cNvSpPr>
              <p:nvPr/>
            </p:nvSpPr>
            <p:spPr bwMode="auto">
              <a:xfrm>
                <a:off x="2336" y="2297"/>
                <a:ext cx="87" cy="1"/>
              </a:xfrm>
              <a:custGeom>
                <a:avLst/>
                <a:gdLst>
                  <a:gd name="T0" fmla="*/ 0 w 87"/>
                  <a:gd name="T1" fmla="*/ 0 h 1"/>
                  <a:gd name="T2" fmla="*/ 87 w 87"/>
                  <a:gd name="T3" fmla="*/ 0 h 1"/>
                  <a:gd name="T4" fmla="*/ 0 60000 65536"/>
                  <a:gd name="T5" fmla="*/ 0 60000 65536"/>
                  <a:gd name="T6" fmla="*/ 0 w 87"/>
                  <a:gd name="T7" fmla="*/ 0 h 1"/>
                  <a:gd name="T8" fmla="*/ 87 w 8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">
                    <a:moveTo>
                      <a:pt x="0" y="0"/>
                    </a:moveTo>
                    <a:lnTo>
                      <a:pt x="87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0" name="Freeform 153"/>
              <p:cNvSpPr>
                <a:spLocks/>
              </p:cNvSpPr>
              <p:nvPr/>
            </p:nvSpPr>
            <p:spPr bwMode="auto">
              <a:xfrm flipV="1">
                <a:off x="2154" y="2614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1" name="Freeform 154"/>
              <p:cNvSpPr>
                <a:spLocks/>
              </p:cNvSpPr>
              <p:nvPr/>
            </p:nvSpPr>
            <p:spPr bwMode="auto">
              <a:xfrm flipV="1">
                <a:off x="2199" y="2569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2" name="Freeform 155"/>
              <p:cNvSpPr>
                <a:spLocks/>
              </p:cNvSpPr>
              <p:nvPr/>
            </p:nvSpPr>
            <p:spPr bwMode="auto">
              <a:xfrm flipH="1">
                <a:off x="2381" y="2206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3" name="Freeform 156"/>
              <p:cNvSpPr>
                <a:spLocks/>
              </p:cNvSpPr>
              <p:nvPr/>
            </p:nvSpPr>
            <p:spPr bwMode="auto">
              <a:xfrm flipH="1">
                <a:off x="2426" y="2251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4" name="Freeform 157"/>
              <p:cNvSpPr>
                <a:spLocks/>
              </p:cNvSpPr>
              <p:nvPr/>
            </p:nvSpPr>
            <p:spPr bwMode="auto">
              <a:xfrm flipH="1">
                <a:off x="2472" y="2297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5" name="Freeform 158"/>
              <p:cNvSpPr>
                <a:spLocks/>
              </p:cNvSpPr>
              <p:nvPr/>
            </p:nvSpPr>
            <p:spPr bwMode="auto">
              <a:xfrm flipH="1">
                <a:off x="2517" y="2342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6" name="Line 159"/>
              <p:cNvSpPr>
                <a:spLocks noChangeShapeType="1"/>
              </p:cNvSpPr>
              <p:nvPr/>
            </p:nvSpPr>
            <p:spPr bwMode="auto">
              <a:xfrm>
                <a:off x="2744" y="2478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7" name="Line 160"/>
              <p:cNvSpPr>
                <a:spLocks noChangeShapeType="1"/>
              </p:cNvSpPr>
              <p:nvPr/>
            </p:nvSpPr>
            <p:spPr bwMode="auto">
              <a:xfrm>
                <a:off x="2699" y="2433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8" name="Line 161"/>
              <p:cNvSpPr>
                <a:spLocks noChangeShapeType="1"/>
              </p:cNvSpPr>
              <p:nvPr/>
            </p:nvSpPr>
            <p:spPr bwMode="auto">
              <a:xfrm>
                <a:off x="2608" y="2387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9" name="Freeform 162"/>
              <p:cNvSpPr>
                <a:spLocks/>
              </p:cNvSpPr>
              <p:nvPr/>
            </p:nvSpPr>
            <p:spPr bwMode="auto">
              <a:xfrm>
                <a:off x="2517" y="2433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0" name="Freeform 163"/>
              <p:cNvSpPr>
                <a:spLocks/>
              </p:cNvSpPr>
              <p:nvPr/>
            </p:nvSpPr>
            <p:spPr bwMode="auto">
              <a:xfrm>
                <a:off x="2517" y="2478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1" name="Freeform 164"/>
              <p:cNvSpPr>
                <a:spLocks/>
              </p:cNvSpPr>
              <p:nvPr/>
            </p:nvSpPr>
            <p:spPr bwMode="auto">
              <a:xfrm flipV="1">
                <a:off x="2562" y="2795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2" name="Freeform 165"/>
              <p:cNvSpPr>
                <a:spLocks/>
              </p:cNvSpPr>
              <p:nvPr/>
            </p:nvSpPr>
            <p:spPr bwMode="auto">
              <a:xfrm flipV="1">
                <a:off x="2608" y="2704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3" name="Freeform 166"/>
              <p:cNvSpPr>
                <a:spLocks/>
              </p:cNvSpPr>
              <p:nvPr/>
            </p:nvSpPr>
            <p:spPr bwMode="auto">
              <a:xfrm flipV="1">
                <a:off x="2472" y="2568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4" name="Freeform 167"/>
              <p:cNvSpPr>
                <a:spLocks/>
              </p:cNvSpPr>
              <p:nvPr/>
            </p:nvSpPr>
            <p:spPr bwMode="auto">
              <a:xfrm flipV="1">
                <a:off x="2517" y="2523"/>
                <a:ext cx="128" cy="1"/>
              </a:xfrm>
              <a:custGeom>
                <a:avLst/>
                <a:gdLst>
                  <a:gd name="T0" fmla="*/ 0 w 128"/>
                  <a:gd name="T1" fmla="*/ 0 h 1"/>
                  <a:gd name="T2" fmla="*/ 128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5" name="Line 168"/>
              <p:cNvSpPr>
                <a:spLocks noChangeShapeType="1"/>
              </p:cNvSpPr>
              <p:nvPr/>
            </p:nvSpPr>
            <p:spPr bwMode="auto">
              <a:xfrm>
                <a:off x="2018" y="284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6" name="Line 169"/>
              <p:cNvSpPr>
                <a:spLocks noChangeShapeType="1"/>
              </p:cNvSpPr>
              <p:nvPr/>
            </p:nvSpPr>
            <p:spPr bwMode="auto">
              <a:xfrm>
                <a:off x="2063" y="2886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7" name="Line 170"/>
              <p:cNvSpPr>
                <a:spLocks noChangeShapeType="1"/>
              </p:cNvSpPr>
              <p:nvPr/>
            </p:nvSpPr>
            <p:spPr bwMode="auto">
              <a:xfrm>
                <a:off x="2199" y="284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8" name="Line 171"/>
              <p:cNvSpPr>
                <a:spLocks noChangeShapeType="1"/>
              </p:cNvSpPr>
              <p:nvPr/>
            </p:nvSpPr>
            <p:spPr bwMode="auto">
              <a:xfrm>
                <a:off x="2108" y="2931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09" name="Line 172"/>
              <p:cNvSpPr>
                <a:spLocks noChangeShapeType="1"/>
              </p:cNvSpPr>
              <p:nvPr/>
            </p:nvSpPr>
            <p:spPr bwMode="auto">
              <a:xfrm>
                <a:off x="2063" y="2976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0" name="Line 173"/>
              <p:cNvSpPr>
                <a:spLocks noChangeShapeType="1"/>
              </p:cNvSpPr>
              <p:nvPr/>
            </p:nvSpPr>
            <p:spPr bwMode="auto">
              <a:xfrm>
                <a:off x="2018" y="302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1" name="Line 174"/>
              <p:cNvSpPr>
                <a:spLocks noChangeShapeType="1"/>
              </p:cNvSpPr>
              <p:nvPr/>
            </p:nvSpPr>
            <p:spPr bwMode="auto">
              <a:xfrm>
                <a:off x="2063" y="3067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2" name="Line 175"/>
              <p:cNvSpPr>
                <a:spLocks noChangeShapeType="1"/>
              </p:cNvSpPr>
              <p:nvPr/>
            </p:nvSpPr>
            <p:spPr bwMode="auto">
              <a:xfrm>
                <a:off x="2108" y="311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3" name="Line 176"/>
              <p:cNvSpPr>
                <a:spLocks noChangeShapeType="1"/>
              </p:cNvSpPr>
              <p:nvPr/>
            </p:nvSpPr>
            <p:spPr bwMode="auto">
              <a:xfrm>
                <a:off x="2154" y="3158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4" name="Line 177"/>
              <p:cNvSpPr>
                <a:spLocks noChangeShapeType="1"/>
              </p:cNvSpPr>
              <p:nvPr/>
            </p:nvSpPr>
            <p:spPr bwMode="auto">
              <a:xfrm>
                <a:off x="2199" y="3203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5" name="Line 178"/>
              <p:cNvSpPr>
                <a:spLocks noChangeShapeType="1"/>
              </p:cNvSpPr>
              <p:nvPr/>
            </p:nvSpPr>
            <p:spPr bwMode="auto">
              <a:xfrm>
                <a:off x="2244" y="3248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6" name="Line 179"/>
              <p:cNvSpPr>
                <a:spLocks noChangeShapeType="1"/>
              </p:cNvSpPr>
              <p:nvPr/>
            </p:nvSpPr>
            <p:spPr bwMode="auto">
              <a:xfrm>
                <a:off x="2290" y="3294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7" name="Line 180"/>
              <p:cNvSpPr>
                <a:spLocks noChangeShapeType="1"/>
              </p:cNvSpPr>
              <p:nvPr/>
            </p:nvSpPr>
            <p:spPr bwMode="auto">
              <a:xfrm>
                <a:off x="2290" y="3158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8" name="Line 181"/>
              <p:cNvSpPr>
                <a:spLocks noChangeShapeType="1"/>
              </p:cNvSpPr>
              <p:nvPr/>
            </p:nvSpPr>
            <p:spPr bwMode="auto">
              <a:xfrm>
                <a:off x="2335" y="311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19" name="Freeform 182"/>
              <p:cNvSpPr>
                <a:spLocks/>
              </p:cNvSpPr>
              <p:nvPr/>
            </p:nvSpPr>
            <p:spPr bwMode="auto">
              <a:xfrm>
                <a:off x="2381" y="3068"/>
                <a:ext cx="87" cy="1"/>
              </a:xfrm>
              <a:custGeom>
                <a:avLst/>
                <a:gdLst>
                  <a:gd name="T0" fmla="*/ 0 w 87"/>
                  <a:gd name="T1" fmla="*/ 0 h 1"/>
                  <a:gd name="T2" fmla="*/ 87 w 87"/>
                  <a:gd name="T3" fmla="*/ 0 h 1"/>
                  <a:gd name="T4" fmla="*/ 0 60000 65536"/>
                  <a:gd name="T5" fmla="*/ 0 60000 65536"/>
                  <a:gd name="T6" fmla="*/ 0 w 87"/>
                  <a:gd name="T7" fmla="*/ 0 h 1"/>
                  <a:gd name="T8" fmla="*/ 87 w 8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">
                    <a:moveTo>
                      <a:pt x="0" y="0"/>
                    </a:moveTo>
                    <a:lnTo>
                      <a:pt x="87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0" name="Line 183"/>
              <p:cNvSpPr>
                <a:spLocks noChangeShapeType="1"/>
              </p:cNvSpPr>
              <p:nvPr/>
            </p:nvSpPr>
            <p:spPr bwMode="auto">
              <a:xfrm>
                <a:off x="2425" y="3021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1" name="Line 184"/>
              <p:cNvSpPr>
                <a:spLocks noChangeShapeType="1"/>
              </p:cNvSpPr>
              <p:nvPr/>
            </p:nvSpPr>
            <p:spPr bwMode="auto">
              <a:xfrm>
                <a:off x="2516" y="297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2" name="Line 185"/>
              <p:cNvSpPr>
                <a:spLocks noChangeShapeType="1"/>
              </p:cNvSpPr>
              <p:nvPr/>
            </p:nvSpPr>
            <p:spPr bwMode="auto">
              <a:xfrm>
                <a:off x="2561" y="2930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3" name="Line 186"/>
              <p:cNvSpPr>
                <a:spLocks noChangeShapeType="1"/>
              </p:cNvSpPr>
              <p:nvPr/>
            </p:nvSpPr>
            <p:spPr bwMode="auto">
              <a:xfrm>
                <a:off x="2561" y="3248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4" name="Line 187"/>
              <p:cNvSpPr>
                <a:spLocks noChangeShapeType="1"/>
              </p:cNvSpPr>
              <p:nvPr/>
            </p:nvSpPr>
            <p:spPr bwMode="auto">
              <a:xfrm>
                <a:off x="2516" y="3293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5" name="Line 188"/>
              <p:cNvSpPr>
                <a:spLocks noChangeShapeType="1"/>
              </p:cNvSpPr>
              <p:nvPr/>
            </p:nvSpPr>
            <p:spPr bwMode="auto">
              <a:xfrm>
                <a:off x="2380" y="3339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6" name="Line 189"/>
              <p:cNvSpPr>
                <a:spLocks noChangeShapeType="1"/>
              </p:cNvSpPr>
              <p:nvPr/>
            </p:nvSpPr>
            <p:spPr bwMode="auto">
              <a:xfrm flipH="1">
                <a:off x="2380" y="3384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7" name="Line 190"/>
              <p:cNvSpPr>
                <a:spLocks noChangeShapeType="1"/>
              </p:cNvSpPr>
              <p:nvPr/>
            </p:nvSpPr>
            <p:spPr bwMode="auto">
              <a:xfrm>
                <a:off x="2335" y="3429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8" name="Line 191"/>
              <p:cNvSpPr>
                <a:spLocks noChangeShapeType="1"/>
              </p:cNvSpPr>
              <p:nvPr/>
            </p:nvSpPr>
            <p:spPr bwMode="auto">
              <a:xfrm>
                <a:off x="2562" y="2659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29" name="Line 192"/>
              <p:cNvSpPr>
                <a:spLocks noChangeShapeType="1"/>
              </p:cNvSpPr>
              <p:nvPr/>
            </p:nvSpPr>
            <p:spPr bwMode="auto">
              <a:xfrm>
                <a:off x="2517" y="2614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0" name="Line 193"/>
              <p:cNvSpPr>
                <a:spLocks noChangeShapeType="1"/>
              </p:cNvSpPr>
              <p:nvPr/>
            </p:nvSpPr>
            <p:spPr bwMode="auto">
              <a:xfrm>
                <a:off x="2018" y="3294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1" name="Line 194"/>
              <p:cNvSpPr>
                <a:spLocks noChangeShapeType="1"/>
              </p:cNvSpPr>
              <p:nvPr/>
            </p:nvSpPr>
            <p:spPr bwMode="auto">
              <a:xfrm>
                <a:off x="2109" y="3339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2" name="Line 195"/>
              <p:cNvSpPr>
                <a:spLocks noChangeShapeType="1"/>
              </p:cNvSpPr>
              <p:nvPr/>
            </p:nvSpPr>
            <p:spPr bwMode="auto">
              <a:xfrm>
                <a:off x="2109" y="338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3" name="Line 196"/>
              <p:cNvSpPr>
                <a:spLocks noChangeShapeType="1"/>
              </p:cNvSpPr>
              <p:nvPr/>
            </p:nvSpPr>
            <p:spPr bwMode="auto">
              <a:xfrm>
                <a:off x="2154" y="3430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4" name="Line 197"/>
              <p:cNvSpPr>
                <a:spLocks noChangeShapeType="1"/>
              </p:cNvSpPr>
              <p:nvPr/>
            </p:nvSpPr>
            <p:spPr bwMode="auto">
              <a:xfrm>
                <a:off x="2200" y="2659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5" name="Line 198"/>
              <p:cNvSpPr>
                <a:spLocks noChangeShapeType="1"/>
              </p:cNvSpPr>
              <p:nvPr/>
            </p:nvSpPr>
            <p:spPr bwMode="auto">
              <a:xfrm>
                <a:off x="2109" y="2795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36" name="Line 199"/>
              <p:cNvSpPr>
                <a:spLocks noChangeShapeType="1"/>
              </p:cNvSpPr>
              <p:nvPr/>
            </p:nvSpPr>
            <p:spPr bwMode="auto">
              <a:xfrm>
                <a:off x="2426" y="2160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683" name="Line 201"/>
            <p:cNvSpPr>
              <a:spLocks noChangeShapeType="1"/>
            </p:cNvSpPr>
            <p:nvPr/>
          </p:nvSpPr>
          <p:spPr bwMode="auto">
            <a:xfrm flipH="1">
              <a:off x="6332538" y="1042988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4" name="Line 202"/>
            <p:cNvSpPr>
              <a:spLocks noChangeShapeType="1"/>
            </p:cNvSpPr>
            <p:nvPr/>
          </p:nvSpPr>
          <p:spPr bwMode="auto">
            <a:xfrm flipH="1">
              <a:off x="6332538" y="1108075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5" name="Line 203"/>
            <p:cNvSpPr>
              <a:spLocks noChangeShapeType="1"/>
            </p:cNvSpPr>
            <p:nvPr/>
          </p:nvSpPr>
          <p:spPr bwMode="auto">
            <a:xfrm flipH="1">
              <a:off x="6183313" y="1174750"/>
              <a:ext cx="3000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6" name="Line 204"/>
            <p:cNvSpPr>
              <a:spLocks noChangeShapeType="1"/>
            </p:cNvSpPr>
            <p:nvPr/>
          </p:nvSpPr>
          <p:spPr bwMode="auto">
            <a:xfrm flipH="1">
              <a:off x="6034088" y="1108075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7" name="Line 205"/>
            <p:cNvSpPr>
              <a:spLocks noChangeShapeType="1"/>
            </p:cNvSpPr>
            <p:nvPr/>
          </p:nvSpPr>
          <p:spPr bwMode="auto">
            <a:xfrm flipH="1">
              <a:off x="6257925" y="1239838"/>
              <a:ext cx="1508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8" name="Line 206"/>
            <p:cNvSpPr>
              <a:spLocks noChangeShapeType="1"/>
            </p:cNvSpPr>
            <p:nvPr/>
          </p:nvSpPr>
          <p:spPr bwMode="auto">
            <a:xfrm flipH="1">
              <a:off x="6332538" y="1304925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9" name="Line 207"/>
            <p:cNvSpPr>
              <a:spLocks noChangeShapeType="1"/>
            </p:cNvSpPr>
            <p:nvPr/>
          </p:nvSpPr>
          <p:spPr bwMode="auto">
            <a:xfrm flipH="1">
              <a:off x="6332538" y="1371600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0" name="Line 208"/>
            <p:cNvSpPr>
              <a:spLocks noChangeShapeType="1"/>
            </p:cNvSpPr>
            <p:nvPr/>
          </p:nvSpPr>
          <p:spPr bwMode="auto">
            <a:xfrm flipH="1">
              <a:off x="6257925" y="14366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1" name="Line 209"/>
            <p:cNvSpPr>
              <a:spLocks noChangeShapeType="1"/>
            </p:cNvSpPr>
            <p:nvPr/>
          </p:nvSpPr>
          <p:spPr bwMode="auto">
            <a:xfrm flipH="1">
              <a:off x="6183313" y="1501775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2" name="Line 210"/>
            <p:cNvSpPr>
              <a:spLocks noChangeShapeType="1"/>
            </p:cNvSpPr>
            <p:nvPr/>
          </p:nvSpPr>
          <p:spPr bwMode="auto">
            <a:xfrm flipH="1">
              <a:off x="7370763" y="1566863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3" name="Line 211"/>
            <p:cNvSpPr>
              <a:spLocks noChangeShapeType="1"/>
            </p:cNvSpPr>
            <p:nvPr/>
          </p:nvSpPr>
          <p:spPr bwMode="auto">
            <a:xfrm flipH="1">
              <a:off x="7145338" y="1631950"/>
              <a:ext cx="3000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4" name="Line 212"/>
            <p:cNvSpPr>
              <a:spLocks noChangeShapeType="1"/>
            </p:cNvSpPr>
            <p:nvPr/>
          </p:nvSpPr>
          <p:spPr bwMode="auto">
            <a:xfrm flipH="1">
              <a:off x="7145338" y="1698625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5" name="Line 213"/>
            <p:cNvSpPr>
              <a:spLocks noChangeShapeType="1"/>
            </p:cNvSpPr>
            <p:nvPr/>
          </p:nvSpPr>
          <p:spPr bwMode="auto">
            <a:xfrm flipH="1">
              <a:off x="7145338" y="1765300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6" name="Line 214"/>
            <p:cNvSpPr>
              <a:spLocks noChangeShapeType="1"/>
            </p:cNvSpPr>
            <p:nvPr/>
          </p:nvSpPr>
          <p:spPr bwMode="auto">
            <a:xfrm flipH="1">
              <a:off x="6996113" y="1566863"/>
              <a:ext cx="29845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7" name="Line 215"/>
            <p:cNvSpPr>
              <a:spLocks noChangeShapeType="1"/>
            </p:cNvSpPr>
            <p:nvPr/>
          </p:nvSpPr>
          <p:spPr bwMode="auto">
            <a:xfrm flipH="1">
              <a:off x="6996113" y="15001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8" name="Freeform 216"/>
            <p:cNvSpPr>
              <a:spLocks/>
            </p:cNvSpPr>
            <p:nvPr/>
          </p:nvSpPr>
          <p:spPr bwMode="auto">
            <a:xfrm flipH="1">
              <a:off x="7000875" y="1436688"/>
              <a:ext cx="144463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9" name="Freeform 217"/>
            <p:cNvSpPr>
              <a:spLocks/>
            </p:cNvSpPr>
            <p:nvPr/>
          </p:nvSpPr>
          <p:spPr bwMode="auto">
            <a:xfrm flipH="1" flipV="1">
              <a:off x="7234238" y="1897063"/>
              <a:ext cx="211137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0" name="Freeform 218"/>
            <p:cNvSpPr>
              <a:spLocks/>
            </p:cNvSpPr>
            <p:nvPr/>
          </p:nvSpPr>
          <p:spPr bwMode="auto">
            <a:xfrm flipH="1" flipV="1">
              <a:off x="7159625" y="1831975"/>
              <a:ext cx="211138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1" name="Freeform 219"/>
            <p:cNvSpPr>
              <a:spLocks/>
            </p:cNvSpPr>
            <p:nvPr/>
          </p:nvSpPr>
          <p:spPr bwMode="auto">
            <a:xfrm>
              <a:off x="6858000" y="1304925"/>
              <a:ext cx="212725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2" name="Freeform 220"/>
            <p:cNvSpPr>
              <a:spLocks/>
            </p:cNvSpPr>
            <p:nvPr/>
          </p:nvSpPr>
          <p:spPr bwMode="auto">
            <a:xfrm>
              <a:off x="6784975" y="1370013"/>
              <a:ext cx="2111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3" name="Freeform 221"/>
            <p:cNvSpPr>
              <a:spLocks/>
            </p:cNvSpPr>
            <p:nvPr/>
          </p:nvSpPr>
          <p:spPr bwMode="auto">
            <a:xfrm>
              <a:off x="6708775" y="1436688"/>
              <a:ext cx="2111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4" name="Freeform 222"/>
            <p:cNvSpPr>
              <a:spLocks/>
            </p:cNvSpPr>
            <p:nvPr/>
          </p:nvSpPr>
          <p:spPr bwMode="auto">
            <a:xfrm>
              <a:off x="6634163" y="1501775"/>
              <a:ext cx="212725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5" name="Line 223"/>
            <p:cNvSpPr>
              <a:spLocks noChangeShapeType="1"/>
            </p:cNvSpPr>
            <p:nvPr/>
          </p:nvSpPr>
          <p:spPr bwMode="auto">
            <a:xfrm flipH="1">
              <a:off x="6319838" y="1698625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6" name="Line 224"/>
            <p:cNvSpPr>
              <a:spLocks noChangeShapeType="1"/>
            </p:cNvSpPr>
            <p:nvPr/>
          </p:nvSpPr>
          <p:spPr bwMode="auto">
            <a:xfrm flipH="1">
              <a:off x="6396038" y="1633538"/>
              <a:ext cx="1476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7" name="Line 225"/>
            <p:cNvSpPr>
              <a:spLocks noChangeShapeType="1"/>
            </p:cNvSpPr>
            <p:nvPr/>
          </p:nvSpPr>
          <p:spPr bwMode="auto">
            <a:xfrm flipH="1">
              <a:off x="6470650" y="1566863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8" name="Freeform 226"/>
            <p:cNvSpPr>
              <a:spLocks/>
            </p:cNvSpPr>
            <p:nvPr/>
          </p:nvSpPr>
          <p:spPr bwMode="auto">
            <a:xfrm flipH="1">
              <a:off x="6634163" y="1633538"/>
              <a:ext cx="212725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9" name="Freeform 227"/>
            <p:cNvSpPr>
              <a:spLocks/>
            </p:cNvSpPr>
            <p:nvPr/>
          </p:nvSpPr>
          <p:spPr bwMode="auto">
            <a:xfrm flipH="1">
              <a:off x="6634163" y="1698625"/>
              <a:ext cx="212725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0" name="Freeform 228"/>
            <p:cNvSpPr>
              <a:spLocks/>
            </p:cNvSpPr>
            <p:nvPr/>
          </p:nvSpPr>
          <p:spPr bwMode="auto">
            <a:xfrm flipH="1" flipV="1">
              <a:off x="6559550" y="2159000"/>
              <a:ext cx="211138" cy="1588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1" name="Freeform 229"/>
            <p:cNvSpPr>
              <a:spLocks/>
            </p:cNvSpPr>
            <p:nvPr/>
          </p:nvSpPr>
          <p:spPr bwMode="auto">
            <a:xfrm flipH="1" flipV="1">
              <a:off x="6483350" y="2027238"/>
              <a:ext cx="2111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2" name="Freeform 230"/>
            <p:cNvSpPr>
              <a:spLocks/>
            </p:cNvSpPr>
            <p:nvPr/>
          </p:nvSpPr>
          <p:spPr bwMode="auto">
            <a:xfrm flipH="1" flipV="1">
              <a:off x="6708775" y="1830388"/>
              <a:ext cx="211138" cy="1587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3" name="Freeform 231"/>
            <p:cNvSpPr>
              <a:spLocks/>
            </p:cNvSpPr>
            <p:nvPr/>
          </p:nvSpPr>
          <p:spPr bwMode="auto">
            <a:xfrm flipH="1" flipV="1">
              <a:off x="6634163" y="1765300"/>
              <a:ext cx="212725" cy="0"/>
            </a:xfrm>
            <a:custGeom>
              <a:avLst/>
              <a:gdLst>
                <a:gd name="T0" fmla="*/ 0 w 128"/>
                <a:gd name="T1" fmla="*/ 0 h 1"/>
                <a:gd name="T2" fmla="*/ 2147483647 w 128"/>
                <a:gd name="T3" fmla="*/ 0 h 1"/>
                <a:gd name="T4" fmla="*/ 0 60000 65536"/>
                <a:gd name="T5" fmla="*/ 0 60000 65536"/>
                <a:gd name="T6" fmla="*/ 0 w 128"/>
                <a:gd name="T7" fmla="*/ 0 h 1"/>
                <a:gd name="T8" fmla="*/ 128 w 12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1">
                  <a:moveTo>
                    <a:pt x="0" y="0"/>
                  </a:moveTo>
                  <a:lnTo>
                    <a:pt x="128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4" name="Line 232"/>
            <p:cNvSpPr>
              <a:spLocks noChangeShapeType="1"/>
            </p:cNvSpPr>
            <p:nvPr/>
          </p:nvSpPr>
          <p:spPr bwMode="auto">
            <a:xfrm flipH="1">
              <a:off x="7445375" y="22240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5" name="Line 233"/>
            <p:cNvSpPr>
              <a:spLocks noChangeShapeType="1"/>
            </p:cNvSpPr>
            <p:nvPr/>
          </p:nvSpPr>
          <p:spPr bwMode="auto">
            <a:xfrm flipH="1">
              <a:off x="7296150" y="2290763"/>
              <a:ext cx="3000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6" name="Line 234"/>
            <p:cNvSpPr>
              <a:spLocks noChangeShapeType="1"/>
            </p:cNvSpPr>
            <p:nvPr/>
          </p:nvSpPr>
          <p:spPr bwMode="auto">
            <a:xfrm flipH="1">
              <a:off x="7146925" y="2224088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7" name="Line 235"/>
            <p:cNvSpPr>
              <a:spLocks noChangeShapeType="1"/>
            </p:cNvSpPr>
            <p:nvPr/>
          </p:nvSpPr>
          <p:spPr bwMode="auto">
            <a:xfrm flipH="1">
              <a:off x="7370763" y="2355850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8" name="Line 236"/>
            <p:cNvSpPr>
              <a:spLocks noChangeShapeType="1"/>
            </p:cNvSpPr>
            <p:nvPr/>
          </p:nvSpPr>
          <p:spPr bwMode="auto">
            <a:xfrm flipH="1">
              <a:off x="7445375" y="2420938"/>
              <a:ext cx="1508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9" name="Line 237"/>
            <p:cNvSpPr>
              <a:spLocks noChangeShapeType="1"/>
            </p:cNvSpPr>
            <p:nvPr/>
          </p:nvSpPr>
          <p:spPr bwMode="auto">
            <a:xfrm flipH="1">
              <a:off x="7445375" y="2487613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0" name="Line 238"/>
            <p:cNvSpPr>
              <a:spLocks noChangeShapeType="1"/>
            </p:cNvSpPr>
            <p:nvPr/>
          </p:nvSpPr>
          <p:spPr bwMode="auto">
            <a:xfrm flipH="1">
              <a:off x="7370763" y="2552700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1" name="Line 239"/>
            <p:cNvSpPr>
              <a:spLocks noChangeShapeType="1"/>
            </p:cNvSpPr>
            <p:nvPr/>
          </p:nvSpPr>
          <p:spPr bwMode="auto">
            <a:xfrm flipH="1">
              <a:off x="7296150" y="26177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2" name="Line 240"/>
            <p:cNvSpPr>
              <a:spLocks noChangeShapeType="1"/>
            </p:cNvSpPr>
            <p:nvPr/>
          </p:nvSpPr>
          <p:spPr bwMode="auto">
            <a:xfrm flipH="1">
              <a:off x="7296150" y="268446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3" name="Line 241"/>
            <p:cNvSpPr>
              <a:spLocks noChangeShapeType="1"/>
            </p:cNvSpPr>
            <p:nvPr/>
          </p:nvSpPr>
          <p:spPr bwMode="auto">
            <a:xfrm flipH="1">
              <a:off x="7070725" y="2749550"/>
              <a:ext cx="3000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4" name="Line 242"/>
            <p:cNvSpPr>
              <a:spLocks noChangeShapeType="1"/>
            </p:cNvSpPr>
            <p:nvPr/>
          </p:nvSpPr>
          <p:spPr bwMode="auto">
            <a:xfrm flipH="1">
              <a:off x="7070725" y="281463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5" name="Line 243"/>
            <p:cNvSpPr>
              <a:spLocks noChangeShapeType="1"/>
            </p:cNvSpPr>
            <p:nvPr/>
          </p:nvSpPr>
          <p:spPr bwMode="auto">
            <a:xfrm flipH="1">
              <a:off x="7070725" y="2881313"/>
              <a:ext cx="1508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6" name="Line 244"/>
            <p:cNvSpPr>
              <a:spLocks noChangeShapeType="1"/>
            </p:cNvSpPr>
            <p:nvPr/>
          </p:nvSpPr>
          <p:spPr bwMode="auto">
            <a:xfrm flipH="1">
              <a:off x="6921500" y="2684463"/>
              <a:ext cx="3000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7" name="Line 245"/>
            <p:cNvSpPr>
              <a:spLocks noChangeShapeType="1"/>
            </p:cNvSpPr>
            <p:nvPr/>
          </p:nvSpPr>
          <p:spPr bwMode="auto">
            <a:xfrm flipH="1">
              <a:off x="6921500" y="26177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8" name="Freeform 246"/>
            <p:cNvSpPr>
              <a:spLocks/>
            </p:cNvSpPr>
            <p:nvPr/>
          </p:nvSpPr>
          <p:spPr bwMode="auto">
            <a:xfrm flipH="1">
              <a:off x="6926263" y="2554288"/>
              <a:ext cx="144462" cy="1587"/>
            </a:xfrm>
            <a:custGeom>
              <a:avLst/>
              <a:gdLst>
                <a:gd name="T0" fmla="*/ 0 w 87"/>
                <a:gd name="T1" fmla="*/ 0 h 1"/>
                <a:gd name="T2" fmla="*/ 2147483647 w 87"/>
                <a:gd name="T3" fmla="*/ 0 h 1"/>
                <a:gd name="T4" fmla="*/ 0 60000 65536"/>
                <a:gd name="T5" fmla="*/ 0 60000 65536"/>
                <a:gd name="T6" fmla="*/ 0 w 87"/>
                <a:gd name="T7" fmla="*/ 0 h 1"/>
                <a:gd name="T8" fmla="*/ 87 w 8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1">
                  <a:moveTo>
                    <a:pt x="0" y="0"/>
                  </a:move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9" name="Line 247"/>
            <p:cNvSpPr>
              <a:spLocks noChangeShapeType="1"/>
            </p:cNvSpPr>
            <p:nvPr/>
          </p:nvSpPr>
          <p:spPr bwMode="auto">
            <a:xfrm flipH="1">
              <a:off x="6621463" y="2486025"/>
              <a:ext cx="3762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0" name="Line 248"/>
            <p:cNvSpPr>
              <a:spLocks noChangeShapeType="1"/>
            </p:cNvSpPr>
            <p:nvPr/>
          </p:nvSpPr>
          <p:spPr bwMode="auto">
            <a:xfrm flipH="1">
              <a:off x="6621463" y="2420938"/>
              <a:ext cx="2270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1" name="Line 249"/>
            <p:cNvSpPr>
              <a:spLocks noChangeShapeType="1"/>
            </p:cNvSpPr>
            <p:nvPr/>
          </p:nvSpPr>
          <p:spPr bwMode="auto">
            <a:xfrm flipH="1">
              <a:off x="6545263" y="2354263"/>
              <a:ext cx="2270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2" name="Line 250"/>
            <p:cNvSpPr>
              <a:spLocks noChangeShapeType="1"/>
            </p:cNvSpPr>
            <p:nvPr/>
          </p:nvSpPr>
          <p:spPr bwMode="auto">
            <a:xfrm flipH="1">
              <a:off x="6545263" y="2814638"/>
              <a:ext cx="2270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3" name="Line 251"/>
            <p:cNvSpPr>
              <a:spLocks noChangeShapeType="1"/>
            </p:cNvSpPr>
            <p:nvPr/>
          </p:nvSpPr>
          <p:spPr bwMode="auto">
            <a:xfrm flipH="1">
              <a:off x="6545263" y="2881313"/>
              <a:ext cx="3032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4" name="Line 252"/>
            <p:cNvSpPr>
              <a:spLocks noChangeShapeType="1"/>
            </p:cNvSpPr>
            <p:nvPr/>
          </p:nvSpPr>
          <p:spPr bwMode="auto">
            <a:xfrm flipH="1">
              <a:off x="6772275" y="2947988"/>
              <a:ext cx="3000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5" name="Line 253"/>
            <p:cNvSpPr>
              <a:spLocks noChangeShapeType="1"/>
            </p:cNvSpPr>
            <p:nvPr/>
          </p:nvSpPr>
          <p:spPr bwMode="auto">
            <a:xfrm>
              <a:off x="6848475" y="3013075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6" name="Line 254"/>
            <p:cNvSpPr>
              <a:spLocks noChangeShapeType="1"/>
            </p:cNvSpPr>
            <p:nvPr/>
          </p:nvSpPr>
          <p:spPr bwMode="auto">
            <a:xfrm flipH="1">
              <a:off x="6997700" y="307816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7" name="Line 255"/>
            <p:cNvSpPr>
              <a:spLocks noChangeShapeType="1"/>
            </p:cNvSpPr>
            <p:nvPr/>
          </p:nvSpPr>
          <p:spPr bwMode="auto">
            <a:xfrm flipH="1">
              <a:off x="6545263" y="1962150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8" name="Line 256"/>
            <p:cNvSpPr>
              <a:spLocks noChangeShapeType="1"/>
            </p:cNvSpPr>
            <p:nvPr/>
          </p:nvSpPr>
          <p:spPr bwMode="auto">
            <a:xfrm flipH="1">
              <a:off x="6619875" y="1897063"/>
              <a:ext cx="2270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9" name="Line 257"/>
            <p:cNvSpPr>
              <a:spLocks noChangeShapeType="1"/>
            </p:cNvSpPr>
            <p:nvPr/>
          </p:nvSpPr>
          <p:spPr bwMode="auto">
            <a:xfrm flipH="1">
              <a:off x="7521575" y="288131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0" name="Line 258"/>
            <p:cNvSpPr>
              <a:spLocks noChangeShapeType="1"/>
            </p:cNvSpPr>
            <p:nvPr/>
          </p:nvSpPr>
          <p:spPr bwMode="auto">
            <a:xfrm flipH="1">
              <a:off x="7445375" y="2947988"/>
              <a:ext cx="76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1" name="Line 259"/>
            <p:cNvSpPr>
              <a:spLocks noChangeShapeType="1"/>
            </p:cNvSpPr>
            <p:nvPr/>
          </p:nvSpPr>
          <p:spPr bwMode="auto">
            <a:xfrm flipH="1">
              <a:off x="7294563" y="3014663"/>
              <a:ext cx="2270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2" name="Line 260"/>
            <p:cNvSpPr>
              <a:spLocks noChangeShapeType="1"/>
            </p:cNvSpPr>
            <p:nvPr/>
          </p:nvSpPr>
          <p:spPr bwMode="auto">
            <a:xfrm flipH="1">
              <a:off x="7294563" y="3079750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3" name="Line 261"/>
            <p:cNvSpPr>
              <a:spLocks noChangeShapeType="1"/>
            </p:cNvSpPr>
            <p:nvPr/>
          </p:nvSpPr>
          <p:spPr bwMode="auto">
            <a:xfrm flipH="1">
              <a:off x="7294563" y="1962150"/>
              <a:ext cx="746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4" name="Line 262"/>
            <p:cNvSpPr>
              <a:spLocks noChangeShapeType="1"/>
            </p:cNvSpPr>
            <p:nvPr/>
          </p:nvSpPr>
          <p:spPr bwMode="auto">
            <a:xfrm flipH="1">
              <a:off x="7445375" y="2159000"/>
              <a:ext cx="76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5" name="Line 263"/>
            <p:cNvSpPr>
              <a:spLocks noChangeShapeType="1"/>
            </p:cNvSpPr>
            <p:nvPr/>
          </p:nvSpPr>
          <p:spPr bwMode="auto">
            <a:xfrm flipH="1">
              <a:off x="6921500" y="1238250"/>
              <a:ext cx="746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6" name="Line 264"/>
            <p:cNvSpPr>
              <a:spLocks noChangeShapeType="1"/>
            </p:cNvSpPr>
            <p:nvPr/>
          </p:nvSpPr>
          <p:spPr bwMode="auto">
            <a:xfrm flipH="1">
              <a:off x="7277100" y="3146425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7" name="Line 265"/>
            <p:cNvSpPr>
              <a:spLocks noChangeShapeType="1"/>
            </p:cNvSpPr>
            <p:nvPr/>
          </p:nvSpPr>
          <p:spPr bwMode="auto">
            <a:xfrm flipH="1">
              <a:off x="7277100" y="3211513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8" name="Line 266"/>
            <p:cNvSpPr>
              <a:spLocks noChangeShapeType="1"/>
            </p:cNvSpPr>
            <p:nvPr/>
          </p:nvSpPr>
          <p:spPr bwMode="auto">
            <a:xfrm flipH="1">
              <a:off x="7127875" y="3278188"/>
              <a:ext cx="29845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9" name="Line 267"/>
            <p:cNvSpPr>
              <a:spLocks noChangeShapeType="1"/>
            </p:cNvSpPr>
            <p:nvPr/>
          </p:nvSpPr>
          <p:spPr bwMode="auto">
            <a:xfrm flipH="1">
              <a:off x="6978650" y="3211513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0" name="Line 268"/>
            <p:cNvSpPr>
              <a:spLocks noChangeShapeType="1"/>
            </p:cNvSpPr>
            <p:nvPr/>
          </p:nvSpPr>
          <p:spPr bwMode="auto">
            <a:xfrm flipH="1">
              <a:off x="7202488" y="3343275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1" name="Line 269"/>
            <p:cNvSpPr>
              <a:spLocks noChangeShapeType="1"/>
            </p:cNvSpPr>
            <p:nvPr/>
          </p:nvSpPr>
          <p:spPr bwMode="auto">
            <a:xfrm flipH="1">
              <a:off x="7277100" y="340836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2" name="Line 270"/>
            <p:cNvSpPr>
              <a:spLocks noChangeShapeType="1"/>
            </p:cNvSpPr>
            <p:nvPr/>
          </p:nvSpPr>
          <p:spPr bwMode="auto">
            <a:xfrm flipH="1">
              <a:off x="7277100" y="3475038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3" name="Line 271"/>
            <p:cNvSpPr>
              <a:spLocks noChangeShapeType="1"/>
            </p:cNvSpPr>
            <p:nvPr/>
          </p:nvSpPr>
          <p:spPr bwMode="auto">
            <a:xfrm flipH="1">
              <a:off x="7202488" y="3540125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4" name="Line 272"/>
            <p:cNvSpPr>
              <a:spLocks noChangeShapeType="1"/>
            </p:cNvSpPr>
            <p:nvPr/>
          </p:nvSpPr>
          <p:spPr bwMode="auto">
            <a:xfrm flipH="1">
              <a:off x="7127875" y="3605213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5" name="Line 273"/>
            <p:cNvSpPr>
              <a:spLocks noChangeShapeType="1"/>
            </p:cNvSpPr>
            <p:nvPr/>
          </p:nvSpPr>
          <p:spPr bwMode="auto">
            <a:xfrm flipH="1">
              <a:off x="7262813" y="3802063"/>
              <a:ext cx="1524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6" name="Line 274"/>
            <p:cNvSpPr>
              <a:spLocks noChangeShapeType="1"/>
            </p:cNvSpPr>
            <p:nvPr/>
          </p:nvSpPr>
          <p:spPr bwMode="auto">
            <a:xfrm flipH="1">
              <a:off x="7340600" y="3736975"/>
              <a:ext cx="1476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7" name="Line 275"/>
            <p:cNvSpPr>
              <a:spLocks noChangeShapeType="1"/>
            </p:cNvSpPr>
            <p:nvPr/>
          </p:nvSpPr>
          <p:spPr bwMode="auto">
            <a:xfrm flipH="1">
              <a:off x="7415213" y="3670300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8" name="Line 276"/>
            <p:cNvSpPr>
              <a:spLocks noChangeShapeType="1"/>
            </p:cNvSpPr>
            <p:nvPr/>
          </p:nvSpPr>
          <p:spPr bwMode="auto">
            <a:xfrm flipH="1">
              <a:off x="7546975" y="4000500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9" name="Line 277"/>
            <p:cNvSpPr>
              <a:spLocks noChangeShapeType="1"/>
            </p:cNvSpPr>
            <p:nvPr/>
          </p:nvSpPr>
          <p:spPr bwMode="auto">
            <a:xfrm flipH="1">
              <a:off x="7546975" y="4065588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0" name="Line 278"/>
            <p:cNvSpPr>
              <a:spLocks noChangeShapeType="1"/>
            </p:cNvSpPr>
            <p:nvPr/>
          </p:nvSpPr>
          <p:spPr bwMode="auto">
            <a:xfrm flipH="1">
              <a:off x="7396163" y="4132263"/>
              <a:ext cx="3000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1" name="Line 279"/>
            <p:cNvSpPr>
              <a:spLocks noChangeShapeType="1"/>
            </p:cNvSpPr>
            <p:nvPr/>
          </p:nvSpPr>
          <p:spPr bwMode="auto">
            <a:xfrm flipH="1">
              <a:off x="7246938" y="4065588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2" name="Line 280"/>
            <p:cNvSpPr>
              <a:spLocks noChangeShapeType="1"/>
            </p:cNvSpPr>
            <p:nvPr/>
          </p:nvSpPr>
          <p:spPr bwMode="auto">
            <a:xfrm flipH="1">
              <a:off x="7470775" y="4197350"/>
              <a:ext cx="1508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3" name="Line 281"/>
            <p:cNvSpPr>
              <a:spLocks noChangeShapeType="1"/>
            </p:cNvSpPr>
            <p:nvPr/>
          </p:nvSpPr>
          <p:spPr bwMode="auto">
            <a:xfrm flipH="1">
              <a:off x="7546975" y="4264025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4" name="Line 282"/>
            <p:cNvSpPr>
              <a:spLocks noChangeShapeType="1"/>
            </p:cNvSpPr>
            <p:nvPr/>
          </p:nvSpPr>
          <p:spPr bwMode="auto">
            <a:xfrm flipH="1">
              <a:off x="7546975" y="4330700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5" name="Line 283"/>
            <p:cNvSpPr>
              <a:spLocks noChangeShapeType="1"/>
            </p:cNvSpPr>
            <p:nvPr/>
          </p:nvSpPr>
          <p:spPr bwMode="auto">
            <a:xfrm flipH="1">
              <a:off x="7470775" y="4395788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6" name="Line 284"/>
            <p:cNvSpPr>
              <a:spLocks noChangeShapeType="1"/>
            </p:cNvSpPr>
            <p:nvPr/>
          </p:nvSpPr>
          <p:spPr bwMode="auto">
            <a:xfrm flipH="1">
              <a:off x="7396163" y="4460875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7" name="Line 285"/>
            <p:cNvSpPr>
              <a:spLocks noChangeShapeType="1"/>
            </p:cNvSpPr>
            <p:nvPr/>
          </p:nvSpPr>
          <p:spPr bwMode="auto">
            <a:xfrm flipH="1">
              <a:off x="7532688" y="4657725"/>
              <a:ext cx="15081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8" name="Line 286"/>
            <p:cNvSpPr>
              <a:spLocks noChangeShapeType="1"/>
            </p:cNvSpPr>
            <p:nvPr/>
          </p:nvSpPr>
          <p:spPr bwMode="auto">
            <a:xfrm flipH="1">
              <a:off x="7608888" y="4592638"/>
              <a:ext cx="1476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9" name="Line 287"/>
            <p:cNvSpPr>
              <a:spLocks noChangeShapeType="1"/>
            </p:cNvSpPr>
            <p:nvPr/>
          </p:nvSpPr>
          <p:spPr bwMode="auto">
            <a:xfrm flipH="1">
              <a:off x="7683500" y="4525963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0" name="Line 288"/>
            <p:cNvSpPr>
              <a:spLocks noChangeShapeType="1"/>
            </p:cNvSpPr>
            <p:nvPr/>
          </p:nvSpPr>
          <p:spPr bwMode="auto">
            <a:xfrm flipH="1">
              <a:off x="6181725" y="485616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1" name="Line 289"/>
            <p:cNvSpPr>
              <a:spLocks noChangeShapeType="1"/>
            </p:cNvSpPr>
            <p:nvPr/>
          </p:nvSpPr>
          <p:spPr bwMode="auto">
            <a:xfrm flipH="1">
              <a:off x="6181725" y="4921250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2" name="Line 290"/>
            <p:cNvSpPr>
              <a:spLocks noChangeShapeType="1"/>
            </p:cNvSpPr>
            <p:nvPr/>
          </p:nvSpPr>
          <p:spPr bwMode="auto">
            <a:xfrm flipH="1">
              <a:off x="6032500" y="4987925"/>
              <a:ext cx="29845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3" name="Line 291"/>
            <p:cNvSpPr>
              <a:spLocks noChangeShapeType="1"/>
            </p:cNvSpPr>
            <p:nvPr/>
          </p:nvSpPr>
          <p:spPr bwMode="auto">
            <a:xfrm flipH="1">
              <a:off x="5883275" y="4921250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4" name="Line 292"/>
            <p:cNvSpPr>
              <a:spLocks noChangeShapeType="1"/>
            </p:cNvSpPr>
            <p:nvPr/>
          </p:nvSpPr>
          <p:spPr bwMode="auto">
            <a:xfrm flipH="1">
              <a:off x="6107113" y="5053013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5" name="Line 293"/>
            <p:cNvSpPr>
              <a:spLocks noChangeShapeType="1"/>
            </p:cNvSpPr>
            <p:nvPr/>
          </p:nvSpPr>
          <p:spPr bwMode="auto">
            <a:xfrm flipH="1">
              <a:off x="6181725" y="5118100"/>
              <a:ext cx="1492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6" name="Line 294"/>
            <p:cNvSpPr>
              <a:spLocks noChangeShapeType="1"/>
            </p:cNvSpPr>
            <p:nvPr/>
          </p:nvSpPr>
          <p:spPr bwMode="auto">
            <a:xfrm flipH="1">
              <a:off x="6181725" y="5184775"/>
              <a:ext cx="2254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7" name="Line 295"/>
            <p:cNvSpPr>
              <a:spLocks noChangeShapeType="1"/>
            </p:cNvSpPr>
            <p:nvPr/>
          </p:nvSpPr>
          <p:spPr bwMode="auto">
            <a:xfrm flipH="1">
              <a:off x="6107113" y="5249863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8" name="Line 296"/>
            <p:cNvSpPr>
              <a:spLocks noChangeShapeType="1"/>
            </p:cNvSpPr>
            <p:nvPr/>
          </p:nvSpPr>
          <p:spPr bwMode="auto">
            <a:xfrm flipH="1">
              <a:off x="6032500" y="5314950"/>
              <a:ext cx="2238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9" name="Line 297"/>
            <p:cNvSpPr>
              <a:spLocks noChangeShapeType="1"/>
            </p:cNvSpPr>
            <p:nvPr/>
          </p:nvSpPr>
          <p:spPr bwMode="auto">
            <a:xfrm flipH="1">
              <a:off x="6169025" y="5513388"/>
              <a:ext cx="15081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0" name="Line 298"/>
            <p:cNvSpPr>
              <a:spLocks noChangeShapeType="1"/>
            </p:cNvSpPr>
            <p:nvPr/>
          </p:nvSpPr>
          <p:spPr bwMode="auto">
            <a:xfrm flipH="1">
              <a:off x="6245225" y="5446713"/>
              <a:ext cx="1476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1" name="Line 299"/>
            <p:cNvSpPr>
              <a:spLocks noChangeShapeType="1"/>
            </p:cNvSpPr>
            <p:nvPr/>
          </p:nvSpPr>
          <p:spPr bwMode="auto">
            <a:xfrm flipH="1">
              <a:off x="6319838" y="5380038"/>
              <a:ext cx="2238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5782" name="Group 300"/>
            <p:cNvGrpSpPr>
              <a:grpSpLocks/>
            </p:cNvGrpSpPr>
            <p:nvPr/>
          </p:nvGrpSpPr>
          <p:grpSpPr bwMode="auto">
            <a:xfrm flipH="1">
              <a:off x="6726238" y="5446713"/>
              <a:ext cx="746125" cy="984250"/>
              <a:chOff x="340" y="1525"/>
              <a:chExt cx="726" cy="680"/>
            </a:xfrm>
          </p:grpSpPr>
          <p:sp>
            <p:nvSpPr>
              <p:cNvPr id="25847" name="Line 301"/>
              <p:cNvSpPr>
                <a:spLocks noChangeShapeType="1"/>
              </p:cNvSpPr>
              <p:nvPr/>
            </p:nvSpPr>
            <p:spPr bwMode="auto">
              <a:xfrm>
                <a:off x="521" y="175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48" name="Line 302"/>
              <p:cNvSpPr>
                <a:spLocks noChangeShapeType="1"/>
              </p:cNvSpPr>
              <p:nvPr/>
            </p:nvSpPr>
            <p:spPr bwMode="auto">
              <a:xfrm>
                <a:off x="476" y="170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49" name="Line 303"/>
              <p:cNvSpPr>
                <a:spLocks noChangeShapeType="1"/>
              </p:cNvSpPr>
              <p:nvPr/>
            </p:nvSpPr>
            <p:spPr bwMode="auto">
              <a:xfrm>
                <a:off x="476" y="1661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0" name="Line 304"/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1" name="Line 305"/>
              <p:cNvSpPr>
                <a:spLocks noChangeShapeType="1"/>
              </p:cNvSpPr>
              <p:nvPr/>
            </p:nvSpPr>
            <p:spPr bwMode="auto">
              <a:xfrm>
                <a:off x="567" y="1570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2" name="Line 306"/>
              <p:cNvSpPr>
                <a:spLocks noChangeShapeType="1"/>
              </p:cNvSpPr>
              <p:nvPr/>
            </p:nvSpPr>
            <p:spPr bwMode="auto">
              <a:xfrm>
                <a:off x="567" y="1525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3" name="Line 307"/>
              <p:cNvSpPr>
                <a:spLocks noChangeShapeType="1"/>
              </p:cNvSpPr>
              <p:nvPr/>
            </p:nvSpPr>
            <p:spPr bwMode="auto">
              <a:xfrm>
                <a:off x="612" y="166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4" name="Line 308"/>
              <p:cNvSpPr>
                <a:spLocks noChangeShapeType="1"/>
              </p:cNvSpPr>
              <p:nvPr/>
            </p:nvSpPr>
            <p:spPr bwMode="auto">
              <a:xfrm>
                <a:off x="657" y="1706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5" name="Line 309"/>
              <p:cNvSpPr>
                <a:spLocks noChangeShapeType="1"/>
              </p:cNvSpPr>
              <p:nvPr/>
            </p:nvSpPr>
            <p:spPr bwMode="auto">
              <a:xfrm>
                <a:off x="703" y="1752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6" name="Line 310"/>
              <p:cNvSpPr>
                <a:spLocks noChangeShapeType="1"/>
              </p:cNvSpPr>
              <p:nvPr/>
            </p:nvSpPr>
            <p:spPr bwMode="auto">
              <a:xfrm>
                <a:off x="703" y="1797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7" name="Line 311"/>
              <p:cNvSpPr>
                <a:spLocks noChangeShapeType="1"/>
              </p:cNvSpPr>
              <p:nvPr/>
            </p:nvSpPr>
            <p:spPr bwMode="auto">
              <a:xfrm>
                <a:off x="703" y="1842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8" name="Line 312"/>
              <p:cNvSpPr>
                <a:spLocks noChangeShapeType="1"/>
              </p:cNvSpPr>
              <p:nvPr/>
            </p:nvSpPr>
            <p:spPr bwMode="auto">
              <a:xfrm>
                <a:off x="748" y="1888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59" name="Line 313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0" name="Line 314"/>
              <p:cNvSpPr>
                <a:spLocks noChangeShapeType="1"/>
              </p:cNvSpPr>
              <p:nvPr/>
            </p:nvSpPr>
            <p:spPr bwMode="auto">
              <a:xfrm>
                <a:off x="884" y="184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1" name="Line 315"/>
              <p:cNvSpPr>
                <a:spLocks noChangeShapeType="1"/>
              </p:cNvSpPr>
              <p:nvPr/>
            </p:nvSpPr>
            <p:spPr bwMode="auto">
              <a:xfrm>
                <a:off x="884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2" name="Line 316"/>
              <p:cNvSpPr>
                <a:spLocks noChangeShapeType="1"/>
              </p:cNvSpPr>
              <p:nvPr/>
            </p:nvSpPr>
            <p:spPr bwMode="auto">
              <a:xfrm>
                <a:off x="930" y="193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3" name="Line 317"/>
              <p:cNvSpPr>
                <a:spLocks noChangeShapeType="1"/>
              </p:cNvSpPr>
              <p:nvPr/>
            </p:nvSpPr>
            <p:spPr bwMode="auto">
              <a:xfrm>
                <a:off x="930" y="1979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4" name="Line 318"/>
              <p:cNvSpPr>
                <a:spLocks noChangeShapeType="1"/>
              </p:cNvSpPr>
              <p:nvPr/>
            </p:nvSpPr>
            <p:spPr bwMode="auto">
              <a:xfrm>
                <a:off x="839" y="2024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5" name="Line 319"/>
              <p:cNvSpPr>
                <a:spLocks noChangeShapeType="1"/>
              </p:cNvSpPr>
              <p:nvPr/>
            </p:nvSpPr>
            <p:spPr bwMode="auto">
              <a:xfrm>
                <a:off x="884" y="2069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6" name="Line 320"/>
              <p:cNvSpPr>
                <a:spLocks noChangeShapeType="1"/>
              </p:cNvSpPr>
              <p:nvPr/>
            </p:nvSpPr>
            <p:spPr bwMode="auto">
              <a:xfrm>
                <a:off x="884" y="2115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7" name="Line 321"/>
              <p:cNvSpPr>
                <a:spLocks noChangeShapeType="1"/>
              </p:cNvSpPr>
              <p:nvPr/>
            </p:nvSpPr>
            <p:spPr bwMode="auto">
              <a:xfrm>
                <a:off x="884" y="216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8" name="Line 322"/>
              <p:cNvSpPr>
                <a:spLocks noChangeShapeType="1"/>
              </p:cNvSpPr>
              <p:nvPr/>
            </p:nvSpPr>
            <p:spPr bwMode="auto">
              <a:xfrm>
                <a:off x="884" y="220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69" name="Line 323"/>
              <p:cNvSpPr>
                <a:spLocks noChangeShapeType="1"/>
              </p:cNvSpPr>
              <p:nvPr/>
            </p:nvSpPr>
            <p:spPr bwMode="auto">
              <a:xfrm>
                <a:off x="340" y="175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0" name="Line 324"/>
              <p:cNvSpPr>
                <a:spLocks noChangeShapeType="1"/>
              </p:cNvSpPr>
              <p:nvPr/>
            </p:nvSpPr>
            <p:spPr bwMode="auto">
              <a:xfrm>
                <a:off x="340" y="1797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1" name="Line 325"/>
              <p:cNvSpPr>
                <a:spLocks noChangeShapeType="1"/>
              </p:cNvSpPr>
              <p:nvPr/>
            </p:nvSpPr>
            <p:spPr bwMode="auto">
              <a:xfrm>
                <a:off x="431" y="184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2" name="Line 326"/>
              <p:cNvSpPr>
                <a:spLocks noChangeShapeType="1"/>
              </p:cNvSpPr>
              <p:nvPr/>
            </p:nvSpPr>
            <p:spPr bwMode="auto">
              <a:xfrm>
                <a:off x="431" y="188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73" name="Line 327"/>
              <p:cNvSpPr>
                <a:spLocks noChangeShapeType="1"/>
              </p:cNvSpPr>
              <p:nvPr/>
            </p:nvSpPr>
            <p:spPr bwMode="auto">
              <a:xfrm>
                <a:off x="521" y="1933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783" name="Text Box 328"/>
            <p:cNvSpPr txBox="1">
              <a:spLocks noChangeArrowheads="1"/>
            </p:cNvSpPr>
            <p:nvPr/>
          </p:nvSpPr>
          <p:spPr bwMode="auto">
            <a:xfrm>
              <a:off x="1231900" y="1370013"/>
              <a:ext cx="23749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/>
                <a:t>урочище Рогово</a:t>
              </a:r>
            </a:p>
          </p:txBody>
        </p:sp>
        <p:sp>
          <p:nvSpPr>
            <p:cNvPr id="25784" name="Freeform 329"/>
            <p:cNvSpPr>
              <a:spLocks/>
            </p:cNvSpPr>
            <p:nvPr/>
          </p:nvSpPr>
          <p:spPr bwMode="auto">
            <a:xfrm>
              <a:off x="1774825" y="911225"/>
              <a:ext cx="1987550" cy="5759450"/>
            </a:xfrm>
            <a:custGeom>
              <a:avLst/>
              <a:gdLst>
                <a:gd name="T0" fmla="*/ 0 w 1329"/>
                <a:gd name="T1" fmla="*/ 0 h 3974"/>
                <a:gd name="T2" fmla="*/ 2147483647 w 1329"/>
                <a:gd name="T3" fmla="*/ 2147483647 h 3974"/>
                <a:gd name="T4" fmla="*/ 2147483647 w 1329"/>
                <a:gd name="T5" fmla="*/ 2147483647 h 3974"/>
                <a:gd name="T6" fmla="*/ 2147483647 w 1329"/>
                <a:gd name="T7" fmla="*/ 2147483647 h 3974"/>
                <a:gd name="T8" fmla="*/ 2147483647 w 1329"/>
                <a:gd name="T9" fmla="*/ 2147483647 h 3974"/>
                <a:gd name="T10" fmla="*/ 2147483647 w 1329"/>
                <a:gd name="T11" fmla="*/ 2147483647 h 3974"/>
                <a:gd name="T12" fmla="*/ 2147483647 w 1329"/>
                <a:gd name="T13" fmla="*/ 2147483647 h 3974"/>
                <a:gd name="T14" fmla="*/ 2147483647 w 1329"/>
                <a:gd name="T15" fmla="*/ 2147483647 h 3974"/>
                <a:gd name="T16" fmla="*/ 2147483647 w 1329"/>
                <a:gd name="T17" fmla="*/ 2147483647 h 3974"/>
                <a:gd name="T18" fmla="*/ 2147483647 w 1329"/>
                <a:gd name="T19" fmla="*/ 2147483647 h 3974"/>
                <a:gd name="T20" fmla="*/ 2147483647 w 1329"/>
                <a:gd name="T21" fmla="*/ 2147483647 h 3974"/>
                <a:gd name="T22" fmla="*/ 2147483647 w 1329"/>
                <a:gd name="T23" fmla="*/ 2147483647 h 3974"/>
                <a:gd name="T24" fmla="*/ 2147483647 w 1329"/>
                <a:gd name="T25" fmla="*/ 2147483647 h 3974"/>
                <a:gd name="T26" fmla="*/ 2147483647 w 1329"/>
                <a:gd name="T27" fmla="*/ 2147483647 h 3974"/>
                <a:gd name="T28" fmla="*/ 2147483647 w 1329"/>
                <a:gd name="T29" fmla="*/ 2147483647 h 3974"/>
                <a:gd name="T30" fmla="*/ 2147483647 w 1329"/>
                <a:gd name="T31" fmla="*/ 2147483647 h 3974"/>
                <a:gd name="T32" fmla="*/ 2147483647 w 1329"/>
                <a:gd name="T33" fmla="*/ 2147483647 h 3974"/>
                <a:gd name="T34" fmla="*/ 2147483647 w 1329"/>
                <a:gd name="T35" fmla="*/ 2147483647 h 3974"/>
                <a:gd name="T36" fmla="*/ 2147483647 w 1329"/>
                <a:gd name="T37" fmla="*/ 2147483647 h 3974"/>
                <a:gd name="T38" fmla="*/ 2147483647 w 1329"/>
                <a:gd name="T39" fmla="*/ 2147483647 h 39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29"/>
                <a:gd name="T61" fmla="*/ 0 h 3974"/>
                <a:gd name="T62" fmla="*/ 1329 w 1329"/>
                <a:gd name="T63" fmla="*/ 3974 h 39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29" h="3974">
                  <a:moveTo>
                    <a:pt x="0" y="0"/>
                  </a:moveTo>
                  <a:lnTo>
                    <a:pt x="881" y="502"/>
                  </a:lnTo>
                  <a:lnTo>
                    <a:pt x="921" y="574"/>
                  </a:lnTo>
                  <a:lnTo>
                    <a:pt x="937" y="886"/>
                  </a:lnTo>
                  <a:lnTo>
                    <a:pt x="905" y="998"/>
                  </a:lnTo>
                  <a:lnTo>
                    <a:pt x="841" y="1126"/>
                  </a:lnTo>
                  <a:lnTo>
                    <a:pt x="793" y="1222"/>
                  </a:lnTo>
                  <a:lnTo>
                    <a:pt x="689" y="1606"/>
                  </a:lnTo>
                  <a:lnTo>
                    <a:pt x="689" y="1686"/>
                  </a:lnTo>
                  <a:lnTo>
                    <a:pt x="721" y="1742"/>
                  </a:lnTo>
                  <a:lnTo>
                    <a:pt x="777" y="1758"/>
                  </a:lnTo>
                  <a:lnTo>
                    <a:pt x="945" y="1814"/>
                  </a:lnTo>
                  <a:lnTo>
                    <a:pt x="1025" y="1846"/>
                  </a:lnTo>
                  <a:lnTo>
                    <a:pt x="1121" y="2022"/>
                  </a:lnTo>
                  <a:lnTo>
                    <a:pt x="1153" y="2126"/>
                  </a:lnTo>
                  <a:lnTo>
                    <a:pt x="1161" y="2862"/>
                  </a:lnTo>
                  <a:lnTo>
                    <a:pt x="1169" y="2974"/>
                  </a:lnTo>
                  <a:lnTo>
                    <a:pt x="1329" y="3606"/>
                  </a:lnTo>
                  <a:lnTo>
                    <a:pt x="1273" y="3702"/>
                  </a:lnTo>
                  <a:lnTo>
                    <a:pt x="1088" y="3974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5" name="Line 330"/>
            <p:cNvSpPr>
              <a:spLocks noChangeShapeType="1"/>
            </p:cNvSpPr>
            <p:nvPr/>
          </p:nvSpPr>
          <p:spPr bwMode="auto">
            <a:xfrm>
              <a:off x="6046788" y="2028825"/>
              <a:ext cx="136525" cy="261938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6" name="Text Box 331"/>
            <p:cNvSpPr txBox="1">
              <a:spLocks noChangeArrowheads="1"/>
            </p:cNvSpPr>
            <p:nvPr/>
          </p:nvSpPr>
          <p:spPr bwMode="auto">
            <a:xfrm rot="4174981">
              <a:off x="5455444" y="2285207"/>
              <a:ext cx="210502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i="1">
                  <a:solidFill>
                    <a:srgbClr val="000099"/>
                  </a:solidFill>
                </a:rPr>
                <a:t>ручей Илистый</a:t>
              </a:r>
            </a:p>
          </p:txBody>
        </p:sp>
        <p:sp>
          <p:nvSpPr>
            <p:cNvPr id="25787" name="Freeform 332"/>
            <p:cNvSpPr>
              <a:spLocks/>
            </p:cNvSpPr>
            <p:nvPr/>
          </p:nvSpPr>
          <p:spPr bwMode="auto">
            <a:xfrm>
              <a:off x="4300538" y="908050"/>
              <a:ext cx="2357437" cy="5762625"/>
            </a:xfrm>
            <a:custGeom>
              <a:avLst/>
              <a:gdLst>
                <a:gd name="T0" fmla="*/ 0 w 1576"/>
                <a:gd name="T1" fmla="*/ 0 h 3976"/>
                <a:gd name="T2" fmla="*/ 2147483647 w 1576"/>
                <a:gd name="T3" fmla="*/ 2147483647 h 3976"/>
                <a:gd name="T4" fmla="*/ 2147483647 w 1576"/>
                <a:gd name="T5" fmla="*/ 2147483647 h 3976"/>
                <a:gd name="T6" fmla="*/ 2147483647 w 1576"/>
                <a:gd name="T7" fmla="*/ 2147483647 h 3976"/>
                <a:gd name="T8" fmla="*/ 2147483647 w 1576"/>
                <a:gd name="T9" fmla="*/ 2147483647 h 3976"/>
                <a:gd name="T10" fmla="*/ 2147483647 w 1576"/>
                <a:gd name="T11" fmla="*/ 2147483647 h 3976"/>
                <a:gd name="T12" fmla="*/ 2147483647 w 1576"/>
                <a:gd name="T13" fmla="*/ 2147483647 h 3976"/>
                <a:gd name="T14" fmla="*/ 2147483647 w 1576"/>
                <a:gd name="T15" fmla="*/ 2147483647 h 3976"/>
                <a:gd name="T16" fmla="*/ 2147483647 w 1576"/>
                <a:gd name="T17" fmla="*/ 2147483647 h 3976"/>
                <a:gd name="T18" fmla="*/ 2147483647 w 1576"/>
                <a:gd name="T19" fmla="*/ 2147483647 h 3976"/>
                <a:gd name="T20" fmla="*/ 2147483647 w 1576"/>
                <a:gd name="T21" fmla="*/ 2147483647 h 3976"/>
                <a:gd name="T22" fmla="*/ 2147483647 w 1576"/>
                <a:gd name="T23" fmla="*/ 2147483647 h 3976"/>
                <a:gd name="T24" fmla="*/ 2147483647 w 1576"/>
                <a:gd name="T25" fmla="*/ 2147483647 h 3976"/>
                <a:gd name="T26" fmla="*/ 2147483647 w 1576"/>
                <a:gd name="T27" fmla="*/ 2147483647 h 3976"/>
                <a:gd name="T28" fmla="*/ 2147483647 w 1576"/>
                <a:gd name="T29" fmla="*/ 2147483647 h 3976"/>
                <a:gd name="T30" fmla="*/ 2147483647 w 1576"/>
                <a:gd name="T31" fmla="*/ 2147483647 h 3976"/>
                <a:gd name="T32" fmla="*/ 2147483647 w 1576"/>
                <a:gd name="T33" fmla="*/ 2147483647 h 3976"/>
                <a:gd name="T34" fmla="*/ 2147483647 w 1576"/>
                <a:gd name="T35" fmla="*/ 2147483647 h 3976"/>
                <a:gd name="T36" fmla="*/ 2147483647 w 1576"/>
                <a:gd name="T37" fmla="*/ 2147483647 h 3976"/>
                <a:gd name="T38" fmla="*/ 2147483647 w 1576"/>
                <a:gd name="T39" fmla="*/ 2147483647 h 3976"/>
                <a:gd name="T40" fmla="*/ 2147483647 w 1576"/>
                <a:gd name="T41" fmla="*/ 2147483647 h 3976"/>
                <a:gd name="T42" fmla="*/ 2147483647 w 1576"/>
                <a:gd name="T43" fmla="*/ 2147483647 h 39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76"/>
                <a:gd name="T67" fmla="*/ 0 h 3976"/>
                <a:gd name="T68" fmla="*/ 1576 w 1576"/>
                <a:gd name="T69" fmla="*/ 3976 h 39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76" h="3976">
                  <a:moveTo>
                    <a:pt x="0" y="0"/>
                  </a:moveTo>
                  <a:lnTo>
                    <a:pt x="120" y="256"/>
                  </a:lnTo>
                  <a:lnTo>
                    <a:pt x="240" y="408"/>
                  </a:lnTo>
                  <a:lnTo>
                    <a:pt x="240" y="488"/>
                  </a:lnTo>
                  <a:lnTo>
                    <a:pt x="168" y="552"/>
                  </a:lnTo>
                  <a:lnTo>
                    <a:pt x="152" y="632"/>
                  </a:lnTo>
                  <a:lnTo>
                    <a:pt x="216" y="1088"/>
                  </a:lnTo>
                  <a:lnTo>
                    <a:pt x="344" y="1352"/>
                  </a:lnTo>
                  <a:lnTo>
                    <a:pt x="400" y="1488"/>
                  </a:lnTo>
                  <a:lnTo>
                    <a:pt x="488" y="1696"/>
                  </a:lnTo>
                  <a:lnTo>
                    <a:pt x="592" y="2064"/>
                  </a:lnTo>
                  <a:lnTo>
                    <a:pt x="688" y="2264"/>
                  </a:lnTo>
                  <a:lnTo>
                    <a:pt x="832" y="2520"/>
                  </a:lnTo>
                  <a:lnTo>
                    <a:pt x="896" y="2744"/>
                  </a:lnTo>
                  <a:lnTo>
                    <a:pt x="984" y="2952"/>
                  </a:lnTo>
                  <a:lnTo>
                    <a:pt x="1072" y="3112"/>
                  </a:lnTo>
                  <a:lnTo>
                    <a:pt x="1104" y="3296"/>
                  </a:lnTo>
                  <a:lnTo>
                    <a:pt x="1229" y="3488"/>
                  </a:lnTo>
                  <a:lnTo>
                    <a:pt x="1397" y="3728"/>
                  </a:lnTo>
                  <a:lnTo>
                    <a:pt x="1469" y="3792"/>
                  </a:lnTo>
                  <a:lnTo>
                    <a:pt x="1533" y="3864"/>
                  </a:lnTo>
                  <a:lnTo>
                    <a:pt x="1576" y="3976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8" name="Freeform 333"/>
            <p:cNvSpPr>
              <a:spLocks/>
            </p:cNvSpPr>
            <p:nvPr/>
          </p:nvSpPr>
          <p:spPr bwMode="auto">
            <a:xfrm>
              <a:off x="7202488" y="911225"/>
              <a:ext cx="1763712" cy="4535488"/>
            </a:xfrm>
            <a:custGeom>
              <a:avLst/>
              <a:gdLst>
                <a:gd name="T0" fmla="*/ 0 w 1179"/>
                <a:gd name="T1" fmla="*/ 0 h 3129"/>
                <a:gd name="T2" fmla="*/ 2147483647 w 1179"/>
                <a:gd name="T3" fmla="*/ 2147483647 h 3129"/>
                <a:gd name="T4" fmla="*/ 2147483647 w 1179"/>
                <a:gd name="T5" fmla="*/ 2147483647 h 3129"/>
                <a:gd name="T6" fmla="*/ 2147483647 w 1179"/>
                <a:gd name="T7" fmla="*/ 2147483647 h 3129"/>
                <a:gd name="T8" fmla="*/ 2147483647 w 1179"/>
                <a:gd name="T9" fmla="*/ 2147483647 h 3129"/>
                <a:gd name="T10" fmla="*/ 2147483647 w 1179"/>
                <a:gd name="T11" fmla="*/ 2147483647 h 3129"/>
                <a:gd name="T12" fmla="*/ 2147483647 w 1179"/>
                <a:gd name="T13" fmla="*/ 2147483647 h 3129"/>
                <a:gd name="T14" fmla="*/ 2147483647 w 1179"/>
                <a:gd name="T15" fmla="*/ 2147483647 h 3129"/>
                <a:gd name="T16" fmla="*/ 2147483647 w 1179"/>
                <a:gd name="T17" fmla="*/ 2147483647 h 3129"/>
                <a:gd name="T18" fmla="*/ 2147483647 w 1179"/>
                <a:gd name="T19" fmla="*/ 2147483647 h 3129"/>
                <a:gd name="T20" fmla="*/ 2147483647 w 1179"/>
                <a:gd name="T21" fmla="*/ 2147483647 h 3129"/>
                <a:gd name="T22" fmla="*/ 2147483647 w 1179"/>
                <a:gd name="T23" fmla="*/ 2147483647 h 3129"/>
                <a:gd name="T24" fmla="*/ 2147483647 w 1179"/>
                <a:gd name="T25" fmla="*/ 2147483647 h 3129"/>
                <a:gd name="T26" fmla="*/ 2147483647 w 1179"/>
                <a:gd name="T27" fmla="*/ 2147483647 h 3129"/>
                <a:gd name="T28" fmla="*/ 2147483647 w 1179"/>
                <a:gd name="T29" fmla="*/ 2147483647 h 3129"/>
                <a:gd name="T30" fmla="*/ 2147483647 w 1179"/>
                <a:gd name="T31" fmla="*/ 2147483647 h 3129"/>
                <a:gd name="T32" fmla="*/ 2147483647 w 1179"/>
                <a:gd name="T33" fmla="*/ 2147483647 h 3129"/>
                <a:gd name="T34" fmla="*/ 2147483647 w 1179"/>
                <a:gd name="T35" fmla="*/ 2147483647 h 3129"/>
                <a:gd name="T36" fmla="*/ 2147483647 w 1179"/>
                <a:gd name="T37" fmla="*/ 2147483647 h 3129"/>
                <a:gd name="T38" fmla="*/ 2147483647 w 1179"/>
                <a:gd name="T39" fmla="*/ 2147483647 h 312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79"/>
                <a:gd name="T61" fmla="*/ 0 h 3129"/>
                <a:gd name="T62" fmla="*/ 1179 w 1179"/>
                <a:gd name="T63" fmla="*/ 3129 h 312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79" h="3129">
                  <a:moveTo>
                    <a:pt x="0" y="0"/>
                  </a:moveTo>
                  <a:lnTo>
                    <a:pt x="36" y="94"/>
                  </a:lnTo>
                  <a:lnTo>
                    <a:pt x="100" y="190"/>
                  </a:lnTo>
                  <a:lnTo>
                    <a:pt x="164" y="358"/>
                  </a:lnTo>
                  <a:lnTo>
                    <a:pt x="244" y="462"/>
                  </a:lnTo>
                  <a:lnTo>
                    <a:pt x="260" y="606"/>
                  </a:lnTo>
                  <a:lnTo>
                    <a:pt x="308" y="654"/>
                  </a:lnTo>
                  <a:lnTo>
                    <a:pt x="396" y="982"/>
                  </a:lnTo>
                  <a:lnTo>
                    <a:pt x="524" y="1230"/>
                  </a:lnTo>
                  <a:lnTo>
                    <a:pt x="572" y="1510"/>
                  </a:lnTo>
                  <a:lnTo>
                    <a:pt x="596" y="1774"/>
                  </a:lnTo>
                  <a:lnTo>
                    <a:pt x="532" y="1958"/>
                  </a:lnTo>
                  <a:lnTo>
                    <a:pt x="508" y="2070"/>
                  </a:lnTo>
                  <a:lnTo>
                    <a:pt x="564" y="2318"/>
                  </a:lnTo>
                  <a:lnTo>
                    <a:pt x="684" y="2550"/>
                  </a:lnTo>
                  <a:lnTo>
                    <a:pt x="756" y="2638"/>
                  </a:lnTo>
                  <a:lnTo>
                    <a:pt x="844" y="2702"/>
                  </a:lnTo>
                  <a:lnTo>
                    <a:pt x="892" y="2678"/>
                  </a:lnTo>
                  <a:lnTo>
                    <a:pt x="956" y="2678"/>
                  </a:lnTo>
                  <a:lnTo>
                    <a:pt x="1179" y="3129"/>
                  </a:lnTo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9" name="Freeform 334"/>
            <p:cNvSpPr>
              <a:spLocks/>
            </p:cNvSpPr>
            <p:nvPr/>
          </p:nvSpPr>
          <p:spPr bwMode="auto">
            <a:xfrm>
              <a:off x="6621463" y="5035550"/>
              <a:ext cx="503237" cy="730250"/>
            </a:xfrm>
            <a:custGeom>
              <a:avLst/>
              <a:gdLst>
                <a:gd name="T0" fmla="*/ 2147483647 w 336"/>
                <a:gd name="T1" fmla="*/ 2147483647 h 504"/>
                <a:gd name="T2" fmla="*/ 2147483647 w 336"/>
                <a:gd name="T3" fmla="*/ 0 h 504"/>
                <a:gd name="T4" fmla="*/ 2147483647 w 336"/>
                <a:gd name="T5" fmla="*/ 2147483647 h 504"/>
                <a:gd name="T6" fmla="*/ 2147483647 w 336"/>
                <a:gd name="T7" fmla="*/ 2147483647 h 504"/>
                <a:gd name="T8" fmla="*/ 2147483647 w 336"/>
                <a:gd name="T9" fmla="*/ 2147483647 h 504"/>
                <a:gd name="T10" fmla="*/ 2147483647 w 336"/>
                <a:gd name="T11" fmla="*/ 2147483647 h 504"/>
                <a:gd name="T12" fmla="*/ 2147483647 w 336"/>
                <a:gd name="T13" fmla="*/ 2147483647 h 504"/>
                <a:gd name="T14" fmla="*/ 2147483647 w 336"/>
                <a:gd name="T15" fmla="*/ 2147483647 h 504"/>
                <a:gd name="T16" fmla="*/ 0 w 336"/>
                <a:gd name="T17" fmla="*/ 2147483647 h 504"/>
                <a:gd name="T18" fmla="*/ 2147483647 w 336"/>
                <a:gd name="T19" fmla="*/ 2147483647 h 504"/>
                <a:gd name="T20" fmla="*/ 2147483647 w 336"/>
                <a:gd name="T21" fmla="*/ 2147483647 h 5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6"/>
                <a:gd name="T34" fmla="*/ 0 h 504"/>
                <a:gd name="T35" fmla="*/ 336 w 336"/>
                <a:gd name="T36" fmla="*/ 504 h 5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6" h="504">
                  <a:moveTo>
                    <a:pt x="253" y="11"/>
                  </a:moveTo>
                  <a:lnTo>
                    <a:pt x="304" y="0"/>
                  </a:lnTo>
                  <a:lnTo>
                    <a:pt x="336" y="48"/>
                  </a:lnTo>
                  <a:lnTo>
                    <a:pt x="304" y="232"/>
                  </a:lnTo>
                  <a:lnTo>
                    <a:pt x="200" y="392"/>
                  </a:lnTo>
                  <a:lnTo>
                    <a:pt x="104" y="504"/>
                  </a:lnTo>
                  <a:lnTo>
                    <a:pt x="56" y="504"/>
                  </a:lnTo>
                  <a:lnTo>
                    <a:pt x="16" y="456"/>
                  </a:lnTo>
                  <a:lnTo>
                    <a:pt x="0" y="352"/>
                  </a:lnTo>
                  <a:lnTo>
                    <a:pt x="26" y="193"/>
                  </a:lnTo>
                  <a:lnTo>
                    <a:pt x="253" y="11"/>
                  </a:lnTo>
                  <a:close/>
                </a:path>
              </a:pathLst>
            </a:custGeom>
            <a:noFill/>
            <a:ln w="19050" cap="rnd" cmpd="sng">
              <a:solidFill>
                <a:srgbClr val="00FFFF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0" name="Line 336"/>
            <p:cNvSpPr>
              <a:spLocks noChangeShapeType="1"/>
            </p:cNvSpPr>
            <p:nvPr/>
          </p:nvSpPr>
          <p:spPr bwMode="auto">
            <a:xfrm>
              <a:off x="7443788" y="6326188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1" name="Line 337"/>
            <p:cNvSpPr>
              <a:spLocks noChangeShapeType="1"/>
            </p:cNvSpPr>
            <p:nvPr/>
          </p:nvSpPr>
          <p:spPr bwMode="auto">
            <a:xfrm>
              <a:off x="7375525" y="62595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2" name="Line 338"/>
            <p:cNvSpPr>
              <a:spLocks noChangeShapeType="1"/>
            </p:cNvSpPr>
            <p:nvPr/>
          </p:nvSpPr>
          <p:spPr bwMode="auto">
            <a:xfrm>
              <a:off x="7375525" y="619442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3" name="Line 339"/>
            <p:cNvSpPr>
              <a:spLocks noChangeShapeType="1"/>
            </p:cNvSpPr>
            <p:nvPr/>
          </p:nvSpPr>
          <p:spPr bwMode="auto">
            <a:xfrm>
              <a:off x="7443788" y="61293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4" name="Line 340"/>
            <p:cNvSpPr>
              <a:spLocks noChangeShapeType="1"/>
            </p:cNvSpPr>
            <p:nvPr/>
          </p:nvSpPr>
          <p:spPr bwMode="auto">
            <a:xfrm>
              <a:off x="7512050" y="6062663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5" name="Line 341"/>
            <p:cNvSpPr>
              <a:spLocks noChangeShapeType="1"/>
            </p:cNvSpPr>
            <p:nvPr/>
          </p:nvSpPr>
          <p:spPr bwMode="auto">
            <a:xfrm>
              <a:off x="7512050" y="5997575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6" name="Line 342"/>
            <p:cNvSpPr>
              <a:spLocks noChangeShapeType="1"/>
            </p:cNvSpPr>
            <p:nvPr/>
          </p:nvSpPr>
          <p:spPr bwMode="auto">
            <a:xfrm>
              <a:off x="7578725" y="61944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7" name="Line 343"/>
            <p:cNvSpPr>
              <a:spLocks noChangeShapeType="1"/>
            </p:cNvSpPr>
            <p:nvPr/>
          </p:nvSpPr>
          <p:spPr bwMode="auto">
            <a:xfrm>
              <a:off x="7646988" y="62595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8" name="Line 344"/>
            <p:cNvSpPr>
              <a:spLocks noChangeShapeType="1"/>
            </p:cNvSpPr>
            <p:nvPr/>
          </p:nvSpPr>
          <p:spPr bwMode="auto">
            <a:xfrm>
              <a:off x="7715250" y="6326188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9" name="Line 345"/>
            <p:cNvSpPr>
              <a:spLocks noChangeShapeType="1"/>
            </p:cNvSpPr>
            <p:nvPr/>
          </p:nvSpPr>
          <p:spPr bwMode="auto">
            <a:xfrm>
              <a:off x="7715250" y="6391275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0" name="Line 346"/>
            <p:cNvSpPr>
              <a:spLocks noChangeShapeType="1"/>
            </p:cNvSpPr>
            <p:nvPr/>
          </p:nvSpPr>
          <p:spPr bwMode="auto">
            <a:xfrm>
              <a:off x="7715250" y="6456363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1" name="Line 347"/>
            <p:cNvSpPr>
              <a:spLocks noChangeShapeType="1"/>
            </p:cNvSpPr>
            <p:nvPr/>
          </p:nvSpPr>
          <p:spPr bwMode="auto">
            <a:xfrm>
              <a:off x="7172325" y="632618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2" name="Line 348"/>
            <p:cNvSpPr>
              <a:spLocks noChangeShapeType="1"/>
            </p:cNvSpPr>
            <p:nvPr/>
          </p:nvSpPr>
          <p:spPr bwMode="auto">
            <a:xfrm>
              <a:off x="7172325" y="6391275"/>
              <a:ext cx="27146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3" name="Line 349"/>
            <p:cNvSpPr>
              <a:spLocks noChangeShapeType="1"/>
            </p:cNvSpPr>
            <p:nvPr/>
          </p:nvSpPr>
          <p:spPr bwMode="auto">
            <a:xfrm>
              <a:off x="7308850" y="645636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4" name="Line 350"/>
            <p:cNvSpPr>
              <a:spLocks noChangeShapeType="1"/>
            </p:cNvSpPr>
            <p:nvPr/>
          </p:nvSpPr>
          <p:spPr bwMode="auto">
            <a:xfrm>
              <a:off x="7308850" y="65246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5" name="Line 351"/>
            <p:cNvSpPr>
              <a:spLocks noChangeShapeType="1"/>
            </p:cNvSpPr>
            <p:nvPr/>
          </p:nvSpPr>
          <p:spPr bwMode="auto">
            <a:xfrm>
              <a:off x="7443788" y="65897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6" name="Line 352"/>
            <p:cNvSpPr>
              <a:spLocks noChangeShapeType="1"/>
            </p:cNvSpPr>
            <p:nvPr/>
          </p:nvSpPr>
          <p:spPr bwMode="auto">
            <a:xfrm>
              <a:off x="6532563" y="3716338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7" name="Line 353"/>
            <p:cNvSpPr>
              <a:spLocks noChangeShapeType="1"/>
            </p:cNvSpPr>
            <p:nvPr/>
          </p:nvSpPr>
          <p:spPr bwMode="auto">
            <a:xfrm>
              <a:off x="6464300" y="364966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8" name="Line 354"/>
            <p:cNvSpPr>
              <a:spLocks noChangeShapeType="1"/>
            </p:cNvSpPr>
            <p:nvPr/>
          </p:nvSpPr>
          <p:spPr bwMode="auto">
            <a:xfrm>
              <a:off x="6464300" y="358457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9" name="Line 355"/>
            <p:cNvSpPr>
              <a:spLocks noChangeShapeType="1"/>
            </p:cNvSpPr>
            <p:nvPr/>
          </p:nvSpPr>
          <p:spPr bwMode="auto">
            <a:xfrm>
              <a:off x="6532563" y="351948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0" name="Line 356"/>
            <p:cNvSpPr>
              <a:spLocks noChangeShapeType="1"/>
            </p:cNvSpPr>
            <p:nvPr/>
          </p:nvSpPr>
          <p:spPr bwMode="auto">
            <a:xfrm>
              <a:off x="6600825" y="3452813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1" name="Line 357"/>
            <p:cNvSpPr>
              <a:spLocks noChangeShapeType="1"/>
            </p:cNvSpPr>
            <p:nvPr/>
          </p:nvSpPr>
          <p:spPr bwMode="auto">
            <a:xfrm>
              <a:off x="6600825" y="3387725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2" name="Line 358"/>
            <p:cNvSpPr>
              <a:spLocks noChangeShapeType="1"/>
            </p:cNvSpPr>
            <p:nvPr/>
          </p:nvSpPr>
          <p:spPr bwMode="auto">
            <a:xfrm>
              <a:off x="6667500" y="358457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3" name="Line 359"/>
            <p:cNvSpPr>
              <a:spLocks noChangeShapeType="1"/>
            </p:cNvSpPr>
            <p:nvPr/>
          </p:nvSpPr>
          <p:spPr bwMode="auto">
            <a:xfrm>
              <a:off x="6659563" y="407670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4" name="Line 360"/>
            <p:cNvSpPr>
              <a:spLocks noChangeShapeType="1"/>
            </p:cNvSpPr>
            <p:nvPr/>
          </p:nvSpPr>
          <p:spPr bwMode="auto">
            <a:xfrm>
              <a:off x="6804025" y="4221163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5" name="Line 361"/>
            <p:cNvSpPr>
              <a:spLocks noChangeShapeType="1"/>
            </p:cNvSpPr>
            <p:nvPr/>
          </p:nvSpPr>
          <p:spPr bwMode="auto">
            <a:xfrm>
              <a:off x="6732588" y="414972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6" name="Line 362"/>
            <p:cNvSpPr>
              <a:spLocks noChangeShapeType="1"/>
            </p:cNvSpPr>
            <p:nvPr/>
          </p:nvSpPr>
          <p:spPr bwMode="auto">
            <a:xfrm>
              <a:off x="6877050" y="4292600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7" name="Line 363"/>
            <p:cNvSpPr>
              <a:spLocks noChangeShapeType="1"/>
            </p:cNvSpPr>
            <p:nvPr/>
          </p:nvSpPr>
          <p:spPr bwMode="auto">
            <a:xfrm>
              <a:off x="6261100" y="371633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8" name="Line 364"/>
            <p:cNvSpPr>
              <a:spLocks noChangeShapeType="1"/>
            </p:cNvSpPr>
            <p:nvPr/>
          </p:nvSpPr>
          <p:spPr bwMode="auto">
            <a:xfrm>
              <a:off x="6261100" y="3781425"/>
              <a:ext cx="271463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9" name="Line 365"/>
            <p:cNvSpPr>
              <a:spLocks noChangeShapeType="1"/>
            </p:cNvSpPr>
            <p:nvPr/>
          </p:nvSpPr>
          <p:spPr bwMode="auto">
            <a:xfrm>
              <a:off x="6397625" y="38465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0" name="Line 366"/>
            <p:cNvSpPr>
              <a:spLocks noChangeShapeType="1"/>
            </p:cNvSpPr>
            <p:nvPr/>
          </p:nvSpPr>
          <p:spPr bwMode="auto">
            <a:xfrm>
              <a:off x="6397625" y="391477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1" name="Line 367"/>
            <p:cNvSpPr>
              <a:spLocks noChangeShapeType="1"/>
            </p:cNvSpPr>
            <p:nvPr/>
          </p:nvSpPr>
          <p:spPr bwMode="auto">
            <a:xfrm>
              <a:off x="6532563" y="397986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2" name="Line 368"/>
            <p:cNvSpPr>
              <a:spLocks noChangeShapeType="1"/>
            </p:cNvSpPr>
            <p:nvPr/>
          </p:nvSpPr>
          <p:spPr bwMode="auto">
            <a:xfrm>
              <a:off x="4851400" y="2006600"/>
              <a:ext cx="134938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3" name="Line 369"/>
            <p:cNvSpPr>
              <a:spLocks noChangeShapeType="1"/>
            </p:cNvSpPr>
            <p:nvPr/>
          </p:nvSpPr>
          <p:spPr bwMode="auto">
            <a:xfrm>
              <a:off x="4783138" y="19399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4" name="Line 370"/>
            <p:cNvSpPr>
              <a:spLocks noChangeShapeType="1"/>
            </p:cNvSpPr>
            <p:nvPr/>
          </p:nvSpPr>
          <p:spPr bwMode="auto">
            <a:xfrm>
              <a:off x="4783138" y="1874838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5" name="Line 371"/>
            <p:cNvSpPr>
              <a:spLocks noChangeShapeType="1"/>
            </p:cNvSpPr>
            <p:nvPr/>
          </p:nvSpPr>
          <p:spPr bwMode="auto">
            <a:xfrm>
              <a:off x="4851400" y="180975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6" name="Line 372"/>
            <p:cNvSpPr>
              <a:spLocks noChangeShapeType="1"/>
            </p:cNvSpPr>
            <p:nvPr/>
          </p:nvSpPr>
          <p:spPr bwMode="auto">
            <a:xfrm>
              <a:off x="4919663" y="174307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7" name="Line 373"/>
            <p:cNvSpPr>
              <a:spLocks noChangeShapeType="1"/>
            </p:cNvSpPr>
            <p:nvPr/>
          </p:nvSpPr>
          <p:spPr bwMode="auto">
            <a:xfrm>
              <a:off x="4919663" y="1677988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8" name="Line 374"/>
            <p:cNvSpPr>
              <a:spLocks noChangeShapeType="1"/>
            </p:cNvSpPr>
            <p:nvPr/>
          </p:nvSpPr>
          <p:spPr bwMode="auto">
            <a:xfrm>
              <a:off x="4986338" y="18748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9" name="Line 375"/>
            <p:cNvSpPr>
              <a:spLocks noChangeShapeType="1"/>
            </p:cNvSpPr>
            <p:nvPr/>
          </p:nvSpPr>
          <p:spPr bwMode="auto">
            <a:xfrm>
              <a:off x="5054600" y="1939925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0" name="Line 376"/>
            <p:cNvSpPr>
              <a:spLocks noChangeShapeType="1"/>
            </p:cNvSpPr>
            <p:nvPr/>
          </p:nvSpPr>
          <p:spPr bwMode="auto">
            <a:xfrm>
              <a:off x="5122863" y="2006600"/>
              <a:ext cx="6667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1" name="Line 377"/>
            <p:cNvSpPr>
              <a:spLocks noChangeShapeType="1"/>
            </p:cNvSpPr>
            <p:nvPr/>
          </p:nvSpPr>
          <p:spPr bwMode="auto">
            <a:xfrm>
              <a:off x="5122863" y="2071688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2" name="Line 378"/>
            <p:cNvSpPr>
              <a:spLocks noChangeShapeType="1"/>
            </p:cNvSpPr>
            <p:nvPr/>
          </p:nvSpPr>
          <p:spPr bwMode="auto">
            <a:xfrm>
              <a:off x="5122863" y="2136775"/>
              <a:ext cx="134937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3" name="Line 379"/>
            <p:cNvSpPr>
              <a:spLocks noChangeShapeType="1"/>
            </p:cNvSpPr>
            <p:nvPr/>
          </p:nvSpPr>
          <p:spPr bwMode="auto">
            <a:xfrm>
              <a:off x="4805363" y="2301875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4" name="Line 380"/>
            <p:cNvSpPr>
              <a:spLocks noChangeShapeType="1"/>
            </p:cNvSpPr>
            <p:nvPr/>
          </p:nvSpPr>
          <p:spPr bwMode="auto">
            <a:xfrm>
              <a:off x="4805363" y="2366963"/>
              <a:ext cx="27146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5" name="Line 381"/>
            <p:cNvSpPr>
              <a:spLocks noChangeShapeType="1"/>
            </p:cNvSpPr>
            <p:nvPr/>
          </p:nvSpPr>
          <p:spPr bwMode="auto">
            <a:xfrm>
              <a:off x="4941888" y="243205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6" name="Line 382"/>
            <p:cNvSpPr>
              <a:spLocks noChangeShapeType="1"/>
            </p:cNvSpPr>
            <p:nvPr/>
          </p:nvSpPr>
          <p:spPr bwMode="auto">
            <a:xfrm>
              <a:off x="4941888" y="2500313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7" name="Line 383"/>
            <p:cNvSpPr>
              <a:spLocks noChangeShapeType="1"/>
            </p:cNvSpPr>
            <p:nvPr/>
          </p:nvSpPr>
          <p:spPr bwMode="auto">
            <a:xfrm>
              <a:off x="5076825" y="256540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8" name="Line 384"/>
            <p:cNvSpPr>
              <a:spLocks noChangeShapeType="1"/>
            </p:cNvSpPr>
            <p:nvPr/>
          </p:nvSpPr>
          <p:spPr bwMode="auto">
            <a:xfrm>
              <a:off x="8323263" y="6183313"/>
              <a:ext cx="1365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9" name="Line 385"/>
            <p:cNvSpPr>
              <a:spLocks noChangeShapeType="1"/>
            </p:cNvSpPr>
            <p:nvPr/>
          </p:nvSpPr>
          <p:spPr bwMode="auto">
            <a:xfrm>
              <a:off x="8323263" y="6248400"/>
              <a:ext cx="27146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0" name="Line 386"/>
            <p:cNvSpPr>
              <a:spLocks noChangeShapeType="1"/>
            </p:cNvSpPr>
            <p:nvPr/>
          </p:nvSpPr>
          <p:spPr bwMode="auto">
            <a:xfrm>
              <a:off x="8459788" y="631348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1" name="Line 387"/>
            <p:cNvSpPr>
              <a:spLocks noChangeShapeType="1"/>
            </p:cNvSpPr>
            <p:nvPr/>
          </p:nvSpPr>
          <p:spPr bwMode="auto">
            <a:xfrm>
              <a:off x="8459788" y="6381750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2" name="Line 388"/>
            <p:cNvSpPr>
              <a:spLocks noChangeShapeType="1"/>
            </p:cNvSpPr>
            <p:nvPr/>
          </p:nvSpPr>
          <p:spPr bwMode="auto">
            <a:xfrm>
              <a:off x="8594725" y="6446838"/>
              <a:ext cx="2032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877" name="Text Box 389"/>
            <p:cNvSpPr txBox="1">
              <a:spLocks noChangeArrowheads="1"/>
            </p:cNvSpPr>
            <p:nvPr/>
          </p:nvSpPr>
          <p:spPr bwMode="auto">
            <a:xfrm>
              <a:off x="6948488" y="908050"/>
              <a:ext cx="19954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Житково</a:t>
              </a:r>
            </a:p>
          </p:txBody>
        </p:sp>
      </p:grpSp>
      <p:sp>
        <p:nvSpPr>
          <p:cNvPr id="25844" name="Text Box 7"/>
          <p:cNvSpPr txBox="1">
            <a:spLocks noChangeArrowheads="1"/>
          </p:cNvSpPr>
          <p:nvPr/>
        </p:nvSpPr>
        <p:spPr bwMode="auto">
          <a:xfrm>
            <a:off x="3203848" y="0"/>
            <a:ext cx="2735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 b="1" dirty="0">
                <a:cs typeface="Arial" charset="0"/>
              </a:rPr>
              <a:t>План участков  </a:t>
            </a:r>
            <a:r>
              <a:rPr lang="ru-RU" sz="1400" b="1" dirty="0" smtClean="0">
                <a:cs typeface="Arial" charset="0"/>
              </a:rPr>
              <a:t>(</a:t>
            </a:r>
            <a:r>
              <a:rPr lang="ru-RU" sz="1400" b="1" dirty="0">
                <a:cs typeface="Arial" charset="0"/>
              </a:rPr>
              <a:t>6</a:t>
            </a:r>
            <a:r>
              <a:rPr lang="ru-RU" sz="1400" b="1" dirty="0" smtClean="0">
                <a:cs typeface="Arial" charset="0"/>
              </a:rPr>
              <a:t> </a:t>
            </a:r>
            <a:r>
              <a:rPr lang="ru-RU" sz="1400" b="1" dirty="0">
                <a:cs typeface="Arial" charset="0"/>
              </a:rPr>
              <a:t>лист)</a:t>
            </a:r>
          </a:p>
        </p:txBody>
      </p:sp>
      <p:sp>
        <p:nvSpPr>
          <p:cNvPr id="25845" name="Rectangle 391"/>
          <p:cNvSpPr>
            <a:spLocks noChangeArrowheads="1"/>
          </p:cNvSpPr>
          <p:nvPr/>
        </p:nvSpPr>
        <p:spPr bwMode="auto">
          <a:xfrm rot="-54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25846" name="Rectangle 392"/>
          <p:cNvSpPr>
            <a:spLocks noChangeArrowheads="1"/>
          </p:cNvSpPr>
          <p:nvPr/>
        </p:nvSpPr>
        <p:spPr bwMode="auto">
          <a:xfrm rot="-54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683568" y="616530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Продаются участки с/</a:t>
            </a:r>
            <a:r>
              <a:rPr lang="ru-RU" sz="1200" dirty="0" err="1" smtClean="0"/>
              <a:t>х</a:t>
            </a:r>
            <a:r>
              <a:rPr lang="ru-RU" sz="1200" dirty="0" smtClean="0"/>
              <a:t> назначения, расположенные южнее поселка Житково, за поймой Илистого ручья, в урочище Рогово. Участки оснащены дренажными канавами. Ранее использовались под пашню. Вокруг лес. Проезд по полевой и лесной дорогам.</a:t>
            </a:r>
            <a:endParaRPr lang="ru-RU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1"/>
          <p:cNvSpPr txBox="1">
            <a:spLocks noChangeArrowheads="1"/>
          </p:cNvSpPr>
          <p:nvPr/>
        </p:nvSpPr>
        <p:spPr bwMode="auto">
          <a:xfrm>
            <a:off x="827088" y="5699125"/>
            <a:ext cx="831691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dirty="0" smtClean="0"/>
              <a:t>Продажа земельных участков у посёлка </a:t>
            </a:r>
            <a:r>
              <a:rPr lang="ru-RU" sz="1000" dirty="0"/>
              <a:t>Житково Выборгского района:                                                                                                                                  1) участок с кадастровым № 47:01:1122001:1251 </a:t>
            </a:r>
            <a:r>
              <a:rPr lang="ru-RU" sz="1000" dirty="0" smtClean="0"/>
              <a:t> под </a:t>
            </a:r>
            <a:r>
              <a:rPr lang="ru-RU" sz="1000" dirty="0"/>
              <a:t>нежилое здание подсобного цеха </a:t>
            </a:r>
            <a:r>
              <a:rPr lang="ru-RU" sz="1000" dirty="0" smtClean="0"/>
              <a:t>, </a:t>
            </a:r>
            <a:r>
              <a:rPr lang="ru-RU" sz="1000" b="1" dirty="0" smtClean="0">
                <a:solidFill>
                  <a:schemeClr val="accent2"/>
                </a:solidFill>
              </a:rPr>
              <a:t>земли населенных пунктов</a:t>
            </a:r>
            <a:r>
              <a:rPr lang="ru-RU" sz="1000" dirty="0" smtClean="0"/>
              <a:t>                                                                               </a:t>
            </a:r>
            <a:r>
              <a:rPr lang="ru-RU" sz="1000" dirty="0"/>
              <a:t>2)участок с кадастровым № 47:01:1122001:1193 под нежилое здание конторы с мансардой </a:t>
            </a:r>
            <a:r>
              <a:rPr lang="ru-RU" sz="1000" dirty="0" smtClean="0"/>
              <a:t>, </a:t>
            </a:r>
            <a:r>
              <a:rPr lang="ru-RU" sz="1000" b="1" dirty="0" smtClean="0">
                <a:solidFill>
                  <a:schemeClr val="accent2"/>
                </a:solidFill>
              </a:rPr>
              <a:t>земли населенных пунктов   </a:t>
            </a:r>
            <a:r>
              <a:rPr lang="ru-RU" sz="1000" dirty="0" smtClean="0"/>
              <a:t>                                                                                </a:t>
            </a:r>
            <a:r>
              <a:rPr lang="ru-RU" sz="1000" dirty="0"/>
              <a:t>3) 2 участка под одним кадастровым № 47:01:1122001:1195 под нежилое здание склада №1, машинного двора с мастерской, эстакадой. 4) участок с кадастровым №47:01:1122001:1191 под нежилое здание нефтебазы                                                                                                        5)участок с кадастровым № 47:01:1122001:1196 под нежилое здание ангара №1                                                                                           </a:t>
            </a:r>
            <a:r>
              <a:rPr lang="ru-RU" sz="1000" b="1" dirty="0">
                <a:solidFill>
                  <a:srgbClr val="0033CC"/>
                </a:solidFill>
              </a:rPr>
              <a:t>Есть фотографии участков (смотреть следующую страницу)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0" y="0"/>
            <a:ext cx="8675688" cy="5661025"/>
            <a:chOff x="0" y="0"/>
            <a:chExt cx="8675688" cy="5661025"/>
          </a:xfrm>
        </p:grpSpPr>
        <p:grpSp>
          <p:nvGrpSpPr>
            <p:cNvPr id="26627" name="Group 117"/>
            <p:cNvGrpSpPr>
              <a:grpSpLocks/>
            </p:cNvGrpSpPr>
            <p:nvPr/>
          </p:nvGrpSpPr>
          <p:grpSpPr bwMode="auto">
            <a:xfrm>
              <a:off x="727075" y="260350"/>
              <a:ext cx="7948613" cy="5400675"/>
              <a:chOff x="458" y="164"/>
              <a:chExt cx="5111" cy="3502"/>
            </a:xfrm>
          </p:grpSpPr>
          <p:pic>
            <p:nvPicPr>
              <p:cNvPr id="2663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6" y="626"/>
                <a:ext cx="5087" cy="3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32" name="Freeform 6"/>
              <p:cNvSpPr>
                <a:spLocks/>
              </p:cNvSpPr>
              <p:nvPr/>
            </p:nvSpPr>
            <p:spPr bwMode="auto">
              <a:xfrm>
                <a:off x="2922" y="1268"/>
                <a:ext cx="1775" cy="1313"/>
              </a:xfrm>
              <a:custGeom>
                <a:avLst/>
                <a:gdLst>
                  <a:gd name="T0" fmla="*/ 140 w 1849"/>
                  <a:gd name="T1" fmla="*/ 230 h 1470"/>
                  <a:gd name="T2" fmla="*/ 365 w 1849"/>
                  <a:gd name="T3" fmla="*/ 317 h 1470"/>
                  <a:gd name="T4" fmla="*/ 680 w 1849"/>
                  <a:gd name="T5" fmla="*/ 0 h 1470"/>
                  <a:gd name="T6" fmla="*/ 1008 w 1849"/>
                  <a:gd name="T7" fmla="*/ 152 h 1470"/>
                  <a:gd name="T8" fmla="*/ 898 w 1849"/>
                  <a:gd name="T9" fmla="*/ 308 h 1470"/>
                  <a:gd name="T10" fmla="*/ 995 w 1849"/>
                  <a:gd name="T11" fmla="*/ 363 h 1470"/>
                  <a:gd name="T12" fmla="*/ 939 w 1849"/>
                  <a:gd name="T13" fmla="*/ 421 h 1470"/>
                  <a:gd name="T14" fmla="*/ 793 w 1849"/>
                  <a:gd name="T15" fmla="*/ 631 h 1470"/>
                  <a:gd name="T16" fmla="*/ 995 w 1849"/>
                  <a:gd name="T17" fmla="*/ 709 h 1470"/>
                  <a:gd name="T18" fmla="*/ 1150 w 1849"/>
                  <a:gd name="T19" fmla="*/ 494 h 1470"/>
                  <a:gd name="T20" fmla="*/ 947 w 1849"/>
                  <a:gd name="T21" fmla="*/ 421 h 1470"/>
                  <a:gd name="T22" fmla="*/ 995 w 1849"/>
                  <a:gd name="T23" fmla="*/ 366 h 1470"/>
                  <a:gd name="T24" fmla="*/ 1212 w 1849"/>
                  <a:gd name="T25" fmla="*/ 397 h 1470"/>
                  <a:gd name="T26" fmla="*/ 1297 w 1849"/>
                  <a:gd name="T27" fmla="*/ 421 h 1470"/>
                  <a:gd name="T28" fmla="*/ 1478 w 1849"/>
                  <a:gd name="T29" fmla="*/ 385 h 1470"/>
                  <a:gd name="T30" fmla="*/ 1508 w 1849"/>
                  <a:gd name="T31" fmla="*/ 425 h 1470"/>
                  <a:gd name="T32" fmla="*/ 1249 w 1849"/>
                  <a:gd name="T33" fmla="*/ 836 h 1470"/>
                  <a:gd name="T34" fmla="*/ 239 w 1849"/>
                  <a:gd name="T35" fmla="*/ 480 h 1470"/>
                  <a:gd name="T36" fmla="*/ 0 w 1849"/>
                  <a:gd name="T37" fmla="*/ 377 h 1470"/>
                  <a:gd name="T38" fmla="*/ 140 w 1849"/>
                  <a:gd name="T39" fmla="*/ 230 h 14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49"/>
                  <a:gd name="T61" fmla="*/ 0 h 1470"/>
                  <a:gd name="T62" fmla="*/ 1849 w 1849"/>
                  <a:gd name="T63" fmla="*/ 1470 h 14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49" h="1470">
                    <a:moveTo>
                      <a:pt x="172" y="404"/>
                    </a:moveTo>
                    <a:lnTo>
                      <a:pt x="447" y="559"/>
                    </a:lnTo>
                    <a:lnTo>
                      <a:pt x="834" y="0"/>
                    </a:lnTo>
                    <a:lnTo>
                      <a:pt x="1238" y="267"/>
                    </a:lnTo>
                    <a:lnTo>
                      <a:pt x="1101" y="542"/>
                    </a:lnTo>
                    <a:lnTo>
                      <a:pt x="1221" y="637"/>
                    </a:lnTo>
                    <a:lnTo>
                      <a:pt x="1152" y="740"/>
                    </a:lnTo>
                    <a:lnTo>
                      <a:pt x="972" y="1109"/>
                    </a:lnTo>
                    <a:lnTo>
                      <a:pt x="1221" y="1247"/>
                    </a:lnTo>
                    <a:lnTo>
                      <a:pt x="1410" y="869"/>
                    </a:lnTo>
                    <a:lnTo>
                      <a:pt x="1161" y="740"/>
                    </a:lnTo>
                    <a:lnTo>
                      <a:pt x="1221" y="645"/>
                    </a:lnTo>
                    <a:lnTo>
                      <a:pt x="1488" y="697"/>
                    </a:lnTo>
                    <a:lnTo>
                      <a:pt x="1591" y="740"/>
                    </a:lnTo>
                    <a:lnTo>
                      <a:pt x="1814" y="679"/>
                    </a:lnTo>
                    <a:lnTo>
                      <a:pt x="1849" y="748"/>
                    </a:lnTo>
                    <a:lnTo>
                      <a:pt x="1531" y="1470"/>
                    </a:lnTo>
                    <a:lnTo>
                      <a:pt x="293" y="843"/>
                    </a:lnTo>
                    <a:lnTo>
                      <a:pt x="0" y="662"/>
                    </a:lnTo>
                    <a:lnTo>
                      <a:pt x="172" y="404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66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3" name="Freeform 7"/>
              <p:cNvSpPr>
                <a:spLocks/>
              </p:cNvSpPr>
              <p:nvPr/>
            </p:nvSpPr>
            <p:spPr bwMode="auto">
              <a:xfrm>
                <a:off x="2610" y="1929"/>
                <a:ext cx="518" cy="606"/>
              </a:xfrm>
              <a:custGeom>
                <a:avLst/>
                <a:gdLst>
                  <a:gd name="T0" fmla="*/ 214 w 541"/>
                  <a:gd name="T1" fmla="*/ 0 h 679"/>
                  <a:gd name="T2" fmla="*/ 0 w 541"/>
                  <a:gd name="T3" fmla="*/ 214 h 679"/>
                  <a:gd name="T4" fmla="*/ 152 w 541"/>
                  <a:gd name="T5" fmla="*/ 385 h 679"/>
                  <a:gd name="T6" fmla="*/ 436 w 541"/>
                  <a:gd name="T7" fmla="*/ 103 h 679"/>
                  <a:gd name="T8" fmla="*/ 214 w 541"/>
                  <a:gd name="T9" fmla="*/ 0 h 6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1"/>
                  <a:gd name="T16" fmla="*/ 0 h 679"/>
                  <a:gd name="T17" fmla="*/ 541 w 541"/>
                  <a:gd name="T18" fmla="*/ 679 h 6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1" h="679">
                    <a:moveTo>
                      <a:pt x="266" y="0"/>
                    </a:moveTo>
                    <a:lnTo>
                      <a:pt x="0" y="378"/>
                    </a:lnTo>
                    <a:lnTo>
                      <a:pt x="189" y="679"/>
                    </a:lnTo>
                    <a:lnTo>
                      <a:pt x="541" y="180"/>
                    </a:lnTo>
                    <a:lnTo>
                      <a:pt x="266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66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Freeform 8"/>
              <p:cNvSpPr>
                <a:spLocks/>
              </p:cNvSpPr>
              <p:nvPr/>
            </p:nvSpPr>
            <p:spPr bwMode="auto">
              <a:xfrm>
                <a:off x="2914" y="2090"/>
                <a:ext cx="618" cy="575"/>
              </a:xfrm>
              <a:custGeom>
                <a:avLst/>
                <a:gdLst>
                  <a:gd name="T0" fmla="*/ 189 w 644"/>
                  <a:gd name="T1" fmla="*/ 0 h 645"/>
                  <a:gd name="T2" fmla="*/ 524 w 644"/>
                  <a:gd name="T3" fmla="*/ 121 h 645"/>
                  <a:gd name="T4" fmla="*/ 364 w 644"/>
                  <a:gd name="T5" fmla="*/ 363 h 645"/>
                  <a:gd name="T6" fmla="*/ 217 w 644"/>
                  <a:gd name="T7" fmla="*/ 305 h 645"/>
                  <a:gd name="T8" fmla="*/ 0 w 644"/>
                  <a:gd name="T9" fmla="*/ 179 h 645"/>
                  <a:gd name="T10" fmla="*/ 189 w 644"/>
                  <a:gd name="T11" fmla="*/ 0 h 6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4"/>
                  <a:gd name="T19" fmla="*/ 0 h 645"/>
                  <a:gd name="T20" fmla="*/ 644 w 644"/>
                  <a:gd name="T21" fmla="*/ 645 h 6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4" h="645">
                    <a:moveTo>
                      <a:pt x="232" y="0"/>
                    </a:moveTo>
                    <a:lnTo>
                      <a:pt x="644" y="215"/>
                    </a:lnTo>
                    <a:lnTo>
                      <a:pt x="447" y="645"/>
                    </a:lnTo>
                    <a:lnTo>
                      <a:pt x="266" y="542"/>
                    </a:lnTo>
                    <a:lnTo>
                      <a:pt x="0" y="318"/>
                    </a:lnTo>
                    <a:lnTo>
                      <a:pt x="232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5" name="Freeform 9"/>
              <p:cNvSpPr>
                <a:spLocks/>
              </p:cNvSpPr>
              <p:nvPr/>
            </p:nvSpPr>
            <p:spPr bwMode="auto">
              <a:xfrm>
                <a:off x="1858" y="1499"/>
                <a:ext cx="495" cy="498"/>
              </a:xfrm>
              <a:custGeom>
                <a:avLst/>
                <a:gdLst>
                  <a:gd name="T0" fmla="*/ 174 w 516"/>
                  <a:gd name="T1" fmla="*/ 0 h 559"/>
                  <a:gd name="T2" fmla="*/ 224 w 516"/>
                  <a:gd name="T3" fmla="*/ 14 h 559"/>
                  <a:gd name="T4" fmla="*/ 287 w 516"/>
                  <a:gd name="T5" fmla="*/ 20 h 559"/>
                  <a:gd name="T6" fmla="*/ 412 w 516"/>
                  <a:gd name="T7" fmla="*/ 72 h 559"/>
                  <a:gd name="T8" fmla="*/ 419 w 516"/>
                  <a:gd name="T9" fmla="*/ 232 h 559"/>
                  <a:gd name="T10" fmla="*/ 182 w 516"/>
                  <a:gd name="T11" fmla="*/ 314 h 559"/>
                  <a:gd name="T12" fmla="*/ 0 w 516"/>
                  <a:gd name="T13" fmla="*/ 116 h 559"/>
                  <a:gd name="T14" fmla="*/ 174 w 516"/>
                  <a:gd name="T15" fmla="*/ 0 h 5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6"/>
                  <a:gd name="T25" fmla="*/ 0 h 559"/>
                  <a:gd name="T26" fmla="*/ 516 w 516"/>
                  <a:gd name="T27" fmla="*/ 559 h 5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6" h="559">
                    <a:moveTo>
                      <a:pt x="214" y="0"/>
                    </a:moveTo>
                    <a:lnTo>
                      <a:pt x="275" y="26"/>
                    </a:lnTo>
                    <a:lnTo>
                      <a:pt x="353" y="35"/>
                    </a:lnTo>
                    <a:lnTo>
                      <a:pt x="508" y="129"/>
                    </a:lnTo>
                    <a:lnTo>
                      <a:pt x="516" y="413"/>
                    </a:lnTo>
                    <a:lnTo>
                      <a:pt x="224" y="559"/>
                    </a:lnTo>
                    <a:lnTo>
                      <a:pt x="0" y="207"/>
                    </a:lnTo>
                    <a:lnTo>
                      <a:pt x="214" y="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6" name="Text Box 11"/>
              <p:cNvSpPr txBox="1">
                <a:spLocks noChangeArrowheads="1"/>
              </p:cNvSpPr>
              <p:nvPr/>
            </p:nvSpPr>
            <p:spPr bwMode="auto">
              <a:xfrm>
                <a:off x="2890" y="665"/>
                <a:ext cx="745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solidFill>
                      <a:srgbClr val="F8F8F8"/>
                    </a:solidFill>
                  </a:rPr>
                  <a:t>Житково</a:t>
                </a:r>
              </a:p>
            </p:txBody>
          </p:sp>
          <p:sp>
            <p:nvSpPr>
              <p:cNvPr id="26637" name="Text Box 13"/>
              <p:cNvSpPr txBox="1">
                <a:spLocks noChangeArrowheads="1"/>
              </p:cNvSpPr>
              <p:nvPr/>
            </p:nvSpPr>
            <p:spPr bwMode="auto">
              <a:xfrm>
                <a:off x="2374" y="3303"/>
                <a:ext cx="973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47:01:1122001:1195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4.7086 га</a:t>
                </a:r>
              </a:p>
            </p:txBody>
          </p:sp>
          <p:sp>
            <p:nvSpPr>
              <p:cNvPr id="26638" name="Freeform 14"/>
              <p:cNvSpPr>
                <a:spLocks/>
              </p:cNvSpPr>
              <p:nvPr/>
            </p:nvSpPr>
            <p:spPr bwMode="auto">
              <a:xfrm>
                <a:off x="2375" y="3437"/>
                <a:ext cx="823" cy="1"/>
              </a:xfrm>
              <a:custGeom>
                <a:avLst/>
                <a:gdLst>
                  <a:gd name="T0" fmla="*/ 0 w 868"/>
                  <a:gd name="T1" fmla="*/ 0 h 1"/>
                  <a:gd name="T2" fmla="*/ 666 w 868"/>
                  <a:gd name="T3" fmla="*/ 0 h 1"/>
                  <a:gd name="T4" fmla="*/ 0 60000 65536"/>
                  <a:gd name="T5" fmla="*/ 0 60000 65536"/>
                  <a:gd name="T6" fmla="*/ 0 w 868"/>
                  <a:gd name="T7" fmla="*/ 0 h 1"/>
                  <a:gd name="T8" fmla="*/ 868 w 86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68" h="1">
                    <a:moveTo>
                      <a:pt x="0" y="0"/>
                    </a:moveTo>
                    <a:lnTo>
                      <a:pt x="86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2375" y="2505"/>
                <a:ext cx="386" cy="940"/>
              </a:xfrm>
              <a:custGeom>
                <a:avLst/>
                <a:gdLst>
                  <a:gd name="T0" fmla="*/ 0 w 407"/>
                  <a:gd name="T1" fmla="*/ 562 h 1069"/>
                  <a:gd name="T2" fmla="*/ 312 w 407"/>
                  <a:gd name="T3" fmla="*/ 0 h 1069"/>
                  <a:gd name="T4" fmla="*/ 0 60000 65536"/>
                  <a:gd name="T5" fmla="*/ 0 60000 65536"/>
                  <a:gd name="T6" fmla="*/ 0 w 407"/>
                  <a:gd name="T7" fmla="*/ 0 h 1069"/>
                  <a:gd name="T8" fmla="*/ 407 w 407"/>
                  <a:gd name="T9" fmla="*/ 1069 h 106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7" h="1069">
                    <a:moveTo>
                      <a:pt x="0" y="1069"/>
                    </a:moveTo>
                    <a:lnTo>
                      <a:pt x="40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0" name="Freeform 16"/>
              <p:cNvSpPr>
                <a:spLocks/>
              </p:cNvSpPr>
              <p:nvPr/>
            </p:nvSpPr>
            <p:spPr bwMode="auto">
              <a:xfrm>
                <a:off x="3191" y="2306"/>
                <a:ext cx="602" cy="1139"/>
              </a:xfrm>
              <a:custGeom>
                <a:avLst/>
                <a:gdLst>
                  <a:gd name="T0" fmla="*/ 0 w 635"/>
                  <a:gd name="T1" fmla="*/ 682 h 1295"/>
                  <a:gd name="T2" fmla="*/ 486 w 635"/>
                  <a:gd name="T3" fmla="*/ 0 h 1295"/>
                  <a:gd name="T4" fmla="*/ 0 60000 65536"/>
                  <a:gd name="T5" fmla="*/ 0 60000 65536"/>
                  <a:gd name="T6" fmla="*/ 0 w 635"/>
                  <a:gd name="T7" fmla="*/ 0 h 1295"/>
                  <a:gd name="T8" fmla="*/ 635 w 635"/>
                  <a:gd name="T9" fmla="*/ 1295 h 12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35" h="1295">
                    <a:moveTo>
                      <a:pt x="0" y="1295"/>
                    </a:moveTo>
                    <a:lnTo>
                      <a:pt x="63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1" name="Text Box 17"/>
              <p:cNvSpPr txBox="1">
                <a:spLocks noChangeArrowheads="1"/>
              </p:cNvSpPr>
              <p:nvPr/>
            </p:nvSpPr>
            <p:spPr bwMode="auto">
              <a:xfrm>
                <a:off x="2933" y="2187"/>
                <a:ext cx="473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/>
                  <a:t>:1196 0.8774 га</a:t>
                </a:r>
              </a:p>
            </p:txBody>
          </p:sp>
          <p:sp>
            <p:nvSpPr>
              <p:cNvPr id="26642" name="Line 18"/>
              <p:cNvSpPr>
                <a:spLocks noChangeShapeType="1"/>
              </p:cNvSpPr>
              <p:nvPr/>
            </p:nvSpPr>
            <p:spPr bwMode="auto">
              <a:xfrm>
                <a:off x="3019" y="2305"/>
                <a:ext cx="2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3" name="Text Box 19"/>
              <p:cNvSpPr txBox="1">
                <a:spLocks noChangeArrowheads="1"/>
              </p:cNvSpPr>
              <p:nvPr/>
            </p:nvSpPr>
            <p:spPr bwMode="auto">
              <a:xfrm>
                <a:off x="1513" y="1748"/>
                <a:ext cx="551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:1191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0.7191 га</a:t>
                </a:r>
              </a:p>
            </p:txBody>
          </p:sp>
          <p:sp>
            <p:nvSpPr>
              <p:cNvPr id="26644" name="Line 20"/>
              <p:cNvSpPr>
                <a:spLocks noChangeShapeType="1"/>
              </p:cNvSpPr>
              <p:nvPr/>
            </p:nvSpPr>
            <p:spPr bwMode="auto">
              <a:xfrm>
                <a:off x="1701" y="1888"/>
                <a:ext cx="25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26645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2" y="164"/>
                <a:ext cx="508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46" name="Freeform 25"/>
              <p:cNvSpPr>
                <a:spLocks/>
              </p:cNvSpPr>
              <p:nvPr/>
            </p:nvSpPr>
            <p:spPr bwMode="auto">
              <a:xfrm>
                <a:off x="2061" y="187"/>
                <a:ext cx="184" cy="159"/>
              </a:xfrm>
              <a:custGeom>
                <a:avLst/>
                <a:gdLst>
                  <a:gd name="T0" fmla="*/ 0 w 172"/>
                  <a:gd name="T1" fmla="*/ 46 h 172"/>
                  <a:gd name="T2" fmla="*/ 97 w 172"/>
                  <a:gd name="T3" fmla="*/ 0 h 172"/>
                  <a:gd name="T4" fmla="*/ 242 w 172"/>
                  <a:gd name="T5" fmla="*/ 63 h 172"/>
                  <a:gd name="T6" fmla="*/ 157 w 172"/>
                  <a:gd name="T7" fmla="*/ 116 h 172"/>
                  <a:gd name="T8" fmla="*/ 0 w 172"/>
                  <a:gd name="T9" fmla="*/ 46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172"/>
                  <a:gd name="T17" fmla="*/ 172 w 172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172">
                    <a:moveTo>
                      <a:pt x="0" y="68"/>
                    </a:moveTo>
                    <a:lnTo>
                      <a:pt x="69" y="0"/>
                    </a:lnTo>
                    <a:lnTo>
                      <a:pt x="172" y="94"/>
                    </a:lnTo>
                    <a:lnTo>
                      <a:pt x="112" y="172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7" name="Freeform 26"/>
              <p:cNvSpPr>
                <a:spLocks/>
              </p:cNvSpPr>
              <p:nvPr/>
            </p:nvSpPr>
            <p:spPr bwMode="auto">
              <a:xfrm>
                <a:off x="2409" y="447"/>
                <a:ext cx="180" cy="155"/>
              </a:xfrm>
              <a:custGeom>
                <a:avLst/>
                <a:gdLst>
                  <a:gd name="T0" fmla="*/ 0 w 181"/>
                  <a:gd name="T1" fmla="*/ 42 h 176"/>
                  <a:gd name="T2" fmla="*/ 78 w 181"/>
                  <a:gd name="T3" fmla="*/ 0 h 176"/>
                  <a:gd name="T4" fmla="*/ 176 w 181"/>
                  <a:gd name="T5" fmla="*/ 49 h 176"/>
                  <a:gd name="T6" fmla="*/ 107 w 181"/>
                  <a:gd name="T7" fmla="*/ 94 h 176"/>
                  <a:gd name="T8" fmla="*/ 0 w 181"/>
                  <a:gd name="T9" fmla="*/ 42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176"/>
                  <a:gd name="T17" fmla="*/ 181 w 181"/>
                  <a:gd name="T18" fmla="*/ 176 h 1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176">
                    <a:moveTo>
                      <a:pt x="0" y="82"/>
                    </a:moveTo>
                    <a:lnTo>
                      <a:pt x="78" y="0"/>
                    </a:lnTo>
                    <a:lnTo>
                      <a:pt x="181" y="94"/>
                    </a:lnTo>
                    <a:lnTo>
                      <a:pt x="112" y="176"/>
                    </a:lnTo>
                    <a:lnTo>
                      <a:pt x="0" y="82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8" name="Text Box 29"/>
              <p:cNvSpPr txBox="1">
                <a:spLocks noChangeArrowheads="1"/>
              </p:cNvSpPr>
              <p:nvPr/>
            </p:nvSpPr>
            <p:spPr bwMode="auto">
              <a:xfrm>
                <a:off x="657" y="391"/>
                <a:ext cx="430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:1251 0.05 га</a:t>
                </a:r>
              </a:p>
            </p:txBody>
          </p:sp>
          <p:sp>
            <p:nvSpPr>
              <p:cNvPr id="26649" name="Line 30"/>
              <p:cNvSpPr>
                <a:spLocks noChangeShapeType="1"/>
              </p:cNvSpPr>
              <p:nvPr/>
            </p:nvSpPr>
            <p:spPr bwMode="auto">
              <a:xfrm>
                <a:off x="748" y="527"/>
                <a:ext cx="25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0" name="Freeform 31"/>
              <p:cNvSpPr>
                <a:spLocks/>
              </p:cNvSpPr>
              <p:nvPr/>
            </p:nvSpPr>
            <p:spPr bwMode="auto">
              <a:xfrm>
                <a:off x="992" y="308"/>
                <a:ext cx="1124" cy="220"/>
              </a:xfrm>
              <a:custGeom>
                <a:avLst/>
                <a:gdLst>
                  <a:gd name="T0" fmla="*/ 0 w 1124"/>
                  <a:gd name="T1" fmla="*/ 220 h 220"/>
                  <a:gd name="T2" fmla="*/ 1124 w 1124"/>
                  <a:gd name="T3" fmla="*/ 0 h 220"/>
                  <a:gd name="T4" fmla="*/ 0 60000 65536"/>
                  <a:gd name="T5" fmla="*/ 0 60000 65536"/>
                  <a:gd name="T6" fmla="*/ 0 w 1124"/>
                  <a:gd name="T7" fmla="*/ 0 h 220"/>
                  <a:gd name="T8" fmla="*/ 1124 w 1124"/>
                  <a:gd name="T9" fmla="*/ 220 h 2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24" h="220">
                    <a:moveTo>
                      <a:pt x="0" y="220"/>
                    </a:moveTo>
                    <a:lnTo>
                      <a:pt x="112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1" name="Text Box 32"/>
              <p:cNvSpPr txBox="1">
                <a:spLocks noChangeArrowheads="1"/>
              </p:cNvSpPr>
              <p:nvPr/>
            </p:nvSpPr>
            <p:spPr bwMode="auto">
              <a:xfrm>
                <a:off x="930" y="845"/>
                <a:ext cx="430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>
                    <a:solidFill>
                      <a:srgbClr val="FFFF00"/>
                    </a:solidFill>
                  </a:rPr>
                  <a:t>:1193 0.066 га</a:t>
                </a:r>
              </a:p>
            </p:txBody>
          </p:sp>
          <p:sp>
            <p:nvSpPr>
              <p:cNvPr id="26652" name="Line 33"/>
              <p:cNvSpPr>
                <a:spLocks noChangeShapeType="1"/>
              </p:cNvSpPr>
              <p:nvPr/>
            </p:nvSpPr>
            <p:spPr bwMode="auto">
              <a:xfrm>
                <a:off x="1020" y="981"/>
                <a:ext cx="257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3" name="Freeform 34"/>
              <p:cNvSpPr>
                <a:spLocks/>
              </p:cNvSpPr>
              <p:nvPr/>
            </p:nvSpPr>
            <p:spPr bwMode="auto">
              <a:xfrm>
                <a:off x="1272" y="555"/>
                <a:ext cx="1128" cy="421"/>
              </a:xfrm>
              <a:custGeom>
                <a:avLst/>
                <a:gdLst>
                  <a:gd name="T0" fmla="*/ 0 w 1128"/>
                  <a:gd name="T1" fmla="*/ 421 h 421"/>
                  <a:gd name="T2" fmla="*/ 1128 w 1128"/>
                  <a:gd name="T3" fmla="*/ 0 h 421"/>
                  <a:gd name="T4" fmla="*/ 0 60000 65536"/>
                  <a:gd name="T5" fmla="*/ 0 60000 65536"/>
                  <a:gd name="T6" fmla="*/ 0 w 1128"/>
                  <a:gd name="T7" fmla="*/ 0 h 421"/>
                  <a:gd name="T8" fmla="*/ 1128 w 1128"/>
                  <a:gd name="T9" fmla="*/ 421 h 42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28" h="421">
                    <a:moveTo>
                      <a:pt x="0" y="421"/>
                    </a:moveTo>
                    <a:lnTo>
                      <a:pt x="112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4" name="Text Box 36"/>
              <p:cNvSpPr txBox="1">
                <a:spLocks noChangeArrowheads="1"/>
              </p:cNvSpPr>
              <p:nvPr/>
            </p:nvSpPr>
            <p:spPr bwMode="auto">
              <a:xfrm>
                <a:off x="2653" y="2024"/>
                <a:ext cx="544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0.6815 га</a:t>
                </a:r>
              </a:p>
            </p:txBody>
          </p:sp>
          <p:sp>
            <p:nvSpPr>
              <p:cNvPr id="26655" name="Text Box 37"/>
              <p:cNvSpPr txBox="1">
                <a:spLocks noChangeArrowheads="1"/>
              </p:cNvSpPr>
              <p:nvPr/>
            </p:nvSpPr>
            <p:spPr bwMode="auto">
              <a:xfrm>
                <a:off x="3061" y="1797"/>
                <a:ext cx="544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000" b="1">
                    <a:solidFill>
                      <a:srgbClr val="F8F8F8"/>
                    </a:solidFill>
                  </a:rPr>
                  <a:t>4.0271 га</a:t>
                </a:r>
              </a:p>
            </p:txBody>
          </p:sp>
          <p:sp>
            <p:nvSpPr>
              <p:cNvPr id="26656" name="Freeform 40"/>
              <p:cNvSpPr>
                <a:spLocks/>
              </p:cNvSpPr>
              <p:nvPr/>
            </p:nvSpPr>
            <p:spPr bwMode="auto">
              <a:xfrm>
                <a:off x="476" y="1298"/>
                <a:ext cx="828" cy="2350"/>
              </a:xfrm>
              <a:custGeom>
                <a:avLst/>
                <a:gdLst>
                  <a:gd name="T0" fmla="*/ 0 w 828"/>
                  <a:gd name="T1" fmla="*/ 0 h 2350"/>
                  <a:gd name="T2" fmla="*/ 300 w 828"/>
                  <a:gd name="T3" fmla="*/ 462 h 2350"/>
                  <a:gd name="T4" fmla="*/ 316 w 828"/>
                  <a:gd name="T5" fmla="*/ 590 h 2350"/>
                  <a:gd name="T6" fmla="*/ 292 w 828"/>
                  <a:gd name="T7" fmla="*/ 686 h 2350"/>
                  <a:gd name="T8" fmla="*/ 276 w 828"/>
                  <a:gd name="T9" fmla="*/ 766 h 2350"/>
                  <a:gd name="T10" fmla="*/ 308 w 828"/>
                  <a:gd name="T11" fmla="*/ 854 h 2350"/>
                  <a:gd name="T12" fmla="*/ 380 w 828"/>
                  <a:gd name="T13" fmla="*/ 998 h 2350"/>
                  <a:gd name="T14" fmla="*/ 612 w 828"/>
                  <a:gd name="T15" fmla="*/ 1126 h 2350"/>
                  <a:gd name="T16" fmla="*/ 660 w 828"/>
                  <a:gd name="T17" fmla="*/ 1198 h 2350"/>
                  <a:gd name="T18" fmla="*/ 620 w 828"/>
                  <a:gd name="T19" fmla="*/ 1366 h 2350"/>
                  <a:gd name="T20" fmla="*/ 644 w 828"/>
                  <a:gd name="T21" fmla="*/ 1486 h 2350"/>
                  <a:gd name="T22" fmla="*/ 724 w 828"/>
                  <a:gd name="T23" fmla="*/ 1702 h 2350"/>
                  <a:gd name="T24" fmla="*/ 788 w 828"/>
                  <a:gd name="T25" fmla="*/ 1830 h 2350"/>
                  <a:gd name="T26" fmla="*/ 804 w 828"/>
                  <a:gd name="T27" fmla="*/ 1982 h 2350"/>
                  <a:gd name="T28" fmla="*/ 788 w 828"/>
                  <a:gd name="T29" fmla="*/ 2078 h 2350"/>
                  <a:gd name="T30" fmla="*/ 828 w 828"/>
                  <a:gd name="T31" fmla="*/ 2350 h 23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28"/>
                  <a:gd name="T49" fmla="*/ 0 h 2350"/>
                  <a:gd name="T50" fmla="*/ 828 w 828"/>
                  <a:gd name="T51" fmla="*/ 2350 h 23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28" h="2350">
                    <a:moveTo>
                      <a:pt x="0" y="0"/>
                    </a:moveTo>
                    <a:lnTo>
                      <a:pt x="300" y="462"/>
                    </a:lnTo>
                    <a:lnTo>
                      <a:pt x="316" y="590"/>
                    </a:lnTo>
                    <a:lnTo>
                      <a:pt x="292" y="686"/>
                    </a:lnTo>
                    <a:lnTo>
                      <a:pt x="276" y="766"/>
                    </a:lnTo>
                    <a:lnTo>
                      <a:pt x="308" y="854"/>
                    </a:lnTo>
                    <a:lnTo>
                      <a:pt x="380" y="998"/>
                    </a:lnTo>
                    <a:lnTo>
                      <a:pt x="612" y="1126"/>
                    </a:lnTo>
                    <a:lnTo>
                      <a:pt x="660" y="1198"/>
                    </a:lnTo>
                    <a:lnTo>
                      <a:pt x="620" y="1366"/>
                    </a:lnTo>
                    <a:lnTo>
                      <a:pt x="644" y="1486"/>
                    </a:lnTo>
                    <a:lnTo>
                      <a:pt x="724" y="1702"/>
                    </a:lnTo>
                    <a:lnTo>
                      <a:pt x="788" y="1830"/>
                    </a:lnTo>
                    <a:lnTo>
                      <a:pt x="804" y="1982"/>
                    </a:lnTo>
                    <a:lnTo>
                      <a:pt x="788" y="2078"/>
                    </a:lnTo>
                    <a:lnTo>
                      <a:pt x="828" y="2350"/>
                    </a:lnTo>
                  </a:path>
                </a:pathLst>
              </a:custGeom>
              <a:noFill/>
              <a:ln w="19050" cap="rnd" cmpd="sng">
                <a:solidFill>
                  <a:srgbClr val="00FFFF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7" name="Line 41"/>
              <p:cNvSpPr>
                <a:spLocks noChangeShapeType="1"/>
              </p:cNvSpPr>
              <p:nvPr/>
            </p:nvSpPr>
            <p:spPr bwMode="auto">
              <a:xfrm flipH="1">
                <a:off x="933" y="2733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8" name="Line 42"/>
              <p:cNvSpPr>
                <a:spLocks noChangeShapeType="1"/>
              </p:cNvSpPr>
              <p:nvPr/>
            </p:nvSpPr>
            <p:spPr bwMode="auto">
              <a:xfrm flipH="1">
                <a:off x="933" y="2774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59" name="Line 43"/>
              <p:cNvSpPr>
                <a:spLocks noChangeShapeType="1"/>
              </p:cNvSpPr>
              <p:nvPr/>
            </p:nvSpPr>
            <p:spPr bwMode="auto">
              <a:xfrm flipH="1">
                <a:off x="839" y="2816"/>
                <a:ext cx="189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0" name="Line 44"/>
              <p:cNvSpPr>
                <a:spLocks noChangeShapeType="1"/>
              </p:cNvSpPr>
              <p:nvPr/>
            </p:nvSpPr>
            <p:spPr bwMode="auto">
              <a:xfrm flipH="1">
                <a:off x="745" y="2774"/>
                <a:ext cx="14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1" name="Line 45"/>
              <p:cNvSpPr>
                <a:spLocks noChangeShapeType="1"/>
              </p:cNvSpPr>
              <p:nvPr/>
            </p:nvSpPr>
            <p:spPr bwMode="auto">
              <a:xfrm flipH="1">
                <a:off x="886" y="2857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2" name="Line 46"/>
              <p:cNvSpPr>
                <a:spLocks noChangeShapeType="1"/>
              </p:cNvSpPr>
              <p:nvPr/>
            </p:nvSpPr>
            <p:spPr bwMode="auto">
              <a:xfrm flipH="1">
                <a:off x="933" y="2898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3" name="Line 47"/>
              <p:cNvSpPr>
                <a:spLocks noChangeShapeType="1"/>
              </p:cNvSpPr>
              <p:nvPr/>
            </p:nvSpPr>
            <p:spPr bwMode="auto">
              <a:xfrm flipH="1" flipV="1">
                <a:off x="943" y="2930"/>
                <a:ext cx="132" cy="1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4" name="Line 48"/>
              <p:cNvSpPr>
                <a:spLocks noChangeShapeType="1"/>
              </p:cNvSpPr>
              <p:nvPr/>
            </p:nvSpPr>
            <p:spPr bwMode="auto">
              <a:xfrm flipH="1">
                <a:off x="886" y="2981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5" name="Line 49"/>
              <p:cNvSpPr>
                <a:spLocks noChangeShapeType="1"/>
              </p:cNvSpPr>
              <p:nvPr/>
            </p:nvSpPr>
            <p:spPr bwMode="auto">
              <a:xfrm flipH="1">
                <a:off x="839" y="3022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6" name="Line 50"/>
              <p:cNvSpPr>
                <a:spLocks noChangeShapeType="1"/>
              </p:cNvSpPr>
              <p:nvPr/>
            </p:nvSpPr>
            <p:spPr bwMode="auto">
              <a:xfrm flipH="1">
                <a:off x="1120" y="3291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7" name="Line 51"/>
              <p:cNvSpPr>
                <a:spLocks noChangeShapeType="1"/>
              </p:cNvSpPr>
              <p:nvPr/>
            </p:nvSpPr>
            <p:spPr bwMode="auto">
              <a:xfrm flipH="1">
                <a:off x="978" y="3332"/>
                <a:ext cx="189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8" name="Line 52"/>
              <p:cNvSpPr>
                <a:spLocks noChangeShapeType="1"/>
              </p:cNvSpPr>
              <p:nvPr/>
            </p:nvSpPr>
            <p:spPr bwMode="auto">
              <a:xfrm flipH="1">
                <a:off x="978" y="3374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69" name="Line 53"/>
              <p:cNvSpPr>
                <a:spLocks noChangeShapeType="1"/>
              </p:cNvSpPr>
              <p:nvPr/>
            </p:nvSpPr>
            <p:spPr bwMode="auto">
              <a:xfrm flipH="1">
                <a:off x="978" y="3416"/>
                <a:ext cx="94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0" name="Line 54"/>
              <p:cNvSpPr>
                <a:spLocks noChangeShapeType="1"/>
              </p:cNvSpPr>
              <p:nvPr/>
            </p:nvSpPr>
            <p:spPr bwMode="auto">
              <a:xfrm flipH="1">
                <a:off x="884" y="3291"/>
                <a:ext cx="18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1" name="Line 55"/>
              <p:cNvSpPr>
                <a:spLocks noChangeShapeType="1"/>
              </p:cNvSpPr>
              <p:nvPr/>
            </p:nvSpPr>
            <p:spPr bwMode="auto">
              <a:xfrm flipH="1">
                <a:off x="884" y="3249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2" name="Freeform 56"/>
              <p:cNvSpPr>
                <a:spLocks/>
              </p:cNvSpPr>
              <p:nvPr/>
            </p:nvSpPr>
            <p:spPr bwMode="auto">
              <a:xfrm flipH="1">
                <a:off x="887" y="3209"/>
                <a:ext cx="91" cy="1"/>
              </a:xfrm>
              <a:custGeom>
                <a:avLst/>
                <a:gdLst>
                  <a:gd name="T0" fmla="*/ 0 w 87"/>
                  <a:gd name="T1" fmla="*/ 0 h 1"/>
                  <a:gd name="T2" fmla="*/ 109 w 87"/>
                  <a:gd name="T3" fmla="*/ 0 h 1"/>
                  <a:gd name="T4" fmla="*/ 0 60000 65536"/>
                  <a:gd name="T5" fmla="*/ 0 60000 65536"/>
                  <a:gd name="T6" fmla="*/ 0 w 87"/>
                  <a:gd name="T7" fmla="*/ 0 h 1"/>
                  <a:gd name="T8" fmla="*/ 87 w 8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">
                    <a:moveTo>
                      <a:pt x="0" y="0"/>
                    </a:moveTo>
                    <a:lnTo>
                      <a:pt x="87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3" name="Freeform 57"/>
              <p:cNvSpPr>
                <a:spLocks/>
              </p:cNvSpPr>
              <p:nvPr/>
            </p:nvSpPr>
            <p:spPr bwMode="auto">
              <a:xfrm flipH="1" flipV="1">
                <a:off x="1034" y="3499"/>
                <a:ext cx="133" cy="1"/>
              </a:xfrm>
              <a:custGeom>
                <a:avLst/>
                <a:gdLst>
                  <a:gd name="T0" fmla="*/ 0 w 128"/>
                  <a:gd name="T1" fmla="*/ 0 h 1"/>
                  <a:gd name="T2" fmla="*/ 155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4" name="Freeform 58"/>
              <p:cNvSpPr>
                <a:spLocks/>
              </p:cNvSpPr>
              <p:nvPr/>
            </p:nvSpPr>
            <p:spPr bwMode="auto">
              <a:xfrm flipH="1" flipV="1">
                <a:off x="987" y="3458"/>
                <a:ext cx="133" cy="0"/>
              </a:xfrm>
              <a:custGeom>
                <a:avLst/>
                <a:gdLst>
                  <a:gd name="T0" fmla="*/ 0 w 128"/>
                  <a:gd name="T1" fmla="*/ 0 h 1"/>
                  <a:gd name="T2" fmla="*/ 155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0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5" name="Freeform 59"/>
              <p:cNvSpPr>
                <a:spLocks/>
              </p:cNvSpPr>
              <p:nvPr/>
            </p:nvSpPr>
            <p:spPr bwMode="auto">
              <a:xfrm>
                <a:off x="797" y="3126"/>
                <a:ext cx="134" cy="1"/>
              </a:xfrm>
              <a:custGeom>
                <a:avLst/>
                <a:gdLst>
                  <a:gd name="T0" fmla="*/ 0 w 128"/>
                  <a:gd name="T1" fmla="*/ 0 h 1"/>
                  <a:gd name="T2" fmla="*/ 161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6" name="Freeform 60"/>
              <p:cNvSpPr>
                <a:spLocks/>
              </p:cNvSpPr>
              <p:nvPr/>
            </p:nvSpPr>
            <p:spPr bwMode="auto">
              <a:xfrm>
                <a:off x="751" y="3167"/>
                <a:ext cx="133" cy="1"/>
              </a:xfrm>
              <a:custGeom>
                <a:avLst/>
                <a:gdLst>
                  <a:gd name="T0" fmla="*/ 0 w 128"/>
                  <a:gd name="T1" fmla="*/ 0 h 1"/>
                  <a:gd name="T2" fmla="*/ 155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7" name="Freeform 61"/>
              <p:cNvSpPr>
                <a:spLocks/>
              </p:cNvSpPr>
              <p:nvPr/>
            </p:nvSpPr>
            <p:spPr bwMode="auto">
              <a:xfrm>
                <a:off x="703" y="3209"/>
                <a:ext cx="133" cy="1"/>
              </a:xfrm>
              <a:custGeom>
                <a:avLst/>
                <a:gdLst>
                  <a:gd name="T0" fmla="*/ 0 w 128"/>
                  <a:gd name="T1" fmla="*/ 0 h 1"/>
                  <a:gd name="T2" fmla="*/ 155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8" name="Freeform 62"/>
              <p:cNvSpPr>
                <a:spLocks/>
              </p:cNvSpPr>
              <p:nvPr/>
            </p:nvSpPr>
            <p:spPr bwMode="auto">
              <a:xfrm>
                <a:off x="656" y="3250"/>
                <a:ext cx="134" cy="1"/>
              </a:xfrm>
              <a:custGeom>
                <a:avLst/>
                <a:gdLst>
                  <a:gd name="T0" fmla="*/ 0 w 128"/>
                  <a:gd name="T1" fmla="*/ 0 h 1"/>
                  <a:gd name="T2" fmla="*/ 161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79" name="Line 63"/>
              <p:cNvSpPr>
                <a:spLocks noChangeShapeType="1"/>
              </p:cNvSpPr>
              <p:nvPr/>
            </p:nvSpPr>
            <p:spPr bwMode="auto">
              <a:xfrm flipH="1">
                <a:off x="458" y="3374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0" name="Line 64"/>
              <p:cNvSpPr>
                <a:spLocks noChangeShapeType="1"/>
              </p:cNvSpPr>
              <p:nvPr/>
            </p:nvSpPr>
            <p:spPr bwMode="auto">
              <a:xfrm flipH="1">
                <a:off x="506" y="3333"/>
                <a:ext cx="93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1" name="Line 65"/>
              <p:cNvSpPr>
                <a:spLocks noChangeShapeType="1"/>
              </p:cNvSpPr>
              <p:nvPr/>
            </p:nvSpPr>
            <p:spPr bwMode="auto">
              <a:xfrm flipH="1">
                <a:off x="553" y="3291"/>
                <a:ext cx="14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2" name="Freeform 66"/>
              <p:cNvSpPr>
                <a:spLocks/>
              </p:cNvSpPr>
              <p:nvPr/>
            </p:nvSpPr>
            <p:spPr bwMode="auto">
              <a:xfrm flipH="1">
                <a:off x="656" y="3333"/>
                <a:ext cx="134" cy="1"/>
              </a:xfrm>
              <a:custGeom>
                <a:avLst/>
                <a:gdLst>
                  <a:gd name="T0" fmla="*/ 0 w 128"/>
                  <a:gd name="T1" fmla="*/ 0 h 1"/>
                  <a:gd name="T2" fmla="*/ 161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3" name="Freeform 67"/>
              <p:cNvSpPr>
                <a:spLocks/>
              </p:cNvSpPr>
              <p:nvPr/>
            </p:nvSpPr>
            <p:spPr bwMode="auto">
              <a:xfrm flipH="1">
                <a:off x="656" y="3374"/>
                <a:ext cx="134" cy="1"/>
              </a:xfrm>
              <a:custGeom>
                <a:avLst/>
                <a:gdLst>
                  <a:gd name="T0" fmla="*/ 0 w 128"/>
                  <a:gd name="T1" fmla="*/ 0 h 1"/>
                  <a:gd name="T2" fmla="*/ 161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4" name="Freeform 68"/>
              <p:cNvSpPr>
                <a:spLocks/>
              </p:cNvSpPr>
              <p:nvPr/>
            </p:nvSpPr>
            <p:spPr bwMode="auto">
              <a:xfrm flipH="1" flipV="1">
                <a:off x="703" y="3457"/>
                <a:ext cx="133" cy="1"/>
              </a:xfrm>
              <a:custGeom>
                <a:avLst/>
                <a:gdLst>
                  <a:gd name="T0" fmla="*/ 0 w 128"/>
                  <a:gd name="T1" fmla="*/ 0 h 1"/>
                  <a:gd name="T2" fmla="*/ 155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5" name="Freeform 69"/>
              <p:cNvSpPr>
                <a:spLocks/>
              </p:cNvSpPr>
              <p:nvPr/>
            </p:nvSpPr>
            <p:spPr bwMode="auto">
              <a:xfrm flipH="1" flipV="1">
                <a:off x="656" y="3416"/>
                <a:ext cx="134" cy="0"/>
              </a:xfrm>
              <a:custGeom>
                <a:avLst/>
                <a:gdLst>
                  <a:gd name="T0" fmla="*/ 0 w 128"/>
                  <a:gd name="T1" fmla="*/ 0 h 1"/>
                  <a:gd name="T2" fmla="*/ 161 w 128"/>
                  <a:gd name="T3" fmla="*/ 0 h 1"/>
                  <a:gd name="T4" fmla="*/ 0 60000 65536"/>
                  <a:gd name="T5" fmla="*/ 0 60000 65536"/>
                  <a:gd name="T6" fmla="*/ 0 w 128"/>
                  <a:gd name="T7" fmla="*/ 0 h 1"/>
                  <a:gd name="T8" fmla="*/ 128 w 128"/>
                  <a:gd name="T9" fmla="*/ 0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8" h="1">
                    <a:moveTo>
                      <a:pt x="0" y="0"/>
                    </a:moveTo>
                    <a:lnTo>
                      <a:pt x="128" y="0"/>
                    </a:lnTo>
                  </a:path>
                </a:pathLst>
              </a:custGeom>
              <a:noFill/>
              <a:ln w="9525">
                <a:solidFill>
                  <a:srgbClr val="00FFFF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6" name="Line 70"/>
              <p:cNvSpPr>
                <a:spLocks noChangeShapeType="1"/>
              </p:cNvSpPr>
              <p:nvPr/>
            </p:nvSpPr>
            <p:spPr bwMode="auto">
              <a:xfrm flipH="1">
                <a:off x="600" y="3540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7" name="Line 71"/>
              <p:cNvSpPr>
                <a:spLocks noChangeShapeType="1"/>
              </p:cNvSpPr>
              <p:nvPr/>
            </p:nvSpPr>
            <p:spPr bwMode="auto">
              <a:xfrm flipH="1">
                <a:off x="647" y="3499"/>
                <a:ext cx="143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8" name="Line 72"/>
              <p:cNvSpPr>
                <a:spLocks noChangeShapeType="1"/>
              </p:cNvSpPr>
              <p:nvPr/>
            </p:nvSpPr>
            <p:spPr bwMode="auto">
              <a:xfrm flipH="1">
                <a:off x="1072" y="3540"/>
                <a:ext cx="4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89" name="Line 73"/>
              <p:cNvSpPr>
                <a:spLocks noChangeShapeType="1"/>
              </p:cNvSpPr>
              <p:nvPr/>
            </p:nvSpPr>
            <p:spPr bwMode="auto">
              <a:xfrm flipH="1">
                <a:off x="837" y="3084"/>
                <a:ext cx="47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0" name="Line 74"/>
              <p:cNvSpPr>
                <a:spLocks noChangeShapeType="1"/>
              </p:cNvSpPr>
              <p:nvPr/>
            </p:nvSpPr>
            <p:spPr bwMode="auto">
              <a:xfrm flipH="1">
                <a:off x="659" y="2502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1" name="Line 75"/>
              <p:cNvSpPr>
                <a:spLocks noChangeShapeType="1"/>
              </p:cNvSpPr>
              <p:nvPr/>
            </p:nvSpPr>
            <p:spPr bwMode="auto">
              <a:xfrm flipH="1">
                <a:off x="659" y="2543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2" name="Line 76"/>
              <p:cNvSpPr>
                <a:spLocks noChangeShapeType="1"/>
              </p:cNvSpPr>
              <p:nvPr/>
            </p:nvSpPr>
            <p:spPr bwMode="auto">
              <a:xfrm flipH="1">
                <a:off x="565" y="2585"/>
                <a:ext cx="189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3" name="Line 77"/>
              <p:cNvSpPr>
                <a:spLocks noChangeShapeType="1"/>
              </p:cNvSpPr>
              <p:nvPr/>
            </p:nvSpPr>
            <p:spPr bwMode="auto">
              <a:xfrm flipH="1">
                <a:off x="471" y="2543"/>
                <a:ext cx="14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4" name="Line 78"/>
              <p:cNvSpPr>
                <a:spLocks noChangeShapeType="1"/>
              </p:cNvSpPr>
              <p:nvPr/>
            </p:nvSpPr>
            <p:spPr bwMode="auto">
              <a:xfrm flipH="1">
                <a:off x="612" y="2626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5" name="Line 79"/>
              <p:cNvSpPr>
                <a:spLocks noChangeShapeType="1"/>
              </p:cNvSpPr>
              <p:nvPr/>
            </p:nvSpPr>
            <p:spPr bwMode="auto">
              <a:xfrm flipH="1">
                <a:off x="659" y="2667"/>
                <a:ext cx="9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6" name="Line 80"/>
              <p:cNvSpPr>
                <a:spLocks noChangeShapeType="1"/>
              </p:cNvSpPr>
              <p:nvPr/>
            </p:nvSpPr>
            <p:spPr bwMode="auto">
              <a:xfrm flipH="1" flipV="1">
                <a:off x="669" y="2699"/>
                <a:ext cx="132" cy="1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7" name="Line 81"/>
              <p:cNvSpPr>
                <a:spLocks noChangeShapeType="1"/>
              </p:cNvSpPr>
              <p:nvPr/>
            </p:nvSpPr>
            <p:spPr bwMode="auto">
              <a:xfrm flipH="1">
                <a:off x="612" y="2750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8" name="Line 82"/>
              <p:cNvSpPr>
                <a:spLocks noChangeShapeType="1"/>
              </p:cNvSpPr>
              <p:nvPr/>
            </p:nvSpPr>
            <p:spPr bwMode="auto">
              <a:xfrm flipH="1">
                <a:off x="565" y="2791"/>
                <a:ext cx="142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99" name="Line 95"/>
              <p:cNvSpPr>
                <a:spLocks noChangeShapeType="1"/>
              </p:cNvSpPr>
              <p:nvPr/>
            </p:nvSpPr>
            <p:spPr bwMode="auto">
              <a:xfrm>
                <a:off x="521" y="2146"/>
                <a:ext cx="8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0" name="Line 96"/>
              <p:cNvSpPr>
                <a:spLocks noChangeShapeType="1"/>
              </p:cNvSpPr>
              <p:nvPr/>
            </p:nvSpPr>
            <p:spPr bwMode="auto">
              <a:xfrm>
                <a:off x="521" y="2189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1" name="Line 97"/>
              <p:cNvSpPr>
                <a:spLocks noChangeShapeType="1"/>
              </p:cNvSpPr>
              <p:nvPr/>
            </p:nvSpPr>
            <p:spPr bwMode="auto">
              <a:xfrm>
                <a:off x="564" y="2230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2" name="Line 98"/>
              <p:cNvSpPr>
                <a:spLocks noChangeShapeType="1"/>
              </p:cNvSpPr>
              <p:nvPr/>
            </p:nvSpPr>
            <p:spPr bwMode="auto">
              <a:xfrm>
                <a:off x="564" y="2272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3" name="Line 99"/>
              <p:cNvSpPr>
                <a:spLocks noChangeShapeType="1"/>
              </p:cNvSpPr>
              <p:nvPr/>
            </p:nvSpPr>
            <p:spPr bwMode="auto">
              <a:xfrm>
                <a:off x="478" y="2313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4" name="Line 100"/>
              <p:cNvSpPr>
                <a:spLocks noChangeShapeType="1"/>
              </p:cNvSpPr>
              <p:nvPr/>
            </p:nvSpPr>
            <p:spPr bwMode="auto">
              <a:xfrm>
                <a:off x="521" y="2354"/>
                <a:ext cx="8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5" name="Line 101"/>
              <p:cNvSpPr>
                <a:spLocks noChangeShapeType="1"/>
              </p:cNvSpPr>
              <p:nvPr/>
            </p:nvSpPr>
            <p:spPr bwMode="auto">
              <a:xfrm>
                <a:off x="521" y="2396"/>
                <a:ext cx="17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6" name="Line 102"/>
              <p:cNvSpPr>
                <a:spLocks noChangeShapeType="1"/>
              </p:cNvSpPr>
              <p:nvPr/>
            </p:nvSpPr>
            <p:spPr bwMode="auto">
              <a:xfrm>
                <a:off x="521" y="2437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7" name="Line 103"/>
              <p:cNvSpPr>
                <a:spLocks noChangeShapeType="1"/>
              </p:cNvSpPr>
              <p:nvPr/>
            </p:nvSpPr>
            <p:spPr bwMode="auto">
              <a:xfrm>
                <a:off x="521" y="2478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8" name="Line 104"/>
              <p:cNvSpPr>
                <a:spLocks noChangeShapeType="1"/>
              </p:cNvSpPr>
              <p:nvPr/>
            </p:nvSpPr>
            <p:spPr bwMode="auto">
              <a:xfrm>
                <a:off x="567" y="1642"/>
                <a:ext cx="8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9" name="Line 105"/>
              <p:cNvSpPr>
                <a:spLocks noChangeShapeType="1"/>
              </p:cNvSpPr>
              <p:nvPr/>
            </p:nvSpPr>
            <p:spPr bwMode="auto">
              <a:xfrm>
                <a:off x="567" y="1685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0" name="Line 106"/>
              <p:cNvSpPr>
                <a:spLocks noChangeShapeType="1"/>
              </p:cNvSpPr>
              <p:nvPr/>
            </p:nvSpPr>
            <p:spPr bwMode="auto">
              <a:xfrm>
                <a:off x="610" y="1726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1" name="Line 107"/>
              <p:cNvSpPr>
                <a:spLocks noChangeShapeType="1"/>
              </p:cNvSpPr>
              <p:nvPr/>
            </p:nvSpPr>
            <p:spPr bwMode="auto">
              <a:xfrm>
                <a:off x="521" y="1752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2" name="Line 108"/>
              <p:cNvSpPr>
                <a:spLocks noChangeShapeType="1"/>
              </p:cNvSpPr>
              <p:nvPr/>
            </p:nvSpPr>
            <p:spPr bwMode="auto">
              <a:xfrm>
                <a:off x="524" y="1809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3" name="Line 109"/>
              <p:cNvSpPr>
                <a:spLocks noChangeShapeType="1"/>
              </p:cNvSpPr>
              <p:nvPr/>
            </p:nvSpPr>
            <p:spPr bwMode="auto">
              <a:xfrm>
                <a:off x="567" y="1850"/>
                <a:ext cx="85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4" name="Line 110"/>
              <p:cNvSpPr>
                <a:spLocks noChangeShapeType="1"/>
              </p:cNvSpPr>
              <p:nvPr/>
            </p:nvSpPr>
            <p:spPr bwMode="auto">
              <a:xfrm>
                <a:off x="567" y="1979"/>
                <a:ext cx="171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5" name="Line 111"/>
              <p:cNvSpPr>
                <a:spLocks noChangeShapeType="1"/>
              </p:cNvSpPr>
              <p:nvPr/>
            </p:nvSpPr>
            <p:spPr bwMode="auto">
              <a:xfrm>
                <a:off x="521" y="2069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16" name="Line 112"/>
              <p:cNvSpPr>
                <a:spLocks noChangeShapeType="1"/>
              </p:cNvSpPr>
              <p:nvPr/>
            </p:nvSpPr>
            <p:spPr bwMode="auto">
              <a:xfrm>
                <a:off x="567" y="2024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628" name="Text Box 7"/>
            <p:cNvSpPr txBox="1">
              <a:spLocks noChangeArrowheads="1"/>
            </p:cNvSpPr>
            <p:nvPr/>
          </p:nvSpPr>
          <p:spPr bwMode="auto">
            <a:xfrm>
              <a:off x="2987675" y="0"/>
              <a:ext cx="2735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cs typeface="Arial" charset="0"/>
                </a:rPr>
                <a:t>План участков  </a:t>
              </a:r>
              <a:r>
                <a:rPr lang="ru-RU" sz="1400" b="1" dirty="0" smtClean="0">
                  <a:cs typeface="Arial" charset="0"/>
                </a:rPr>
                <a:t>(</a:t>
              </a:r>
              <a:r>
                <a:rPr lang="ru-RU" sz="1400" b="1" dirty="0">
                  <a:cs typeface="Arial" charset="0"/>
                </a:rPr>
                <a:t>7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cs typeface="Arial" charset="0"/>
                </a:rPr>
                <a:t>лист)</a:t>
              </a:r>
            </a:p>
          </p:txBody>
        </p:sp>
        <p:sp>
          <p:nvSpPr>
            <p:cNvPr id="26629" name="Rectangle 118"/>
            <p:cNvSpPr>
              <a:spLocks noChangeArrowheads="1"/>
            </p:cNvSpPr>
            <p:nvPr/>
          </p:nvSpPr>
          <p:spPr bwMode="auto">
            <a:xfrm rot="-5400000">
              <a:off x="-1274762" y="2290762"/>
              <a:ext cx="3455988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300">
                  <a:latin typeface="Times New Roman" pitchFamily="18" charset="0"/>
                </a:rPr>
                <a:t>Ленинградская область</a:t>
              </a:r>
              <a:r>
                <a:rPr lang="en-US" sz="1300">
                  <a:latin typeface="Times New Roman" pitchFamily="18" charset="0"/>
                </a:rPr>
                <a:t>   </a:t>
              </a:r>
              <a:r>
                <a:rPr lang="ru-RU" sz="1300">
                  <a:latin typeface="Times New Roman" pitchFamily="18" charset="0"/>
                </a:rPr>
                <a:t>Выборгский район</a:t>
              </a:r>
            </a:p>
          </p:txBody>
        </p:sp>
        <p:sp>
          <p:nvSpPr>
            <p:cNvPr id="26630" name="Rectangle 119"/>
            <p:cNvSpPr>
              <a:spLocks noChangeArrowheads="1"/>
            </p:cNvSpPr>
            <p:nvPr/>
          </p:nvSpPr>
          <p:spPr bwMode="auto">
            <a:xfrm rot="-5400000">
              <a:off x="-918369" y="2115344"/>
              <a:ext cx="223202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ru-RU" sz="1500" b="1" dirty="0">
                  <a:solidFill>
                    <a:srgbClr val="006699"/>
                  </a:solidFill>
                  <a:latin typeface="Times New Roman" pitchFamily="18" charset="0"/>
                </a:rPr>
                <a:t>Массив «Житково»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051050" y="188913"/>
            <a:ext cx="669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/>
              <a:t>ФОТОГРАФИИ УЧАСТКОВ В ЖИТКОВО (к фотоплану </a:t>
            </a:r>
            <a:r>
              <a:rPr lang="ru-RU" sz="1400" b="1" dirty="0" smtClean="0"/>
              <a:t>№</a:t>
            </a:r>
            <a:r>
              <a:rPr lang="ru-RU" sz="1400" b="1" dirty="0"/>
              <a:t>7</a:t>
            </a:r>
            <a:r>
              <a:rPr lang="ru-RU" sz="1400" b="1" dirty="0" smtClean="0"/>
              <a:t>)</a:t>
            </a:r>
            <a:endParaRPr lang="ru-RU" sz="1400" b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755650" y="2565400"/>
            <a:ext cx="3168650" cy="2030413"/>
            <a:chOff x="755650" y="2565400"/>
            <a:chExt cx="3168650" cy="2030413"/>
          </a:xfrm>
        </p:grpSpPr>
        <p:pic>
          <p:nvPicPr>
            <p:cNvPr id="2765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650" y="2565400"/>
              <a:ext cx="3168650" cy="203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Rectangle 11"/>
            <p:cNvSpPr>
              <a:spLocks noChangeArrowheads="1"/>
            </p:cNvSpPr>
            <p:nvPr/>
          </p:nvSpPr>
          <p:spPr bwMode="auto">
            <a:xfrm>
              <a:off x="755650" y="4149725"/>
              <a:ext cx="3095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dirty="0"/>
                <a:t>Участок  с кадастровым № 47:01:1122001:1251 под нежилое здание подсобного цеха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580063" y="2636838"/>
            <a:ext cx="3313112" cy="1919287"/>
            <a:chOff x="5580063" y="2636838"/>
            <a:chExt cx="3313112" cy="1919287"/>
          </a:xfrm>
        </p:grpSpPr>
        <p:pic>
          <p:nvPicPr>
            <p:cNvPr id="276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063" y="2636838"/>
              <a:ext cx="3305175" cy="191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7" name="Rectangle 12"/>
            <p:cNvSpPr>
              <a:spLocks noChangeArrowheads="1"/>
            </p:cNvSpPr>
            <p:nvPr/>
          </p:nvSpPr>
          <p:spPr bwMode="auto">
            <a:xfrm>
              <a:off x="5580063" y="4149725"/>
              <a:ext cx="33131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dirty="0"/>
                <a:t>Участок  с кадастровым № 47:01:1122001:1193 под нежилое здание конторы с мансардой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55650" y="4645025"/>
            <a:ext cx="8088313" cy="2047875"/>
            <a:chOff x="755650" y="4645025"/>
            <a:chExt cx="8088313" cy="2047875"/>
          </a:xfrm>
        </p:grpSpPr>
        <p:pic>
          <p:nvPicPr>
            <p:cNvPr id="2765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0063" y="4645025"/>
              <a:ext cx="3263900" cy="2027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5650" y="4652963"/>
              <a:ext cx="2952750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Rectangle 13"/>
            <p:cNvSpPr>
              <a:spLocks noChangeArrowheads="1"/>
            </p:cNvSpPr>
            <p:nvPr/>
          </p:nvSpPr>
          <p:spPr bwMode="auto">
            <a:xfrm>
              <a:off x="3851275" y="4724400"/>
              <a:ext cx="1655763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/>
                <a:t>2 участка под одним кадастровым № 47:01:1122001:1195 под нежилое здание склада №1, машинного двора с мастерской, эстакадой</a:t>
              </a:r>
            </a:p>
          </p:txBody>
        </p:sp>
        <p:sp>
          <p:nvSpPr>
            <p:cNvPr id="27660" name="Freeform 15"/>
            <p:cNvSpPr>
              <a:spLocks/>
            </p:cNvSpPr>
            <p:nvPr/>
          </p:nvSpPr>
          <p:spPr bwMode="auto">
            <a:xfrm>
              <a:off x="3759200" y="5702300"/>
              <a:ext cx="889000" cy="241300"/>
            </a:xfrm>
            <a:custGeom>
              <a:avLst/>
              <a:gdLst>
                <a:gd name="T0" fmla="*/ 2147483647 w 560"/>
                <a:gd name="T1" fmla="*/ 0 h 152"/>
                <a:gd name="T2" fmla="*/ 2147483647 w 560"/>
                <a:gd name="T3" fmla="*/ 2147483647 h 152"/>
                <a:gd name="T4" fmla="*/ 0 w 560"/>
                <a:gd name="T5" fmla="*/ 2147483647 h 152"/>
                <a:gd name="T6" fmla="*/ 0 60000 65536"/>
                <a:gd name="T7" fmla="*/ 0 60000 65536"/>
                <a:gd name="T8" fmla="*/ 0 60000 65536"/>
                <a:gd name="T9" fmla="*/ 0 w 560"/>
                <a:gd name="T10" fmla="*/ 0 h 152"/>
                <a:gd name="T11" fmla="*/ 560 w 560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0" h="152">
                  <a:moveTo>
                    <a:pt x="560" y="0"/>
                  </a:moveTo>
                  <a:lnTo>
                    <a:pt x="552" y="152"/>
                  </a:lnTo>
                  <a:lnTo>
                    <a:pt x="0" y="14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1" name="Freeform 16"/>
            <p:cNvSpPr>
              <a:spLocks/>
            </p:cNvSpPr>
            <p:nvPr/>
          </p:nvSpPr>
          <p:spPr bwMode="auto">
            <a:xfrm>
              <a:off x="4648200" y="5930900"/>
              <a:ext cx="901700" cy="1588"/>
            </a:xfrm>
            <a:custGeom>
              <a:avLst/>
              <a:gdLst>
                <a:gd name="T0" fmla="*/ 0 w 568"/>
                <a:gd name="T1" fmla="*/ 0 h 1"/>
                <a:gd name="T2" fmla="*/ 2147483647 w 568"/>
                <a:gd name="T3" fmla="*/ 0 h 1"/>
                <a:gd name="T4" fmla="*/ 0 60000 65536"/>
                <a:gd name="T5" fmla="*/ 0 60000 65536"/>
                <a:gd name="T6" fmla="*/ 0 w 568"/>
                <a:gd name="T7" fmla="*/ 0 h 1"/>
                <a:gd name="T8" fmla="*/ 568 w 56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8" h="1">
                  <a:moveTo>
                    <a:pt x="0" y="0"/>
                  </a:moveTo>
                  <a:lnTo>
                    <a:pt x="56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4213" y="549275"/>
            <a:ext cx="3167062" cy="1895475"/>
            <a:chOff x="684213" y="549275"/>
            <a:chExt cx="3167062" cy="1895475"/>
          </a:xfrm>
        </p:grpSpPr>
        <p:pic>
          <p:nvPicPr>
            <p:cNvPr id="2765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5650" y="549275"/>
              <a:ext cx="3095625" cy="189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2" name="Rectangle 17"/>
            <p:cNvSpPr>
              <a:spLocks noChangeArrowheads="1"/>
            </p:cNvSpPr>
            <p:nvPr/>
          </p:nvSpPr>
          <p:spPr bwMode="auto">
            <a:xfrm>
              <a:off x="684213" y="1989138"/>
              <a:ext cx="3095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Участок с кадастровым № 47:01:1122001:1196 под нежилое здание ангара №1</a:t>
              </a:r>
            </a:p>
          </p:txBody>
        </p:sp>
      </p:grpSp>
      <p:sp>
        <p:nvSpPr>
          <p:cNvPr id="27663" name="Rectangle 1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5580063" y="549275"/>
            <a:ext cx="3313112" cy="2006600"/>
            <a:chOff x="5580063" y="549275"/>
            <a:chExt cx="3313112" cy="2006600"/>
          </a:xfrm>
        </p:grpSpPr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80063" y="549275"/>
              <a:ext cx="3313112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4" name="Rectangle 30"/>
            <p:cNvSpPr>
              <a:spLocks noChangeArrowheads="1"/>
            </p:cNvSpPr>
            <p:nvPr/>
          </p:nvSpPr>
          <p:spPr bwMode="auto">
            <a:xfrm>
              <a:off x="5580063" y="2133600"/>
              <a:ext cx="3095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Участок с кадастровым № 47:01:1122001:1191 под нежилое здание нефтебазы</a:t>
              </a:r>
            </a:p>
          </p:txBody>
        </p:sp>
      </p:grpSp>
      <p:sp>
        <p:nvSpPr>
          <p:cNvPr id="27665" name="Rectangle 32"/>
          <p:cNvSpPr>
            <a:spLocks noChangeArrowheads="1"/>
          </p:cNvSpPr>
          <p:nvPr/>
        </p:nvSpPr>
        <p:spPr bwMode="auto">
          <a:xfrm rot="-5400000">
            <a:off x="-1274762" y="2290762"/>
            <a:ext cx="34559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300">
                <a:latin typeface="Times New Roman" pitchFamily="18" charset="0"/>
              </a:rPr>
              <a:t>Ленинградская область</a:t>
            </a:r>
            <a:r>
              <a:rPr lang="en-US" sz="1300">
                <a:latin typeface="Times New Roman" pitchFamily="18" charset="0"/>
              </a:rPr>
              <a:t>   </a:t>
            </a:r>
            <a:r>
              <a:rPr lang="ru-RU" sz="1300">
                <a:latin typeface="Times New Roman" pitchFamily="18" charset="0"/>
              </a:rPr>
              <a:t>Выборгский район</a:t>
            </a:r>
          </a:p>
        </p:txBody>
      </p:sp>
      <p:sp>
        <p:nvSpPr>
          <p:cNvPr id="27666" name="Rectangle 33"/>
          <p:cNvSpPr>
            <a:spLocks noChangeArrowheads="1"/>
          </p:cNvSpPr>
          <p:nvPr/>
        </p:nvSpPr>
        <p:spPr bwMode="auto">
          <a:xfrm rot="-5400000">
            <a:off x="-918369" y="2115344"/>
            <a:ext cx="22320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1500" b="1">
                <a:solidFill>
                  <a:srgbClr val="006699"/>
                </a:solidFill>
                <a:latin typeface="Times New Roman" pitchFamily="18" charset="0"/>
              </a:rPr>
              <a:t>Массив «Житково»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10604</TotalTime>
  <Words>1907</Words>
  <Application>Microsoft Office PowerPoint</Application>
  <PresentationFormat>Экран (4:3)</PresentationFormat>
  <Paragraphs>379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Слои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webadmin</dc:creator>
  <cp:lastModifiedBy>User2</cp:lastModifiedBy>
  <cp:revision>853</cp:revision>
  <dcterms:created xsi:type="dcterms:W3CDTF">2012-06-27T13:09:58Z</dcterms:created>
  <dcterms:modified xsi:type="dcterms:W3CDTF">2019-02-26T11:50:13Z</dcterms:modified>
</cp:coreProperties>
</file>