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3" r:id="rId4"/>
    <p:sldId id="262" r:id="rId5"/>
    <p:sldId id="267" r:id="rId6"/>
    <p:sldId id="260" r:id="rId7"/>
    <p:sldId id="261" r:id="rId8"/>
    <p:sldId id="265" r:id="rId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  <a:srgbClr val="00FFFF"/>
    <a:srgbClr val="FF9933"/>
    <a:srgbClr val="FF0000"/>
    <a:srgbClr val="808000"/>
    <a:srgbClr val="0033CC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147AF-C4D0-4C48-965C-BFA9FD91C3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DFCFC-CF24-49BE-90BF-97E15828BE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7354A-8D91-4632-A822-C571CDFA5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5C1B2-52AF-4C4B-985F-B5BD9715B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0D951-2101-4A2E-9EAC-1AB5EE63B7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9AADC-28BD-4846-9835-50FCADB6C3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E58DC-8075-4AAE-A39D-8A8B6C5B2C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E4834-94E6-4407-B0FB-17C00877B6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9D1EF-7FBB-4F38-A38A-73B2579083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7B7C9-B585-42A5-82D0-56C1D8147B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4A773-0133-44C7-82DD-8E9B785F7F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5D1313-27AC-4E50-AD42-D9ECF34150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1979"/>
            <a:ext cx="9144000" cy="598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2439" y="188640"/>
            <a:ext cx="88515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ООО»ВСЕВОЛОЖСКИЕ ПОМЕСТЬЯ»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899592" y="141398"/>
            <a:ext cx="6408712" cy="6530319"/>
            <a:chOff x="899592" y="141398"/>
            <a:chExt cx="6408712" cy="653031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141398"/>
              <a:ext cx="6408712" cy="6530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25"/>
            <p:cNvSpPr>
              <a:spLocks/>
            </p:cNvSpPr>
            <p:nvPr/>
          </p:nvSpPr>
          <p:spPr bwMode="auto">
            <a:xfrm rot="21540000">
              <a:off x="2278009" y="5158414"/>
              <a:ext cx="1004188" cy="1438683"/>
            </a:xfrm>
            <a:custGeom>
              <a:avLst/>
              <a:gdLst>
                <a:gd name="T0" fmla="*/ 264197667 w 60266"/>
                <a:gd name="T1" fmla="*/ 985651207 h 26861"/>
                <a:gd name="T2" fmla="*/ 0 w 60266"/>
                <a:gd name="T3" fmla="*/ 826338597 h 26861"/>
                <a:gd name="T4" fmla="*/ 39445431 w 60266"/>
                <a:gd name="T5" fmla="*/ 1960952287 h 26861"/>
                <a:gd name="T6" fmla="*/ 311445427 w 60266"/>
                <a:gd name="T7" fmla="*/ 2120519456 h 26861"/>
                <a:gd name="T8" fmla="*/ 311304614 w 60266"/>
                <a:gd name="T9" fmla="*/ 2141472521 h 26861"/>
                <a:gd name="T10" fmla="*/ 412276669 w 60266"/>
                <a:gd name="T11" fmla="*/ 2147483647 h 26861"/>
                <a:gd name="T12" fmla="*/ 412417482 w 60266"/>
                <a:gd name="T13" fmla="*/ 2147483647 h 26861"/>
                <a:gd name="T14" fmla="*/ 552248197 w 60266"/>
                <a:gd name="T15" fmla="*/ 2147483647 h 26861"/>
                <a:gd name="T16" fmla="*/ 600528442 w 60266"/>
                <a:gd name="T17" fmla="*/ 2050194750 h 26861"/>
                <a:gd name="T18" fmla="*/ 656071174 w 60266"/>
                <a:gd name="T19" fmla="*/ 1905982676 h 26861"/>
                <a:gd name="T20" fmla="*/ 695199871 w 60266"/>
                <a:gd name="T21" fmla="*/ 1886810943 h 26861"/>
                <a:gd name="T22" fmla="*/ 707084926 w 60266"/>
                <a:gd name="T23" fmla="*/ 1258128133 h 26861"/>
                <a:gd name="T24" fmla="*/ 598181847 w 60266"/>
                <a:gd name="T25" fmla="*/ 1211046649 h 26861"/>
                <a:gd name="T26" fmla="*/ 632910677 w 60266"/>
                <a:gd name="T27" fmla="*/ 667280545 h 26861"/>
                <a:gd name="T28" fmla="*/ 524277093 w 60266"/>
                <a:gd name="T29" fmla="*/ 578292787 h 26861"/>
                <a:gd name="T30" fmla="*/ 539248336 w 60266"/>
                <a:gd name="T31" fmla="*/ 254577769 h 26861"/>
                <a:gd name="T32" fmla="*/ 604165318 w 60266"/>
                <a:gd name="T33" fmla="*/ 288340630 h 26861"/>
                <a:gd name="T34" fmla="*/ 612648330 w 60266"/>
                <a:gd name="T35" fmla="*/ 183913748 h 26861"/>
                <a:gd name="T36" fmla="*/ 270603794 w 60266"/>
                <a:gd name="T37" fmla="*/ 0 h 26861"/>
                <a:gd name="T38" fmla="*/ 260349354 w 60266"/>
                <a:gd name="T39" fmla="*/ 377158512 h 26861"/>
                <a:gd name="T40" fmla="*/ 275942341 w 60266"/>
                <a:gd name="T41" fmla="*/ 377837142 h 26861"/>
                <a:gd name="T42" fmla="*/ 264197667 w 60266"/>
                <a:gd name="T43" fmla="*/ 985651207 h 268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266"/>
                <a:gd name="T67" fmla="*/ 0 h 26861"/>
                <a:gd name="T68" fmla="*/ 60266 w 60266"/>
                <a:gd name="T69" fmla="*/ 26861 h 26861"/>
                <a:gd name="connsiteX0" fmla="*/ 22518 w 60266"/>
                <a:gd name="connsiteY0" fmla="*/ 18125 h 33367"/>
                <a:gd name="connsiteX1" fmla="*/ 0 w 60266"/>
                <a:gd name="connsiteY1" fmla="*/ 16247 h 33367"/>
                <a:gd name="connsiteX2" fmla="*/ 3362 w 60266"/>
                <a:gd name="connsiteY2" fmla="*/ 29622 h 33367"/>
                <a:gd name="connsiteX3" fmla="*/ 26545 w 60266"/>
                <a:gd name="connsiteY3" fmla="*/ 31503 h 33367"/>
                <a:gd name="connsiteX4" fmla="*/ 26533 w 60266"/>
                <a:gd name="connsiteY4" fmla="*/ 31750 h 33367"/>
                <a:gd name="connsiteX5" fmla="*/ 35139 w 60266"/>
                <a:gd name="connsiteY5" fmla="*/ 32548 h 33367"/>
                <a:gd name="connsiteX6" fmla="*/ 35151 w 60266"/>
                <a:gd name="connsiteY6" fmla="*/ 32301 h 33367"/>
                <a:gd name="connsiteX7" fmla="*/ 47069 w 60266"/>
                <a:gd name="connsiteY7" fmla="*/ 33367 h 33367"/>
                <a:gd name="connsiteX8" fmla="*/ 51184 w 60266"/>
                <a:gd name="connsiteY8" fmla="*/ 30674 h 33367"/>
                <a:gd name="connsiteX9" fmla="*/ 55918 w 60266"/>
                <a:gd name="connsiteY9" fmla="*/ 28974 h 33367"/>
                <a:gd name="connsiteX10" fmla="*/ 59253 w 60266"/>
                <a:gd name="connsiteY10" fmla="*/ 28748 h 33367"/>
                <a:gd name="connsiteX11" fmla="*/ 60266 w 60266"/>
                <a:gd name="connsiteY11" fmla="*/ 21337 h 33367"/>
                <a:gd name="connsiteX12" fmla="*/ 50984 w 60266"/>
                <a:gd name="connsiteY12" fmla="*/ 20782 h 33367"/>
                <a:gd name="connsiteX13" fmla="*/ 53944 w 60266"/>
                <a:gd name="connsiteY13" fmla="*/ 14372 h 33367"/>
                <a:gd name="connsiteX14" fmla="*/ 44685 w 60266"/>
                <a:gd name="connsiteY14" fmla="*/ 13323 h 33367"/>
                <a:gd name="connsiteX15" fmla="*/ 45961 w 60266"/>
                <a:gd name="connsiteY15" fmla="*/ 9507 h 33367"/>
                <a:gd name="connsiteX16" fmla="*/ 51494 w 60266"/>
                <a:gd name="connsiteY16" fmla="*/ 9905 h 33367"/>
                <a:gd name="connsiteX17" fmla="*/ 52217 w 60266"/>
                <a:gd name="connsiteY17" fmla="*/ 8674 h 33367"/>
                <a:gd name="connsiteX18" fmla="*/ 26568 w 60266"/>
                <a:gd name="connsiteY18" fmla="*/ 0 h 33367"/>
                <a:gd name="connsiteX19" fmla="*/ 22190 w 60266"/>
                <a:gd name="connsiteY19" fmla="*/ 10952 h 33367"/>
                <a:gd name="connsiteX20" fmla="*/ 23519 w 60266"/>
                <a:gd name="connsiteY20" fmla="*/ 10960 h 33367"/>
                <a:gd name="connsiteX21" fmla="*/ 22518 w 60266"/>
                <a:gd name="connsiteY21" fmla="*/ 18125 h 33367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26590 w 60266"/>
                <a:gd name="connsiteY18" fmla="*/ 0 h 33850"/>
                <a:gd name="connsiteX19" fmla="*/ 22190 w 60266"/>
                <a:gd name="connsiteY19" fmla="*/ 11435 h 33850"/>
                <a:gd name="connsiteX20" fmla="*/ 23519 w 60266"/>
                <a:gd name="connsiteY20" fmla="*/ 11443 h 33850"/>
                <a:gd name="connsiteX21" fmla="*/ 22518 w 60266"/>
                <a:gd name="connsiteY21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43784 w 60266"/>
                <a:gd name="connsiteY18" fmla="*/ 6131 h 33850"/>
                <a:gd name="connsiteX19" fmla="*/ 26590 w 60266"/>
                <a:gd name="connsiteY19" fmla="*/ 0 h 33850"/>
                <a:gd name="connsiteX20" fmla="*/ 22190 w 60266"/>
                <a:gd name="connsiteY20" fmla="*/ 11435 h 33850"/>
                <a:gd name="connsiteX21" fmla="*/ 23519 w 60266"/>
                <a:gd name="connsiteY21" fmla="*/ 11443 h 33850"/>
                <a:gd name="connsiteX22" fmla="*/ 22518 w 60266"/>
                <a:gd name="connsiteY22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4751 w 60266"/>
                <a:gd name="connsiteY18" fmla="*/ 1152 h 33850"/>
                <a:gd name="connsiteX19" fmla="*/ 26590 w 60266"/>
                <a:gd name="connsiteY19" fmla="*/ 0 h 33850"/>
                <a:gd name="connsiteX20" fmla="*/ 22190 w 60266"/>
                <a:gd name="connsiteY20" fmla="*/ 11435 h 33850"/>
                <a:gd name="connsiteX21" fmla="*/ 23519 w 60266"/>
                <a:gd name="connsiteY21" fmla="*/ 11443 h 33850"/>
                <a:gd name="connsiteX22" fmla="*/ 22518 w 60266"/>
                <a:gd name="connsiteY22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3408 w 60266"/>
                <a:gd name="connsiteY18" fmla="*/ 4831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55 w 60266"/>
                <a:gd name="connsiteY17" fmla="*/ 7907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52307 w 60266"/>
                <a:gd name="connsiteY18" fmla="*/ 6285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3312 w 60266"/>
                <a:gd name="connsiteY19" fmla="*/ 4525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3312 w 60266"/>
                <a:gd name="connsiteY19" fmla="*/ 4525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2030 w 60266"/>
                <a:gd name="connsiteY19" fmla="*/ 4517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9206 w 60266"/>
                <a:gd name="connsiteY18" fmla="*/ 6264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3290 w 60266"/>
                <a:gd name="connsiteY20" fmla="*/ 5008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266" h="33850">
                  <a:moveTo>
                    <a:pt x="22518" y="18608"/>
                  </a:moveTo>
                  <a:lnTo>
                    <a:pt x="0" y="16730"/>
                  </a:lnTo>
                  <a:lnTo>
                    <a:pt x="3362" y="30105"/>
                  </a:lnTo>
                  <a:lnTo>
                    <a:pt x="26545" y="31986"/>
                  </a:lnTo>
                  <a:cubicBezTo>
                    <a:pt x="26541" y="32068"/>
                    <a:pt x="26537" y="32151"/>
                    <a:pt x="26533" y="32233"/>
                  </a:cubicBezTo>
                  <a:lnTo>
                    <a:pt x="35139" y="33031"/>
                  </a:lnTo>
                  <a:cubicBezTo>
                    <a:pt x="35147" y="32866"/>
                    <a:pt x="35143" y="32949"/>
                    <a:pt x="35151" y="32784"/>
                  </a:cubicBezTo>
                  <a:lnTo>
                    <a:pt x="47069" y="33850"/>
                  </a:lnTo>
                  <a:lnTo>
                    <a:pt x="51184" y="31157"/>
                  </a:lnTo>
                  <a:lnTo>
                    <a:pt x="55918" y="29457"/>
                  </a:lnTo>
                  <a:lnTo>
                    <a:pt x="59253" y="29231"/>
                  </a:lnTo>
                  <a:lnTo>
                    <a:pt x="60266" y="21820"/>
                  </a:lnTo>
                  <a:lnTo>
                    <a:pt x="50984" y="21265"/>
                  </a:lnTo>
                  <a:lnTo>
                    <a:pt x="53944" y="14855"/>
                  </a:lnTo>
                  <a:lnTo>
                    <a:pt x="44685" y="13806"/>
                  </a:lnTo>
                  <a:lnTo>
                    <a:pt x="45961" y="9990"/>
                  </a:lnTo>
                  <a:lnTo>
                    <a:pt x="51494" y="10388"/>
                  </a:lnTo>
                  <a:lnTo>
                    <a:pt x="53133" y="8390"/>
                  </a:lnTo>
                  <a:lnTo>
                    <a:pt x="45463" y="7857"/>
                  </a:lnTo>
                  <a:lnTo>
                    <a:pt x="46902" y="4483"/>
                  </a:lnTo>
                  <a:lnTo>
                    <a:pt x="53290" y="5008"/>
                  </a:lnTo>
                  <a:lnTo>
                    <a:pt x="54751" y="1152"/>
                  </a:lnTo>
                  <a:lnTo>
                    <a:pt x="26590" y="0"/>
                  </a:lnTo>
                  <a:lnTo>
                    <a:pt x="22190" y="11435"/>
                  </a:lnTo>
                  <a:lnTo>
                    <a:pt x="23519" y="11443"/>
                  </a:lnTo>
                  <a:lnTo>
                    <a:pt x="22518" y="18608"/>
                  </a:lnTo>
                  <a:close/>
                </a:path>
              </a:pathLst>
            </a:custGeom>
            <a:solidFill>
              <a:schemeClr val="accent1"/>
            </a:solidFill>
            <a:ln w="31750" cmpd="sng">
              <a:solidFill>
                <a:srgbClr val="C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35696" y="4509120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Земельный массив «Южный»</a:t>
              </a:r>
              <a:endParaRPr lang="ru-RU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63688" y="0"/>
            <a:ext cx="5328592" cy="369332"/>
          </a:xfrm>
          <a:prstGeom prst="rect">
            <a:avLst/>
          </a:prstGeom>
          <a:solidFill>
            <a:srgbClr val="FFCC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ООО»ВСЕВОЛОЖСКИЕ ПОМЕСТЬЯ»</a:t>
            </a:r>
            <a:endParaRPr lang="ru-RU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4128" y="476672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Земельный массив,                общей площадью 60 га,                 в микрорайоне Южный , города Всеволожска.</a:t>
            </a:r>
          </a:p>
          <a:p>
            <a:endParaRPr lang="ru-RU" sz="1600" b="1" i="1" dirty="0" smtClean="0"/>
          </a:p>
          <a:p>
            <a:r>
              <a:rPr lang="ru-RU" sz="1600" b="1" i="1" dirty="0" smtClean="0"/>
              <a:t>Разрешенное использование участка – многоэтажное строительство.</a:t>
            </a:r>
          </a:p>
          <a:p>
            <a:r>
              <a:rPr lang="ru-RU" sz="1600" b="1" i="1" dirty="0" smtClean="0"/>
              <a:t>На территорию участка разработан и утвержден ППТ. Часть территории  относиться к Колтушской волости и так же предполагается  многоэтажная застройка.</a:t>
            </a:r>
            <a:endParaRPr lang="ru-RU" sz="1600" b="1" i="1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7" y="4365104"/>
            <a:ext cx="3259769" cy="222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/>
        </p:nvGrpSpPr>
        <p:grpSpPr>
          <a:xfrm>
            <a:off x="179512" y="404664"/>
            <a:ext cx="5432772" cy="6264696"/>
            <a:chOff x="179512" y="404664"/>
            <a:chExt cx="5432772" cy="6264696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09" y="404664"/>
              <a:ext cx="5428775" cy="422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4541080"/>
              <a:ext cx="5428775" cy="2128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Freeform 25"/>
            <p:cNvSpPr>
              <a:spLocks/>
            </p:cNvSpPr>
            <p:nvPr/>
          </p:nvSpPr>
          <p:spPr bwMode="auto">
            <a:xfrm rot="21540000">
              <a:off x="900466" y="890351"/>
              <a:ext cx="3116196" cy="4544980"/>
            </a:xfrm>
            <a:custGeom>
              <a:avLst/>
              <a:gdLst>
                <a:gd name="T0" fmla="*/ 264197667 w 60266"/>
                <a:gd name="T1" fmla="*/ 985651207 h 26861"/>
                <a:gd name="T2" fmla="*/ 0 w 60266"/>
                <a:gd name="T3" fmla="*/ 826338597 h 26861"/>
                <a:gd name="T4" fmla="*/ 39445431 w 60266"/>
                <a:gd name="T5" fmla="*/ 1960952287 h 26861"/>
                <a:gd name="T6" fmla="*/ 311445427 w 60266"/>
                <a:gd name="T7" fmla="*/ 2120519456 h 26861"/>
                <a:gd name="T8" fmla="*/ 311304614 w 60266"/>
                <a:gd name="T9" fmla="*/ 2141472521 h 26861"/>
                <a:gd name="T10" fmla="*/ 412276669 w 60266"/>
                <a:gd name="T11" fmla="*/ 2147483647 h 26861"/>
                <a:gd name="T12" fmla="*/ 412417482 w 60266"/>
                <a:gd name="T13" fmla="*/ 2147483647 h 26861"/>
                <a:gd name="T14" fmla="*/ 552248197 w 60266"/>
                <a:gd name="T15" fmla="*/ 2147483647 h 26861"/>
                <a:gd name="T16" fmla="*/ 600528442 w 60266"/>
                <a:gd name="T17" fmla="*/ 2050194750 h 26861"/>
                <a:gd name="T18" fmla="*/ 656071174 w 60266"/>
                <a:gd name="T19" fmla="*/ 1905982676 h 26861"/>
                <a:gd name="T20" fmla="*/ 695199871 w 60266"/>
                <a:gd name="T21" fmla="*/ 1886810943 h 26861"/>
                <a:gd name="T22" fmla="*/ 707084926 w 60266"/>
                <a:gd name="T23" fmla="*/ 1258128133 h 26861"/>
                <a:gd name="T24" fmla="*/ 598181847 w 60266"/>
                <a:gd name="T25" fmla="*/ 1211046649 h 26861"/>
                <a:gd name="T26" fmla="*/ 632910677 w 60266"/>
                <a:gd name="T27" fmla="*/ 667280545 h 26861"/>
                <a:gd name="T28" fmla="*/ 524277093 w 60266"/>
                <a:gd name="T29" fmla="*/ 578292787 h 26861"/>
                <a:gd name="T30" fmla="*/ 539248336 w 60266"/>
                <a:gd name="T31" fmla="*/ 254577769 h 26861"/>
                <a:gd name="T32" fmla="*/ 604165318 w 60266"/>
                <a:gd name="T33" fmla="*/ 288340630 h 26861"/>
                <a:gd name="T34" fmla="*/ 612648330 w 60266"/>
                <a:gd name="T35" fmla="*/ 183913748 h 26861"/>
                <a:gd name="T36" fmla="*/ 270603794 w 60266"/>
                <a:gd name="T37" fmla="*/ 0 h 26861"/>
                <a:gd name="T38" fmla="*/ 260349354 w 60266"/>
                <a:gd name="T39" fmla="*/ 377158512 h 26861"/>
                <a:gd name="T40" fmla="*/ 275942341 w 60266"/>
                <a:gd name="T41" fmla="*/ 377837142 h 26861"/>
                <a:gd name="T42" fmla="*/ 264197667 w 60266"/>
                <a:gd name="T43" fmla="*/ 985651207 h 268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266"/>
                <a:gd name="T67" fmla="*/ 0 h 26861"/>
                <a:gd name="T68" fmla="*/ 60266 w 60266"/>
                <a:gd name="T69" fmla="*/ 26861 h 26861"/>
                <a:gd name="connsiteX0" fmla="*/ 22518 w 60266"/>
                <a:gd name="connsiteY0" fmla="*/ 18125 h 33367"/>
                <a:gd name="connsiteX1" fmla="*/ 0 w 60266"/>
                <a:gd name="connsiteY1" fmla="*/ 16247 h 33367"/>
                <a:gd name="connsiteX2" fmla="*/ 3362 w 60266"/>
                <a:gd name="connsiteY2" fmla="*/ 29622 h 33367"/>
                <a:gd name="connsiteX3" fmla="*/ 26545 w 60266"/>
                <a:gd name="connsiteY3" fmla="*/ 31503 h 33367"/>
                <a:gd name="connsiteX4" fmla="*/ 26533 w 60266"/>
                <a:gd name="connsiteY4" fmla="*/ 31750 h 33367"/>
                <a:gd name="connsiteX5" fmla="*/ 35139 w 60266"/>
                <a:gd name="connsiteY5" fmla="*/ 32548 h 33367"/>
                <a:gd name="connsiteX6" fmla="*/ 35151 w 60266"/>
                <a:gd name="connsiteY6" fmla="*/ 32301 h 33367"/>
                <a:gd name="connsiteX7" fmla="*/ 47069 w 60266"/>
                <a:gd name="connsiteY7" fmla="*/ 33367 h 33367"/>
                <a:gd name="connsiteX8" fmla="*/ 51184 w 60266"/>
                <a:gd name="connsiteY8" fmla="*/ 30674 h 33367"/>
                <a:gd name="connsiteX9" fmla="*/ 55918 w 60266"/>
                <a:gd name="connsiteY9" fmla="*/ 28974 h 33367"/>
                <a:gd name="connsiteX10" fmla="*/ 59253 w 60266"/>
                <a:gd name="connsiteY10" fmla="*/ 28748 h 33367"/>
                <a:gd name="connsiteX11" fmla="*/ 60266 w 60266"/>
                <a:gd name="connsiteY11" fmla="*/ 21337 h 33367"/>
                <a:gd name="connsiteX12" fmla="*/ 50984 w 60266"/>
                <a:gd name="connsiteY12" fmla="*/ 20782 h 33367"/>
                <a:gd name="connsiteX13" fmla="*/ 53944 w 60266"/>
                <a:gd name="connsiteY13" fmla="*/ 14372 h 33367"/>
                <a:gd name="connsiteX14" fmla="*/ 44685 w 60266"/>
                <a:gd name="connsiteY14" fmla="*/ 13323 h 33367"/>
                <a:gd name="connsiteX15" fmla="*/ 45961 w 60266"/>
                <a:gd name="connsiteY15" fmla="*/ 9507 h 33367"/>
                <a:gd name="connsiteX16" fmla="*/ 51494 w 60266"/>
                <a:gd name="connsiteY16" fmla="*/ 9905 h 33367"/>
                <a:gd name="connsiteX17" fmla="*/ 52217 w 60266"/>
                <a:gd name="connsiteY17" fmla="*/ 8674 h 33367"/>
                <a:gd name="connsiteX18" fmla="*/ 26568 w 60266"/>
                <a:gd name="connsiteY18" fmla="*/ 0 h 33367"/>
                <a:gd name="connsiteX19" fmla="*/ 22190 w 60266"/>
                <a:gd name="connsiteY19" fmla="*/ 10952 h 33367"/>
                <a:gd name="connsiteX20" fmla="*/ 23519 w 60266"/>
                <a:gd name="connsiteY20" fmla="*/ 10960 h 33367"/>
                <a:gd name="connsiteX21" fmla="*/ 22518 w 60266"/>
                <a:gd name="connsiteY21" fmla="*/ 18125 h 33367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26590 w 60266"/>
                <a:gd name="connsiteY18" fmla="*/ 0 h 33850"/>
                <a:gd name="connsiteX19" fmla="*/ 22190 w 60266"/>
                <a:gd name="connsiteY19" fmla="*/ 11435 h 33850"/>
                <a:gd name="connsiteX20" fmla="*/ 23519 w 60266"/>
                <a:gd name="connsiteY20" fmla="*/ 11443 h 33850"/>
                <a:gd name="connsiteX21" fmla="*/ 22518 w 60266"/>
                <a:gd name="connsiteY21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43784 w 60266"/>
                <a:gd name="connsiteY18" fmla="*/ 6131 h 33850"/>
                <a:gd name="connsiteX19" fmla="*/ 26590 w 60266"/>
                <a:gd name="connsiteY19" fmla="*/ 0 h 33850"/>
                <a:gd name="connsiteX20" fmla="*/ 22190 w 60266"/>
                <a:gd name="connsiteY20" fmla="*/ 11435 h 33850"/>
                <a:gd name="connsiteX21" fmla="*/ 23519 w 60266"/>
                <a:gd name="connsiteY21" fmla="*/ 11443 h 33850"/>
                <a:gd name="connsiteX22" fmla="*/ 22518 w 60266"/>
                <a:gd name="connsiteY22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4751 w 60266"/>
                <a:gd name="connsiteY18" fmla="*/ 1152 h 33850"/>
                <a:gd name="connsiteX19" fmla="*/ 26590 w 60266"/>
                <a:gd name="connsiteY19" fmla="*/ 0 h 33850"/>
                <a:gd name="connsiteX20" fmla="*/ 22190 w 60266"/>
                <a:gd name="connsiteY20" fmla="*/ 11435 h 33850"/>
                <a:gd name="connsiteX21" fmla="*/ 23519 w 60266"/>
                <a:gd name="connsiteY21" fmla="*/ 11443 h 33850"/>
                <a:gd name="connsiteX22" fmla="*/ 22518 w 60266"/>
                <a:gd name="connsiteY22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3408 w 60266"/>
                <a:gd name="connsiteY18" fmla="*/ 4831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2217 w 60266"/>
                <a:gd name="connsiteY17" fmla="*/ 9157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55 w 60266"/>
                <a:gd name="connsiteY17" fmla="*/ 7907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51985 w 60266"/>
                <a:gd name="connsiteY18" fmla="*/ 5483 h 33850"/>
                <a:gd name="connsiteX19" fmla="*/ 54751 w 60266"/>
                <a:gd name="connsiteY19" fmla="*/ 1152 h 33850"/>
                <a:gd name="connsiteX20" fmla="*/ 26590 w 60266"/>
                <a:gd name="connsiteY20" fmla="*/ 0 h 33850"/>
                <a:gd name="connsiteX21" fmla="*/ 22190 w 60266"/>
                <a:gd name="connsiteY21" fmla="*/ 11435 h 33850"/>
                <a:gd name="connsiteX22" fmla="*/ 23519 w 60266"/>
                <a:gd name="connsiteY22" fmla="*/ 11443 h 33850"/>
                <a:gd name="connsiteX23" fmla="*/ 22518 w 60266"/>
                <a:gd name="connsiteY23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52307 w 60266"/>
                <a:gd name="connsiteY18" fmla="*/ 6285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1985 w 60266"/>
                <a:gd name="connsiteY19" fmla="*/ 5483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3312 w 60266"/>
                <a:gd name="connsiteY19" fmla="*/ 4525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3312 w 60266"/>
                <a:gd name="connsiteY19" fmla="*/ 4525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6902 w 60266"/>
                <a:gd name="connsiteY18" fmla="*/ 4483 h 33850"/>
                <a:gd name="connsiteX19" fmla="*/ 52030 w 60266"/>
                <a:gd name="connsiteY19" fmla="*/ 4517 h 33850"/>
                <a:gd name="connsiteX20" fmla="*/ 54751 w 60266"/>
                <a:gd name="connsiteY20" fmla="*/ 1152 h 33850"/>
                <a:gd name="connsiteX21" fmla="*/ 26590 w 60266"/>
                <a:gd name="connsiteY21" fmla="*/ 0 h 33850"/>
                <a:gd name="connsiteX22" fmla="*/ 22190 w 60266"/>
                <a:gd name="connsiteY22" fmla="*/ 11435 h 33850"/>
                <a:gd name="connsiteX23" fmla="*/ 23519 w 60266"/>
                <a:gd name="connsiteY23" fmla="*/ 11443 h 33850"/>
                <a:gd name="connsiteX24" fmla="*/ 22518 w 60266"/>
                <a:gd name="connsiteY24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9206 w 60266"/>
                <a:gd name="connsiteY18" fmla="*/ 6264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2030 w 60266"/>
                <a:gd name="connsiteY20" fmla="*/ 4517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  <a:gd name="connsiteX0" fmla="*/ 22518 w 60266"/>
                <a:gd name="connsiteY0" fmla="*/ 18608 h 33850"/>
                <a:gd name="connsiteX1" fmla="*/ 0 w 60266"/>
                <a:gd name="connsiteY1" fmla="*/ 16730 h 33850"/>
                <a:gd name="connsiteX2" fmla="*/ 3362 w 60266"/>
                <a:gd name="connsiteY2" fmla="*/ 30105 h 33850"/>
                <a:gd name="connsiteX3" fmla="*/ 26545 w 60266"/>
                <a:gd name="connsiteY3" fmla="*/ 31986 h 33850"/>
                <a:gd name="connsiteX4" fmla="*/ 26533 w 60266"/>
                <a:gd name="connsiteY4" fmla="*/ 32233 h 33850"/>
                <a:gd name="connsiteX5" fmla="*/ 35139 w 60266"/>
                <a:gd name="connsiteY5" fmla="*/ 33031 h 33850"/>
                <a:gd name="connsiteX6" fmla="*/ 35151 w 60266"/>
                <a:gd name="connsiteY6" fmla="*/ 32784 h 33850"/>
                <a:gd name="connsiteX7" fmla="*/ 47069 w 60266"/>
                <a:gd name="connsiteY7" fmla="*/ 33850 h 33850"/>
                <a:gd name="connsiteX8" fmla="*/ 51184 w 60266"/>
                <a:gd name="connsiteY8" fmla="*/ 31157 h 33850"/>
                <a:gd name="connsiteX9" fmla="*/ 55918 w 60266"/>
                <a:gd name="connsiteY9" fmla="*/ 29457 h 33850"/>
                <a:gd name="connsiteX10" fmla="*/ 59253 w 60266"/>
                <a:gd name="connsiteY10" fmla="*/ 29231 h 33850"/>
                <a:gd name="connsiteX11" fmla="*/ 60266 w 60266"/>
                <a:gd name="connsiteY11" fmla="*/ 21820 h 33850"/>
                <a:gd name="connsiteX12" fmla="*/ 50984 w 60266"/>
                <a:gd name="connsiteY12" fmla="*/ 21265 h 33850"/>
                <a:gd name="connsiteX13" fmla="*/ 53944 w 60266"/>
                <a:gd name="connsiteY13" fmla="*/ 14855 h 33850"/>
                <a:gd name="connsiteX14" fmla="*/ 44685 w 60266"/>
                <a:gd name="connsiteY14" fmla="*/ 13806 h 33850"/>
                <a:gd name="connsiteX15" fmla="*/ 45961 w 60266"/>
                <a:gd name="connsiteY15" fmla="*/ 9990 h 33850"/>
                <a:gd name="connsiteX16" fmla="*/ 51494 w 60266"/>
                <a:gd name="connsiteY16" fmla="*/ 10388 h 33850"/>
                <a:gd name="connsiteX17" fmla="*/ 53133 w 60266"/>
                <a:gd name="connsiteY17" fmla="*/ 8390 h 33850"/>
                <a:gd name="connsiteX18" fmla="*/ 45463 w 60266"/>
                <a:gd name="connsiteY18" fmla="*/ 7857 h 33850"/>
                <a:gd name="connsiteX19" fmla="*/ 46902 w 60266"/>
                <a:gd name="connsiteY19" fmla="*/ 4483 h 33850"/>
                <a:gd name="connsiteX20" fmla="*/ 53290 w 60266"/>
                <a:gd name="connsiteY20" fmla="*/ 5008 h 33850"/>
                <a:gd name="connsiteX21" fmla="*/ 54751 w 60266"/>
                <a:gd name="connsiteY21" fmla="*/ 1152 h 33850"/>
                <a:gd name="connsiteX22" fmla="*/ 26590 w 60266"/>
                <a:gd name="connsiteY22" fmla="*/ 0 h 33850"/>
                <a:gd name="connsiteX23" fmla="*/ 22190 w 60266"/>
                <a:gd name="connsiteY23" fmla="*/ 11435 h 33850"/>
                <a:gd name="connsiteX24" fmla="*/ 23519 w 60266"/>
                <a:gd name="connsiteY24" fmla="*/ 11443 h 33850"/>
                <a:gd name="connsiteX25" fmla="*/ 22518 w 60266"/>
                <a:gd name="connsiteY25" fmla="*/ 18608 h 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266" h="33850">
                  <a:moveTo>
                    <a:pt x="22518" y="18608"/>
                  </a:moveTo>
                  <a:lnTo>
                    <a:pt x="0" y="16730"/>
                  </a:lnTo>
                  <a:lnTo>
                    <a:pt x="3362" y="30105"/>
                  </a:lnTo>
                  <a:lnTo>
                    <a:pt x="26545" y="31986"/>
                  </a:lnTo>
                  <a:cubicBezTo>
                    <a:pt x="26541" y="32068"/>
                    <a:pt x="26537" y="32151"/>
                    <a:pt x="26533" y="32233"/>
                  </a:cubicBezTo>
                  <a:lnTo>
                    <a:pt x="35139" y="33031"/>
                  </a:lnTo>
                  <a:cubicBezTo>
                    <a:pt x="35147" y="32866"/>
                    <a:pt x="35143" y="32949"/>
                    <a:pt x="35151" y="32784"/>
                  </a:cubicBezTo>
                  <a:lnTo>
                    <a:pt x="47069" y="33850"/>
                  </a:lnTo>
                  <a:lnTo>
                    <a:pt x="51184" y="31157"/>
                  </a:lnTo>
                  <a:lnTo>
                    <a:pt x="55918" y="29457"/>
                  </a:lnTo>
                  <a:lnTo>
                    <a:pt x="59253" y="29231"/>
                  </a:lnTo>
                  <a:lnTo>
                    <a:pt x="60266" y="21820"/>
                  </a:lnTo>
                  <a:lnTo>
                    <a:pt x="50984" y="21265"/>
                  </a:lnTo>
                  <a:lnTo>
                    <a:pt x="53944" y="14855"/>
                  </a:lnTo>
                  <a:lnTo>
                    <a:pt x="44685" y="13806"/>
                  </a:lnTo>
                  <a:lnTo>
                    <a:pt x="45961" y="9990"/>
                  </a:lnTo>
                  <a:lnTo>
                    <a:pt x="51494" y="10388"/>
                  </a:lnTo>
                  <a:lnTo>
                    <a:pt x="53133" y="8390"/>
                  </a:lnTo>
                  <a:lnTo>
                    <a:pt x="45463" y="7857"/>
                  </a:lnTo>
                  <a:lnTo>
                    <a:pt x="46902" y="4483"/>
                  </a:lnTo>
                  <a:lnTo>
                    <a:pt x="53290" y="5008"/>
                  </a:lnTo>
                  <a:lnTo>
                    <a:pt x="54751" y="1152"/>
                  </a:lnTo>
                  <a:lnTo>
                    <a:pt x="26590" y="0"/>
                  </a:lnTo>
                  <a:lnTo>
                    <a:pt x="22190" y="11435"/>
                  </a:lnTo>
                  <a:lnTo>
                    <a:pt x="23519" y="11443"/>
                  </a:lnTo>
                  <a:lnTo>
                    <a:pt x="22518" y="18608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5536" y="6093296"/>
              <a:ext cx="3384376" cy="338554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Местоположение участка</a:t>
              </a:r>
              <a:endParaRPr lang="ru-RU" sz="16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67544" y="0"/>
            <a:ext cx="885156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ООО»ВСЕВОЛОЖСКИЕ ПОМЕСТЬЯ»</a:t>
            </a:r>
            <a:endParaRPr lang="ru-RU" sz="1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411760" y="404664"/>
            <a:ext cx="4320480" cy="2952328"/>
            <a:chOff x="251520" y="332656"/>
            <a:chExt cx="2588878" cy="1512167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332656"/>
              <a:ext cx="2588878" cy="151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251521" y="332656"/>
              <a:ext cx="1728192" cy="23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Фото: угол пр. Добровольского и ул. Доктора Сотникова</a:t>
              </a:r>
              <a:endParaRPr lang="ru-RU" sz="1200" dirty="0"/>
            </a:p>
          </p:txBody>
        </p:sp>
      </p:grp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2" y="3501008"/>
            <a:ext cx="43924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823519" y="3573016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Фото на участок с ул. Крымской</a:t>
            </a:r>
            <a:endParaRPr lang="ru-RU" sz="1200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251519" y="3501008"/>
            <a:ext cx="4355976" cy="3140968"/>
            <a:chOff x="251520" y="3717032"/>
            <a:chExt cx="2572895" cy="1512168"/>
          </a:xfrm>
        </p:grpSpPr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3717032"/>
              <a:ext cx="2572895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Прямоугольник 31"/>
            <p:cNvSpPr/>
            <p:nvPr/>
          </p:nvSpPr>
          <p:spPr>
            <a:xfrm>
              <a:off x="251520" y="5095843"/>
              <a:ext cx="2160240" cy="133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Фото с </a:t>
              </a:r>
              <a:r>
                <a:rPr lang="ru-RU" sz="1200" dirty="0" err="1" smtClean="0"/>
                <a:t>Колтушского</a:t>
              </a:r>
              <a:r>
                <a:rPr lang="ru-RU" sz="1200" dirty="0" smtClean="0"/>
                <a:t> шоссе</a:t>
              </a:r>
              <a:endParaRPr lang="ru-RU" sz="120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Группа 100"/>
          <p:cNvGrpSpPr/>
          <p:nvPr/>
        </p:nvGrpSpPr>
        <p:grpSpPr>
          <a:xfrm>
            <a:off x="323528" y="0"/>
            <a:ext cx="5995894" cy="6858000"/>
            <a:chOff x="323528" y="0"/>
            <a:chExt cx="5995894" cy="6858000"/>
          </a:xfrm>
        </p:grpSpPr>
        <p:pic>
          <p:nvPicPr>
            <p:cNvPr id="409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263301" y="-2401531"/>
              <a:ext cx="529737" cy="533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-10744" y="411042"/>
              <a:ext cx="3604587" cy="2792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655493" y="185706"/>
              <a:ext cx="3540420" cy="4310503"/>
              <a:chOff x="-717" y="552"/>
              <a:chExt cx="7194" cy="8091"/>
            </a:xfrm>
          </p:grpSpPr>
          <p:pic>
            <p:nvPicPr>
              <p:cNvPr id="422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717" y="552"/>
                <a:ext cx="7194" cy="321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pic>
            <p:nvPicPr>
              <p:cNvPr id="422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41" y="3612"/>
                <a:ext cx="6816" cy="31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pic>
            <p:nvPicPr>
              <p:cNvPr id="423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477" y="6741"/>
                <a:ext cx="6774" cy="190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</p:grpSp>
        <p:pic>
          <p:nvPicPr>
            <p:cNvPr id="410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2212554" y="2877329"/>
              <a:ext cx="3462927" cy="4498416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4139" name="Freeform 45"/>
            <p:cNvSpPr>
              <a:spLocks/>
            </p:cNvSpPr>
            <p:nvPr/>
          </p:nvSpPr>
          <p:spPr bwMode="auto">
            <a:xfrm>
              <a:off x="4787134" y="975548"/>
              <a:ext cx="134361" cy="641636"/>
            </a:xfrm>
            <a:custGeom>
              <a:avLst/>
              <a:gdLst>
                <a:gd name="T0" fmla="*/ 29 w 275"/>
                <a:gd name="T1" fmla="*/ 0 h 1204"/>
                <a:gd name="T2" fmla="*/ 0 w 275"/>
                <a:gd name="T3" fmla="*/ 241 h 1204"/>
                <a:gd name="T4" fmla="*/ 36 w 275"/>
                <a:gd name="T5" fmla="*/ 2 h 1204"/>
                <a:gd name="T6" fmla="*/ 29 w 275"/>
                <a:gd name="T7" fmla="*/ 0 h 1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1204"/>
                <a:gd name="T14" fmla="*/ 275 w 275"/>
                <a:gd name="T15" fmla="*/ 1204 h 1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1204">
                  <a:moveTo>
                    <a:pt x="223" y="0"/>
                  </a:moveTo>
                  <a:lnTo>
                    <a:pt x="0" y="1204"/>
                  </a:lnTo>
                  <a:lnTo>
                    <a:pt x="275" y="9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2" name="Freeform 48"/>
            <p:cNvSpPr>
              <a:spLocks/>
            </p:cNvSpPr>
            <p:nvPr/>
          </p:nvSpPr>
          <p:spPr bwMode="auto">
            <a:xfrm>
              <a:off x="5222465" y="1850506"/>
              <a:ext cx="83304" cy="274987"/>
            </a:xfrm>
            <a:custGeom>
              <a:avLst/>
              <a:gdLst>
                <a:gd name="T0" fmla="*/ 12 w 172"/>
                <a:gd name="T1" fmla="*/ 0 h 516"/>
                <a:gd name="T2" fmla="*/ 0 w 172"/>
                <a:gd name="T3" fmla="*/ 100 h 516"/>
                <a:gd name="T4" fmla="*/ 12 w 172"/>
                <a:gd name="T5" fmla="*/ 103 h 516"/>
                <a:gd name="T6" fmla="*/ 22 w 172"/>
                <a:gd name="T7" fmla="*/ 4 h 516"/>
                <a:gd name="T8" fmla="*/ 12 w 172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516"/>
                <a:gd name="T17" fmla="*/ 172 w 172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516">
                  <a:moveTo>
                    <a:pt x="95" y="0"/>
                  </a:moveTo>
                  <a:lnTo>
                    <a:pt x="0" y="499"/>
                  </a:lnTo>
                  <a:lnTo>
                    <a:pt x="95" y="516"/>
                  </a:lnTo>
                  <a:lnTo>
                    <a:pt x="172" y="1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49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5" name="Freeform 51"/>
            <p:cNvSpPr>
              <a:spLocks/>
            </p:cNvSpPr>
            <p:nvPr/>
          </p:nvSpPr>
          <p:spPr bwMode="auto">
            <a:xfrm>
              <a:off x="4779073" y="1626707"/>
              <a:ext cx="541476" cy="145231"/>
            </a:xfrm>
            <a:custGeom>
              <a:avLst/>
              <a:gdLst>
                <a:gd name="T0" fmla="*/ 2 w 1100"/>
                <a:gd name="T1" fmla="*/ 0 h 275"/>
                <a:gd name="T2" fmla="*/ 0 w 1100"/>
                <a:gd name="T3" fmla="*/ 12 h 275"/>
                <a:gd name="T4" fmla="*/ 147 w 1100"/>
                <a:gd name="T5" fmla="*/ 54 h 275"/>
                <a:gd name="T6" fmla="*/ 148 w 1100"/>
                <a:gd name="T7" fmla="*/ 37 h 275"/>
                <a:gd name="T8" fmla="*/ 2 w 1100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0"/>
                <a:gd name="T16" fmla="*/ 0 h 275"/>
                <a:gd name="T17" fmla="*/ 1100 w 1100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0" h="275">
                  <a:moveTo>
                    <a:pt x="17" y="0"/>
                  </a:moveTo>
                  <a:lnTo>
                    <a:pt x="0" y="60"/>
                  </a:lnTo>
                  <a:lnTo>
                    <a:pt x="1092" y="275"/>
                  </a:lnTo>
                  <a:lnTo>
                    <a:pt x="1100" y="18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2" name="Freeform 58"/>
            <p:cNvSpPr>
              <a:spLocks/>
            </p:cNvSpPr>
            <p:nvPr/>
          </p:nvSpPr>
          <p:spPr bwMode="auto">
            <a:xfrm>
              <a:off x="3354174" y="1701701"/>
              <a:ext cx="2137643" cy="2591811"/>
            </a:xfrm>
            <a:custGeom>
              <a:avLst/>
              <a:gdLst>
                <a:gd name="T0" fmla="*/ 305 w 2854"/>
                <a:gd name="T1" fmla="*/ 0 h 2313"/>
                <a:gd name="T2" fmla="*/ 255 w 2854"/>
                <a:gd name="T3" fmla="*/ 398 h 2313"/>
                <a:gd name="T4" fmla="*/ 1 w 2854"/>
                <a:gd name="T5" fmla="*/ 320 h 2313"/>
                <a:gd name="T6" fmla="*/ 0 w 2854"/>
                <a:gd name="T7" fmla="*/ 348 h 2313"/>
                <a:gd name="T8" fmla="*/ 381 w 2854"/>
                <a:gd name="T9" fmla="*/ 463 h 2313"/>
                <a:gd name="T10" fmla="*/ 383 w 2854"/>
                <a:gd name="T11" fmla="*/ 439 h 2313"/>
                <a:gd name="T12" fmla="*/ 321 w 2854"/>
                <a:gd name="T13" fmla="*/ 420 h 2313"/>
                <a:gd name="T14" fmla="*/ 372 w 2854"/>
                <a:gd name="T15" fmla="*/ 22 h 2313"/>
                <a:gd name="T16" fmla="*/ 305 w 2854"/>
                <a:gd name="T17" fmla="*/ 0 h 23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4"/>
                <a:gd name="T28" fmla="*/ 0 h 2313"/>
                <a:gd name="T29" fmla="*/ 2854 w 2854"/>
                <a:gd name="T30" fmla="*/ 2313 h 2313"/>
                <a:gd name="connsiteX0" fmla="*/ 7950 w 10000"/>
                <a:gd name="connsiteY0" fmla="*/ 0 h 10000"/>
                <a:gd name="connsiteX1" fmla="*/ 6654 w 10000"/>
                <a:gd name="connsiteY1" fmla="*/ 8586 h 10000"/>
                <a:gd name="connsiteX2" fmla="*/ 28 w 10000"/>
                <a:gd name="connsiteY2" fmla="*/ 6913 h 10000"/>
                <a:gd name="connsiteX3" fmla="*/ 0 w 10000"/>
                <a:gd name="connsiteY3" fmla="*/ 7510 h 10000"/>
                <a:gd name="connsiteX4" fmla="*/ 6601 w 10000"/>
                <a:gd name="connsiteY4" fmla="*/ 9184 h 10000"/>
                <a:gd name="connsiteX5" fmla="*/ 9940 w 10000"/>
                <a:gd name="connsiteY5" fmla="*/ 10000 h 10000"/>
                <a:gd name="connsiteX6" fmla="*/ 10000 w 10000"/>
                <a:gd name="connsiteY6" fmla="*/ 9477 h 10000"/>
                <a:gd name="connsiteX7" fmla="*/ 8371 w 10000"/>
                <a:gd name="connsiteY7" fmla="*/ 9070 h 10000"/>
                <a:gd name="connsiteX8" fmla="*/ 9699 w 10000"/>
                <a:gd name="connsiteY8" fmla="*/ 484 h 10000"/>
                <a:gd name="connsiteX9" fmla="*/ 7950 w 10000"/>
                <a:gd name="connsiteY9" fmla="*/ 0 h 10000"/>
                <a:gd name="connsiteX0" fmla="*/ 7950 w 10000"/>
                <a:gd name="connsiteY0" fmla="*/ 0 h 10000"/>
                <a:gd name="connsiteX1" fmla="*/ 6654 w 10000"/>
                <a:gd name="connsiteY1" fmla="*/ 8586 h 10000"/>
                <a:gd name="connsiteX2" fmla="*/ 28 w 10000"/>
                <a:gd name="connsiteY2" fmla="*/ 6913 h 10000"/>
                <a:gd name="connsiteX3" fmla="*/ 0 w 10000"/>
                <a:gd name="connsiteY3" fmla="*/ 7510 h 10000"/>
                <a:gd name="connsiteX4" fmla="*/ 6601 w 10000"/>
                <a:gd name="connsiteY4" fmla="*/ 9184 h 10000"/>
                <a:gd name="connsiteX5" fmla="*/ 8322 w 10000"/>
                <a:gd name="connsiteY5" fmla="*/ 9647 h 10000"/>
                <a:gd name="connsiteX6" fmla="*/ 9940 w 10000"/>
                <a:gd name="connsiteY6" fmla="*/ 10000 h 10000"/>
                <a:gd name="connsiteX7" fmla="*/ 10000 w 10000"/>
                <a:gd name="connsiteY7" fmla="*/ 9477 h 10000"/>
                <a:gd name="connsiteX8" fmla="*/ 8371 w 10000"/>
                <a:gd name="connsiteY8" fmla="*/ 9070 h 10000"/>
                <a:gd name="connsiteX9" fmla="*/ 9699 w 10000"/>
                <a:gd name="connsiteY9" fmla="*/ 484 h 10000"/>
                <a:gd name="connsiteX10" fmla="*/ 7950 w 10000"/>
                <a:gd name="connsiteY10" fmla="*/ 0 h 10000"/>
                <a:gd name="connsiteX0" fmla="*/ 7950 w 10000"/>
                <a:gd name="connsiteY0" fmla="*/ 0 h 10000"/>
                <a:gd name="connsiteX1" fmla="*/ 6654 w 10000"/>
                <a:gd name="connsiteY1" fmla="*/ 8586 h 10000"/>
                <a:gd name="connsiteX2" fmla="*/ 28 w 10000"/>
                <a:gd name="connsiteY2" fmla="*/ 6913 h 10000"/>
                <a:gd name="connsiteX3" fmla="*/ 0 w 10000"/>
                <a:gd name="connsiteY3" fmla="*/ 7510 h 10000"/>
                <a:gd name="connsiteX4" fmla="*/ 6601 w 10000"/>
                <a:gd name="connsiteY4" fmla="*/ 9184 h 10000"/>
                <a:gd name="connsiteX5" fmla="*/ 7175 w 10000"/>
                <a:gd name="connsiteY5" fmla="*/ 9415 h 10000"/>
                <a:gd name="connsiteX6" fmla="*/ 8322 w 10000"/>
                <a:gd name="connsiteY6" fmla="*/ 9647 h 10000"/>
                <a:gd name="connsiteX7" fmla="*/ 9940 w 10000"/>
                <a:gd name="connsiteY7" fmla="*/ 10000 h 10000"/>
                <a:gd name="connsiteX8" fmla="*/ 10000 w 10000"/>
                <a:gd name="connsiteY8" fmla="*/ 9477 h 10000"/>
                <a:gd name="connsiteX9" fmla="*/ 8371 w 10000"/>
                <a:gd name="connsiteY9" fmla="*/ 9070 h 10000"/>
                <a:gd name="connsiteX10" fmla="*/ 9699 w 10000"/>
                <a:gd name="connsiteY10" fmla="*/ 484 h 10000"/>
                <a:gd name="connsiteX11" fmla="*/ 7950 w 10000"/>
                <a:gd name="connsiteY11" fmla="*/ 0 h 10000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821 w 10000"/>
                <a:gd name="connsiteY5" fmla="*/ 24952 h 24952"/>
                <a:gd name="connsiteX6" fmla="*/ 8322 w 10000"/>
                <a:gd name="connsiteY6" fmla="*/ 9647 h 24952"/>
                <a:gd name="connsiteX7" fmla="*/ 9940 w 10000"/>
                <a:gd name="connsiteY7" fmla="*/ 10000 h 24952"/>
                <a:gd name="connsiteX8" fmla="*/ 10000 w 10000"/>
                <a:gd name="connsiteY8" fmla="*/ 9477 h 24952"/>
                <a:gd name="connsiteX9" fmla="*/ 8371 w 10000"/>
                <a:gd name="connsiteY9" fmla="*/ 9070 h 24952"/>
                <a:gd name="connsiteX10" fmla="*/ 9699 w 10000"/>
                <a:gd name="connsiteY10" fmla="*/ 484 h 24952"/>
                <a:gd name="connsiteX11" fmla="*/ 7950 w 10000"/>
                <a:gd name="connsiteY11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821 w 10000"/>
                <a:gd name="connsiteY5" fmla="*/ 24952 h 24952"/>
                <a:gd name="connsiteX6" fmla="*/ 6946 w 10000"/>
                <a:gd name="connsiteY6" fmla="*/ 18343 h 24952"/>
                <a:gd name="connsiteX7" fmla="*/ 8322 w 10000"/>
                <a:gd name="connsiteY7" fmla="*/ 9647 h 24952"/>
                <a:gd name="connsiteX8" fmla="*/ 9940 w 10000"/>
                <a:gd name="connsiteY8" fmla="*/ 10000 h 24952"/>
                <a:gd name="connsiteX9" fmla="*/ 10000 w 10000"/>
                <a:gd name="connsiteY9" fmla="*/ 9477 h 24952"/>
                <a:gd name="connsiteX10" fmla="*/ 8371 w 10000"/>
                <a:gd name="connsiteY10" fmla="*/ 9070 h 24952"/>
                <a:gd name="connsiteX11" fmla="*/ 9699 w 10000"/>
                <a:gd name="connsiteY11" fmla="*/ 484 h 24952"/>
                <a:gd name="connsiteX12" fmla="*/ 7950 w 10000"/>
                <a:gd name="connsiteY12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6200 w 10000"/>
                <a:gd name="connsiteY5" fmla="*/ 18053 h 24952"/>
                <a:gd name="connsiteX6" fmla="*/ 5821 w 10000"/>
                <a:gd name="connsiteY6" fmla="*/ 24952 h 24952"/>
                <a:gd name="connsiteX7" fmla="*/ 6946 w 10000"/>
                <a:gd name="connsiteY7" fmla="*/ 18343 h 24952"/>
                <a:gd name="connsiteX8" fmla="*/ 8322 w 10000"/>
                <a:gd name="connsiteY8" fmla="*/ 9647 h 24952"/>
                <a:gd name="connsiteX9" fmla="*/ 9940 w 10000"/>
                <a:gd name="connsiteY9" fmla="*/ 10000 h 24952"/>
                <a:gd name="connsiteX10" fmla="*/ 10000 w 10000"/>
                <a:gd name="connsiteY10" fmla="*/ 9477 h 24952"/>
                <a:gd name="connsiteX11" fmla="*/ 8371 w 10000"/>
                <a:gd name="connsiteY11" fmla="*/ 9070 h 24952"/>
                <a:gd name="connsiteX12" fmla="*/ 9699 w 10000"/>
                <a:gd name="connsiteY12" fmla="*/ 484 h 24952"/>
                <a:gd name="connsiteX13" fmla="*/ 7950 w 10000"/>
                <a:gd name="connsiteY13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4520 w 10000"/>
                <a:gd name="connsiteY5" fmla="*/ 17939 h 24952"/>
                <a:gd name="connsiteX6" fmla="*/ 5821 w 10000"/>
                <a:gd name="connsiteY6" fmla="*/ 24952 h 24952"/>
                <a:gd name="connsiteX7" fmla="*/ 6946 w 10000"/>
                <a:gd name="connsiteY7" fmla="*/ 18343 h 24952"/>
                <a:gd name="connsiteX8" fmla="*/ 8322 w 10000"/>
                <a:gd name="connsiteY8" fmla="*/ 9647 h 24952"/>
                <a:gd name="connsiteX9" fmla="*/ 9940 w 10000"/>
                <a:gd name="connsiteY9" fmla="*/ 10000 h 24952"/>
                <a:gd name="connsiteX10" fmla="*/ 10000 w 10000"/>
                <a:gd name="connsiteY10" fmla="*/ 9477 h 24952"/>
                <a:gd name="connsiteX11" fmla="*/ 8371 w 10000"/>
                <a:gd name="connsiteY11" fmla="*/ 9070 h 24952"/>
                <a:gd name="connsiteX12" fmla="*/ 9699 w 10000"/>
                <a:gd name="connsiteY12" fmla="*/ 484 h 24952"/>
                <a:gd name="connsiteX13" fmla="*/ 7950 w 10000"/>
                <a:gd name="connsiteY13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4520 w 10000"/>
                <a:gd name="connsiteY5" fmla="*/ 17939 h 24952"/>
                <a:gd name="connsiteX6" fmla="*/ 5821 w 10000"/>
                <a:gd name="connsiteY6" fmla="*/ 24952 h 24952"/>
                <a:gd name="connsiteX7" fmla="*/ 6946 w 10000"/>
                <a:gd name="connsiteY7" fmla="*/ 18343 h 24952"/>
                <a:gd name="connsiteX8" fmla="*/ 8322 w 10000"/>
                <a:gd name="connsiteY8" fmla="*/ 9647 h 24952"/>
                <a:gd name="connsiteX9" fmla="*/ 9940 w 10000"/>
                <a:gd name="connsiteY9" fmla="*/ 10000 h 24952"/>
                <a:gd name="connsiteX10" fmla="*/ 10000 w 10000"/>
                <a:gd name="connsiteY10" fmla="*/ 9477 h 24952"/>
                <a:gd name="connsiteX11" fmla="*/ 8371 w 10000"/>
                <a:gd name="connsiteY11" fmla="*/ 9070 h 24952"/>
                <a:gd name="connsiteX12" fmla="*/ 9699 w 10000"/>
                <a:gd name="connsiteY12" fmla="*/ 484 h 24952"/>
                <a:gd name="connsiteX13" fmla="*/ 7950 w 10000"/>
                <a:gd name="connsiteY13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4520 w 10000"/>
                <a:gd name="connsiteY5" fmla="*/ 17939 h 24952"/>
                <a:gd name="connsiteX6" fmla="*/ 5821 w 10000"/>
                <a:gd name="connsiteY6" fmla="*/ 24952 h 24952"/>
                <a:gd name="connsiteX7" fmla="*/ 6946 w 10000"/>
                <a:gd name="connsiteY7" fmla="*/ 18343 h 24952"/>
                <a:gd name="connsiteX8" fmla="*/ 8322 w 10000"/>
                <a:gd name="connsiteY8" fmla="*/ 9647 h 24952"/>
                <a:gd name="connsiteX9" fmla="*/ 9940 w 10000"/>
                <a:gd name="connsiteY9" fmla="*/ 10000 h 24952"/>
                <a:gd name="connsiteX10" fmla="*/ 10000 w 10000"/>
                <a:gd name="connsiteY10" fmla="*/ 9477 h 24952"/>
                <a:gd name="connsiteX11" fmla="*/ 8371 w 10000"/>
                <a:gd name="connsiteY11" fmla="*/ 9070 h 24952"/>
                <a:gd name="connsiteX12" fmla="*/ 9699 w 10000"/>
                <a:gd name="connsiteY12" fmla="*/ 484 h 24952"/>
                <a:gd name="connsiteX13" fmla="*/ 7950 w 10000"/>
                <a:gd name="connsiteY13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946 w 10000"/>
                <a:gd name="connsiteY7" fmla="*/ 18343 h 24952"/>
                <a:gd name="connsiteX8" fmla="*/ 8322 w 10000"/>
                <a:gd name="connsiteY8" fmla="*/ 9647 h 24952"/>
                <a:gd name="connsiteX9" fmla="*/ 9940 w 10000"/>
                <a:gd name="connsiteY9" fmla="*/ 10000 h 24952"/>
                <a:gd name="connsiteX10" fmla="*/ 10000 w 10000"/>
                <a:gd name="connsiteY10" fmla="*/ 9477 h 24952"/>
                <a:gd name="connsiteX11" fmla="*/ 8371 w 10000"/>
                <a:gd name="connsiteY11" fmla="*/ 9070 h 24952"/>
                <a:gd name="connsiteX12" fmla="*/ 9699 w 10000"/>
                <a:gd name="connsiteY12" fmla="*/ 484 h 24952"/>
                <a:gd name="connsiteX13" fmla="*/ 7950 w 10000"/>
                <a:gd name="connsiteY13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6946 w 10000"/>
                <a:gd name="connsiteY8" fmla="*/ 18343 h 24952"/>
                <a:gd name="connsiteX9" fmla="*/ 8322 w 10000"/>
                <a:gd name="connsiteY9" fmla="*/ 9647 h 24952"/>
                <a:gd name="connsiteX10" fmla="*/ 9940 w 10000"/>
                <a:gd name="connsiteY10" fmla="*/ 10000 h 24952"/>
                <a:gd name="connsiteX11" fmla="*/ 10000 w 10000"/>
                <a:gd name="connsiteY11" fmla="*/ 9477 h 24952"/>
                <a:gd name="connsiteX12" fmla="*/ 8371 w 10000"/>
                <a:gd name="connsiteY12" fmla="*/ 9070 h 24952"/>
                <a:gd name="connsiteX13" fmla="*/ 9699 w 10000"/>
                <a:gd name="connsiteY13" fmla="*/ 484 h 24952"/>
                <a:gd name="connsiteX14" fmla="*/ 7950 w 10000"/>
                <a:gd name="connsiteY14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6946 w 10000"/>
                <a:gd name="connsiteY8" fmla="*/ 18343 h 24952"/>
                <a:gd name="connsiteX9" fmla="*/ 6888 w 10000"/>
                <a:gd name="connsiteY9" fmla="*/ 18749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6946 w 10000"/>
                <a:gd name="connsiteY8" fmla="*/ 18343 h 24952"/>
                <a:gd name="connsiteX9" fmla="*/ 8857 w 10000"/>
                <a:gd name="connsiteY9" fmla="*/ 19692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6946 w 10000"/>
                <a:gd name="connsiteY8" fmla="*/ 18343 h 24952"/>
                <a:gd name="connsiteX9" fmla="*/ 7122 w 10000"/>
                <a:gd name="connsiteY9" fmla="*/ 17063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7122 w 10000"/>
                <a:gd name="connsiteY9" fmla="*/ 17063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7122 w 10000"/>
                <a:gd name="connsiteY9" fmla="*/ 17063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7122 w 10000"/>
                <a:gd name="connsiteY9" fmla="*/ 18378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7122 w 10000"/>
                <a:gd name="connsiteY9" fmla="*/ 18378 h 24952"/>
                <a:gd name="connsiteX10" fmla="*/ 8322 w 10000"/>
                <a:gd name="connsiteY10" fmla="*/ 9647 h 24952"/>
                <a:gd name="connsiteX11" fmla="*/ 9940 w 10000"/>
                <a:gd name="connsiteY11" fmla="*/ 10000 h 24952"/>
                <a:gd name="connsiteX12" fmla="*/ 10000 w 10000"/>
                <a:gd name="connsiteY12" fmla="*/ 9477 h 24952"/>
                <a:gd name="connsiteX13" fmla="*/ 8371 w 10000"/>
                <a:gd name="connsiteY13" fmla="*/ 9070 h 24952"/>
                <a:gd name="connsiteX14" fmla="*/ 9699 w 10000"/>
                <a:gd name="connsiteY14" fmla="*/ 484 h 24952"/>
                <a:gd name="connsiteX15" fmla="*/ 7950 w 10000"/>
                <a:gd name="connsiteY15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7863 w 10000"/>
                <a:gd name="connsiteY9" fmla="*/ 18981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8857 w 10000"/>
                <a:gd name="connsiteY9" fmla="*/ 18816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8857 w 10000"/>
                <a:gd name="connsiteY9" fmla="*/ 18816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6773 w 10000"/>
                <a:gd name="connsiteY7" fmla="*/ 19328 h 24952"/>
                <a:gd name="connsiteX8" fmla="*/ 9290 w 10000"/>
                <a:gd name="connsiteY8" fmla="*/ 19692 h 24952"/>
                <a:gd name="connsiteX9" fmla="*/ 8857 w 10000"/>
                <a:gd name="connsiteY9" fmla="*/ 18816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387 w 10000"/>
                <a:gd name="connsiteY5" fmla="*/ 17501 h 24952"/>
                <a:gd name="connsiteX6" fmla="*/ 5821 w 10000"/>
                <a:gd name="connsiteY6" fmla="*/ 24952 h 24952"/>
                <a:gd name="connsiteX7" fmla="*/ 7122 w 10000"/>
                <a:gd name="connsiteY7" fmla="*/ 19254 h 24952"/>
                <a:gd name="connsiteX8" fmla="*/ 9290 w 10000"/>
                <a:gd name="connsiteY8" fmla="*/ 19692 h 24952"/>
                <a:gd name="connsiteX9" fmla="*/ 8857 w 10000"/>
                <a:gd name="connsiteY9" fmla="*/ 18816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4954 w 10000"/>
                <a:gd name="connsiteY5" fmla="*/ 19254 h 24952"/>
                <a:gd name="connsiteX6" fmla="*/ 5821 w 10000"/>
                <a:gd name="connsiteY6" fmla="*/ 24952 h 24952"/>
                <a:gd name="connsiteX7" fmla="*/ 7122 w 10000"/>
                <a:gd name="connsiteY7" fmla="*/ 19254 h 24952"/>
                <a:gd name="connsiteX8" fmla="*/ 9290 w 10000"/>
                <a:gd name="connsiteY8" fmla="*/ 19692 h 24952"/>
                <a:gd name="connsiteX9" fmla="*/ 8857 w 10000"/>
                <a:gd name="connsiteY9" fmla="*/ 18816 h 24952"/>
                <a:gd name="connsiteX10" fmla="*/ 7122 w 10000"/>
                <a:gd name="connsiteY10" fmla="*/ 18378 h 24952"/>
                <a:gd name="connsiteX11" fmla="*/ 8322 w 10000"/>
                <a:gd name="connsiteY11" fmla="*/ 9647 h 24952"/>
                <a:gd name="connsiteX12" fmla="*/ 9940 w 10000"/>
                <a:gd name="connsiteY12" fmla="*/ 10000 h 24952"/>
                <a:gd name="connsiteX13" fmla="*/ 10000 w 10000"/>
                <a:gd name="connsiteY13" fmla="*/ 9477 h 24952"/>
                <a:gd name="connsiteX14" fmla="*/ 8371 w 10000"/>
                <a:gd name="connsiteY14" fmla="*/ 9070 h 24952"/>
                <a:gd name="connsiteX15" fmla="*/ 9699 w 10000"/>
                <a:gd name="connsiteY15" fmla="*/ 484 h 24952"/>
                <a:gd name="connsiteX16" fmla="*/ 7950 w 10000"/>
                <a:gd name="connsiteY16" fmla="*/ 0 h 24952"/>
                <a:gd name="connsiteX0" fmla="*/ 7950 w 10000"/>
                <a:gd name="connsiteY0" fmla="*/ 0 h 24952"/>
                <a:gd name="connsiteX1" fmla="*/ 6654 w 10000"/>
                <a:gd name="connsiteY1" fmla="*/ 8586 h 24952"/>
                <a:gd name="connsiteX2" fmla="*/ 28 w 10000"/>
                <a:gd name="connsiteY2" fmla="*/ 6913 h 24952"/>
                <a:gd name="connsiteX3" fmla="*/ 0 w 10000"/>
                <a:gd name="connsiteY3" fmla="*/ 7510 h 24952"/>
                <a:gd name="connsiteX4" fmla="*/ 6601 w 10000"/>
                <a:gd name="connsiteY4" fmla="*/ 9184 h 24952"/>
                <a:gd name="connsiteX5" fmla="*/ 5225 w 10000"/>
                <a:gd name="connsiteY5" fmla="*/ 17821 h 24952"/>
                <a:gd name="connsiteX6" fmla="*/ 4954 w 10000"/>
                <a:gd name="connsiteY6" fmla="*/ 19254 h 24952"/>
                <a:gd name="connsiteX7" fmla="*/ 5821 w 10000"/>
                <a:gd name="connsiteY7" fmla="*/ 24952 h 24952"/>
                <a:gd name="connsiteX8" fmla="*/ 7122 w 10000"/>
                <a:gd name="connsiteY8" fmla="*/ 19254 h 24952"/>
                <a:gd name="connsiteX9" fmla="*/ 9290 w 10000"/>
                <a:gd name="connsiteY9" fmla="*/ 19692 h 24952"/>
                <a:gd name="connsiteX10" fmla="*/ 8857 w 10000"/>
                <a:gd name="connsiteY10" fmla="*/ 18816 h 24952"/>
                <a:gd name="connsiteX11" fmla="*/ 7122 w 10000"/>
                <a:gd name="connsiteY11" fmla="*/ 18378 h 24952"/>
                <a:gd name="connsiteX12" fmla="*/ 8322 w 10000"/>
                <a:gd name="connsiteY12" fmla="*/ 9647 h 24952"/>
                <a:gd name="connsiteX13" fmla="*/ 9940 w 10000"/>
                <a:gd name="connsiteY13" fmla="*/ 10000 h 24952"/>
                <a:gd name="connsiteX14" fmla="*/ 10000 w 10000"/>
                <a:gd name="connsiteY14" fmla="*/ 9477 h 24952"/>
                <a:gd name="connsiteX15" fmla="*/ 8371 w 10000"/>
                <a:gd name="connsiteY15" fmla="*/ 9070 h 24952"/>
                <a:gd name="connsiteX16" fmla="*/ 9699 w 10000"/>
                <a:gd name="connsiteY16" fmla="*/ 484 h 24952"/>
                <a:gd name="connsiteX17" fmla="*/ 7950 w 10000"/>
                <a:gd name="connsiteY17" fmla="*/ 0 h 24952"/>
                <a:gd name="connsiteX0" fmla="*/ 8200 w 10250"/>
                <a:gd name="connsiteY0" fmla="*/ 0 h 24952"/>
                <a:gd name="connsiteX1" fmla="*/ 6904 w 10250"/>
                <a:gd name="connsiteY1" fmla="*/ 8586 h 24952"/>
                <a:gd name="connsiteX2" fmla="*/ 278 w 10250"/>
                <a:gd name="connsiteY2" fmla="*/ 6913 h 24952"/>
                <a:gd name="connsiteX3" fmla="*/ 250 w 10250"/>
                <a:gd name="connsiteY3" fmla="*/ 7510 h 24952"/>
                <a:gd name="connsiteX4" fmla="*/ 6851 w 10250"/>
                <a:gd name="connsiteY4" fmla="*/ 9184 h 24952"/>
                <a:gd name="connsiteX5" fmla="*/ 5475 w 10250"/>
                <a:gd name="connsiteY5" fmla="*/ 17821 h 24952"/>
                <a:gd name="connsiteX6" fmla="*/ 0 w 10250"/>
                <a:gd name="connsiteY6" fmla="*/ 16625 h 24952"/>
                <a:gd name="connsiteX7" fmla="*/ 6071 w 10250"/>
                <a:gd name="connsiteY7" fmla="*/ 24952 h 24952"/>
                <a:gd name="connsiteX8" fmla="*/ 7372 w 10250"/>
                <a:gd name="connsiteY8" fmla="*/ 19254 h 24952"/>
                <a:gd name="connsiteX9" fmla="*/ 9540 w 10250"/>
                <a:gd name="connsiteY9" fmla="*/ 19692 h 24952"/>
                <a:gd name="connsiteX10" fmla="*/ 9107 w 10250"/>
                <a:gd name="connsiteY10" fmla="*/ 18816 h 24952"/>
                <a:gd name="connsiteX11" fmla="*/ 7372 w 10250"/>
                <a:gd name="connsiteY11" fmla="*/ 18378 h 24952"/>
                <a:gd name="connsiteX12" fmla="*/ 8572 w 10250"/>
                <a:gd name="connsiteY12" fmla="*/ 9647 h 24952"/>
                <a:gd name="connsiteX13" fmla="*/ 10190 w 10250"/>
                <a:gd name="connsiteY13" fmla="*/ 10000 h 24952"/>
                <a:gd name="connsiteX14" fmla="*/ 10250 w 10250"/>
                <a:gd name="connsiteY14" fmla="*/ 9477 h 24952"/>
                <a:gd name="connsiteX15" fmla="*/ 8621 w 10250"/>
                <a:gd name="connsiteY15" fmla="*/ 9070 h 24952"/>
                <a:gd name="connsiteX16" fmla="*/ 9949 w 10250"/>
                <a:gd name="connsiteY16" fmla="*/ 484 h 24952"/>
                <a:gd name="connsiteX17" fmla="*/ 8200 w 10250"/>
                <a:gd name="connsiteY17" fmla="*/ 0 h 24952"/>
                <a:gd name="connsiteX0" fmla="*/ 8200 w 10250"/>
                <a:gd name="connsiteY0" fmla="*/ 0 h 24952"/>
                <a:gd name="connsiteX1" fmla="*/ 6904 w 10250"/>
                <a:gd name="connsiteY1" fmla="*/ 8586 h 24952"/>
                <a:gd name="connsiteX2" fmla="*/ 278 w 10250"/>
                <a:gd name="connsiteY2" fmla="*/ 6913 h 24952"/>
                <a:gd name="connsiteX3" fmla="*/ 250 w 10250"/>
                <a:gd name="connsiteY3" fmla="*/ 7510 h 24952"/>
                <a:gd name="connsiteX4" fmla="*/ 6851 w 10250"/>
                <a:gd name="connsiteY4" fmla="*/ 9184 h 24952"/>
                <a:gd name="connsiteX5" fmla="*/ 5475 w 10250"/>
                <a:gd name="connsiteY5" fmla="*/ 17821 h 24952"/>
                <a:gd name="connsiteX6" fmla="*/ 0 w 10250"/>
                <a:gd name="connsiteY6" fmla="*/ 16625 h 24952"/>
                <a:gd name="connsiteX7" fmla="*/ 6071 w 10250"/>
                <a:gd name="connsiteY7" fmla="*/ 24952 h 24952"/>
                <a:gd name="connsiteX8" fmla="*/ 7372 w 10250"/>
                <a:gd name="connsiteY8" fmla="*/ 19254 h 24952"/>
                <a:gd name="connsiteX9" fmla="*/ 9540 w 10250"/>
                <a:gd name="connsiteY9" fmla="*/ 19692 h 24952"/>
                <a:gd name="connsiteX10" fmla="*/ 9107 w 10250"/>
                <a:gd name="connsiteY10" fmla="*/ 18816 h 24952"/>
                <a:gd name="connsiteX11" fmla="*/ 7372 w 10250"/>
                <a:gd name="connsiteY11" fmla="*/ 18378 h 24952"/>
                <a:gd name="connsiteX12" fmla="*/ 8572 w 10250"/>
                <a:gd name="connsiteY12" fmla="*/ 9647 h 24952"/>
                <a:gd name="connsiteX13" fmla="*/ 10190 w 10250"/>
                <a:gd name="connsiteY13" fmla="*/ 10000 h 24952"/>
                <a:gd name="connsiteX14" fmla="*/ 10250 w 10250"/>
                <a:gd name="connsiteY14" fmla="*/ 9477 h 24952"/>
                <a:gd name="connsiteX15" fmla="*/ 8621 w 10250"/>
                <a:gd name="connsiteY15" fmla="*/ 9070 h 24952"/>
                <a:gd name="connsiteX16" fmla="*/ 9949 w 10250"/>
                <a:gd name="connsiteY16" fmla="*/ 484 h 24952"/>
                <a:gd name="connsiteX17" fmla="*/ 8200 w 10250"/>
                <a:gd name="connsiteY17" fmla="*/ 0 h 24952"/>
                <a:gd name="connsiteX0" fmla="*/ 8200 w 10250"/>
                <a:gd name="connsiteY0" fmla="*/ 0 h 24952"/>
                <a:gd name="connsiteX1" fmla="*/ 6904 w 10250"/>
                <a:gd name="connsiteY1" fmla="*/ 8586 h 24952"/>
                <a:gd name="connsiteX2" fmla="*/ 278 w 10250"/>
                <a:gd name="connsiteY2" fmla="*/ 6913 h 24952"/>
                <a:gd name="connsiteX3" fmla="*/ 250 w 10250"/>
                <a:gd name="connsiteY3" fmla="*/ 7510 h 24952"/>
                <a:gd name="connsiteX4" fmla="*/ 6851 w 10250"/>
                <a:gd name="connsiteY4" fmla="*/ 9184 h 24952"/>
                <a:gd name="connsiteX5" fmla="*/ 5475 w 10250"/>
                <a:gd name="connsiteY5" fmla="*/ 17821 h 24952"/>
                <a:gd name="connsiteX6" fmla="*/ 0 w 10250"/>
                <a:gd name="connsiteY6" fmla="*/ 16625 h 24952"/>
                <a:gd name="connsiteX7" fmla="*/ 427 w 10250"/>
                <a:gd name="connsiteY7" fmla="*/ 17300 h 24952"/>
                <a:gd name="connsiteX8" fmla="*/ 6071 w 10250"/>
                <a:gd name="connsiteY8" fmla="*/ 24952 h 24952"/>
                <a:gd name="connsiteX9" fmla="*/ 7372 w 10250"/>
                <a:gd name="connsiteY9" fmla="*/ 19254 h 24952"/>
                <a:gd name="connsiteX10" fmla="*/ 9540 w 10250"/>
                <a:gd name="connsiteY10" fmla="*/ 19692 h 24952"/>
                <a:gd name="connsiteX11" fmla="*/ 9107 w 10250"/>
                <a:gd name="connsiteY11" fmla="*/ 18816 h 24952"/>
                <a:gd name="connsiteX12" fmla="*/ 7372 w 10250"/>
                <a:gd name="connsiteY12" fmla="*/ 18378 h 24952"/>
                <a:gd name="connsiteX13" fmla="*/ 8572 w 10250"/>
                <a:gd name="connsiteY13" fmla="*/ 9647 h 24952"/>
                <a:gd name="connsiteX14" fmla="*/ 10190 w 10250"/>
                <a:gd name="connsiteY14" fmla="*/ 10000 h 24952"/>
                <a:gd name="connsiteX15" fmla="*/ 10250 w 10250"/>
                <a:gd name="connsiteY15" fmla="*/ 9477 h 24952"/>
                <a:gd name="connsiteX16" fmla="*/ 8621 w 10250"/>
                <a:gd name="connsiteY16" fmla="*/ 9070 h 24952"/>
                <a:gd name="connsiteX17" fmla="*/ 9949 w 10250"/>
                <a:gd name="connsiteY17" fmla="*/ 484 h 24952"/>
                <a:gd name="connsiteX18" fmla="*/ 8200 w 10250"/>
                <a:gd name="connsiteY18" fmla="*/ 0 h 24952"/>
                <a:gd name="connsiteX0" fmla="*/ 8200 w 10250"/>
                <a:gd name="connsiteY0" fmla="*/ 0 h 24952"/>
                <a:gd name="connsiteX1" fmla="*/ 6904 w 10250"/>
                <a:gd name="connsiteY1" fmla="*/ 8586 h 24952"/>
                <a:gd name="connsiteX2" fmla="*/ 278 w 10250"/>
                <a:gd name="connsiteY2" fmla="*/ 6913 h 24952"/>
                <a:gd name="connsiteX3" fmla="*/ 250 w 10250"/>
                <a:gd name="connsiteY3" fmla="*/ 7510 h 24952"/>
                <a:gd name="connsiteX4" fmla="*/ 6851 w 10250"/>
                <a:gd name="connsiteY4" fmla="*/ 9184 h 24952"/>
                <a:gd name="connsiteX5" fmla="*/ 5475 w 10250"/>
                <a:gd name="connsiteY5" fmla="*/ 17821 h 24952"/>
                <a:gd name="connsiteX6" fmla="*/ 0 w 10250"/>
                <a:gd name="connsiteY6" fmla="*/ 16625 h 24952"/>
                <a:gd name="connsiteX7" fmla="*/ 0 w 10250"/>
                <a:gd name="connsiteY7" fmla="*/ 19692 h 24952"/>
                <a:gd name="connsiteX8" fmla="*/ 6071 w 10250"/>
                <a:gd name="connsiteY8" fmla="*/ 24952 h 24952"/>
                <a:gd name="connsiteX9" fmla="*/ 7372 w 10250"/>
                <a:gd name="connsiteY9" fmla="*/ 19254 h 24952"/>
                <a:gd name="connsiteX10" fmla="*/ 9540 w 10250"/>
                <a:gd name="connsiteY10" fmla="*/ 19692 h 24952"/>
                <a:gd name="connsiteX11" fmla="*/ 9107 w 10250"/>
                <a:gd name="connsiteY11" fmla="*/ 18816 h 24952"/>
                <a:gd name="connsiteX12" fmla="*/ 7372 w 10250"/>
                <a:gd name="connsiteY12" fmla="*/ 18378 h 24952"/>
                <a:gd name="connsiteX13" fmla="*/ 8572 w 10250"/>
                <a:gd name="connsiteY13" fmla="*/ 9647 h 24952"/>
                <a:gd name="connsiteX14" fmla="*/ 10190 w 10250"/>
                <a:gd name="connsiteY14" fmla="*/ 10000 h 24952"/>
                <a:gd name="connsiteX15" fmla="*/ 10250 w 10250"/>
                <a:gd name="connsiteY15" fmla="*/ 9477 h 24952"/>
                <a:gd name="connsiteX16" fmla="*/ 8621 w 10250"/>
                <a:gd name="connsiteY16" fmla="*/ 9070 h 24952"/>
                <a:gd name="connsiteX17" fmla="*/ 9949 w 10250"/>
                <a:gd name="connsiteY17" fmla="*/ 484 h 24952"/>
                <a:gd name="connsiteX18" fmla="*/ 8200 w 10250"/>
                <a:gd name="connsiteY18" fmla="*/ 0 h 24952"/>
                <a:gd name="connsiteX0" fmla="*/ 8232 w 10282"/>
                <a:gd name="connsiteY0" fmla="*/ 0 h 24952"/>
                <a:gd name="connsiteX1" fmla="*/ 6936 w 10282"/>
                <a:gd name="connsiteY1" fmla="*/ 8586 h 24952"/>
                <a:gd name="connsiteX2" fmla="*/ 310 w 10282"/>
                <a:gd name="connsiteY2" fmla="*/ 6913 h 24952"/>
                <a:gd name="connsiteX3" fmla="*/ 282 w 10282"/>
                <a:gd name="connsiteY3" fmla="*/ 7510 h 24952"/>
                <a:gd name="connsiteX4" fmla="*/ 6883 w 10282"/>
                <a:gd name="connsiteY4" fmla="*/ 9184 h 24952"/>
                <a:gd name="connsiteX5" fmla="*/ 5507 w 10282"/>
                <a:gd name="connsiteY5" fmla="*/ 17821 h 24952"/>
                <a:gd name="connsiteX6" fmla="*/ 32 w 10282"/>
                <a:gd name="connsiteY6" fmla="*/ 16625 h 24952"/>
                <a:gd name="connsiteX7" fmla="*/ 0 w 10282"/>
                <a:gd name="connsiteY7" fmla="*/ 17242 h 24952"/>
                <a:gd name="connsiteX8" fmla="*/ 32 w 10282"/>
                <a:gd name="connsiteY8" fmla="*/ 19692 h 24952"/>
                <a:gd name="connsiteX9" fmla="*/ 6103 w 10282"/>
                <a:gd name="connsiteY9" fmla="*/ 24952 h 24952"/>
                <a:gd name="connsiteX10" fmla="*/ 7404 w 10282"/>
                <a:gd name="connsiteY10" fmla="*/ 19254 h 24952"/>
                <a:gd name="connsiteX11" fmla="*/ 9572 w 10282"/>
                <a:gd name="connsiteY11" fmla="*/ 19692 h 24952"/>
                <a:gd name="connsiteX12" fmla="*/ 9139 w 10282"/>
                <a:gd name="connsiteY12" fmla="*/ 18816 h 24952"/>
                <a:gd name="connsiteX13" fmla="*/ 7404 w 10282"/>
                <a:gd name="connsiteY13" fmla="*/ 18378 h 24952"/>
                <a:gd name="connsiteX14" fmla="*/ 8604 w 10282"/>
                <a:gd name="connsiteY14" fmla="*/ 9647 h 24952"/>
                <a:gd name="connsiteX15" fmla="*/ 10222 w 10282"/>
                <a:gd name="connsiteY15" fmla="*/ 10000 h 24952"/>
                <a:gd name="connsiteX16" fmla="*/ 10282 w 10282"/>
                <a:gd name="connsiteY16" fmla="*/ 9477 h 24952"/>
                <a:gd name="connsiteX17" fmla="*/ 8653 w 10282"/>
                <a:gd name="connsiteY17" fmla="*/ 9070 h 24952"/>
                <a:gd name="connsiteX18" fmla="*/ 9981 w 10282"/>
                <a:gd name="connsiteY18" fmla="*/ 484 h 24952"/>
                <a:gd name="connsiteX19" fmla="*/ 8232 w 10282"/>
                <a:gd name="connsiteY19" fmla="*/ 0 h 24952"/>
                <a:gd name="connsiteX0" fmla="*/ 8232 w 11668"/>
                <a:gd name="connsiteY0" fmla="*/ 0 h 24952"/>
                <a:gd name="connsiteX1" fmla="*/ 6936 w 11668"/>
                <a:gd name="connsiteY1" fmla="*/ 8586 h 24952"/>
                <a:gd name="connsiteX2" fmla="*/ 310 w 11668"/>
                <a:gd name="connsiteY2" fmla="*/ 6913 h 24952"/>
                <a:gd name="connsiteX3" fmla="*/ 282 w 11668"/>
                <a:gd name="connsiteY3" fmla="*/ 7510 h 24952"/>
                <a:gd name="connsiteX4" fmla="*/ 6883 w 11668"/>
                <a:gd name="connsiteY4" fmla="*/ 9184 h 24952"/>
                <a:gd name="connsiteX5" fmla="*/ 5507 w 11668"/>
                <a:gd name="connsiteY5" fmla="*/ 17821 h 24952"/>
                <a:gd name="connsiteX6" fmla="*/ 32 w 11668"/>
                <a:gd name="connsiteY6" fmla="*/ 16625 h 24952"/>
                <a:gd name="connsiteX7" fmla="*/ 0 w 11668"/>
                <a:gd name="connsiteY7" fmla="*/ 17242 h 24952"/>
                <a:gd name="connsiteX8" fmla="*/ 32 w 11668"/>
                <a:gd name="connsiteY8" fmla="*/ 19692 h 24952"/>
                <a:gd name="connsiteX9" fmla="*/ 6103 w 11668"/>
                <a:gd name="connsiteY9" fmla="*/ 24952 h 24952"/>
                <a:gd name="connsiteX10" fmla="*/ 7404 w 11668"/>
                <a:gd name="connsiteY10" fmla="*/ 19254 h 24952"/>
                <a:gd name="connsiteX11" fmla="*/ 9572 w 11668"/>
                <a:gd name="connsiteY11" fmla="*/ 19692 h 24952"/>
                <a:gd name="connsiteX12" fmla="*/ 11307 w 11668"/>
                <a:gd name="connsiteY12" fmla="*/ 19254 h 24952"/>
                <a:gd name="connsiteX13" fmla="*/ 7404 w 11668"/>
                <a:gd name="connsiteY13" fmla="*/ 18378 h 24952"/>
                <a:gd name="connsiteX14" fmla="*/ 8604 w 11668"/>
                <a:gd name="connsiteY14" fmla="*/ 9647 h 24952"/>
                <a:gd name="connsiteX15" fmla="*/ 10222 w 11668"/>
                <a:gd name="connsiteY15" fmla="*/ 10000 h 24952"/>
                <a:gd name="connsiteX16" fmla="*/ 10282 w 11668"/>
                <a:gd name="connsiteY16" fmla="*/ 9477 h 24952"/>
                <a:gd name="connsiteX17" fmla="*/ 8653 w 11668"/>
                <a:gd name="connsiteY17" fmla="*/ 9070 h 24952"/>
                <a:gd name="connsiteX18" fmla="*/ 9981 w 11668"/>
                <a:gd name="connsiteY18" fmla="*/ 484 h 24952"/>
                <a:gd name="connsiteX19" fmla="*/ 8232 w 11668"/>
                <a:gd name="connsiteY19" fmla="*/ 0 h 24952"/>
                <a:gd name="connsiteX0" fmla="*/ 8232 w 11668"/>
                <a:gd name="connsiteY0" fmla="*/ 0 h 19692"/>
                <a:gd name="connsiteX1" fmla="*/ 6936 w 11668"/>
                <a:gd name="connsiteY1" fmla="*/ 8586 h 19692"/>
                <a:gd name="connsiteX2" fmla="*/ 310 w 11668"/>
                <a:gd name="connsiteY2" fmla="*/ 6913 h 19692"/>
                <a:gd name="connsiteX3" fmla="*/ 282 w 11668"/>
                <a:gd name="connsiteY3" fmla="*/ 7510 h 19692"/>
                <a:gd name="connsiteX4" fmla="*/ 6883 w 11668"/>
                <a:gd name="connsiteY4" fmla="*/ 9184 h 19692"/>
                <a:gd name="connsiteX5" fmla="*/ 5507 w 11668"/>
                <a:gd name="connsiteY5" fmla="*/ 17821 h 19692"/>
                <a:gd name="connsiteX6" fmla="*/ 32 w 11668"/>
                <a:gd name="connsiteY6" fmla="*/ 16625 h 19692"/>
                <a:gd name="connsiteX7" fmla="*/ 0 w 11668"/>
                <a:gd name="connsiteY7" fmla="*/ 17242 h 19692"/>
                <a:gd name="connsiteX8" fmla="*/ 32 w 11668"/>
                <a:gd name="connsiteY8" fmla="*/ 19692 h 19692"/>
                <a:gd name="connsiteX9" fmla="*/ 5669 w 11668"/>
                <a:gd name="connsiteY9" fmla="*/ 18816 h 19692"/>
                <a:gd name="connsiteX10" fmla="*/ 7404 w 11668"/>
                <a:gd name="connsiteY10" fmla="*/ 19254 h 19692"/>
                <a:gd name="connsiteX11" fmla="*/ 9572 w 11668"/>
                <a:gd name="connsiteY11" fmla="*/ 19692 h 19692"/>
                <a:gd name="connsiteX12" fmla="*/ 11307 w 11668"/>
                <a:gd name="connsiteY12" fmla="*/ 19254 h 19692"/>
                <a:gd name="connsiteX13" fmla="*/ 7404 w 11668"/>
                <a:gd name="connsiteY13" fmla="*/ 18378 h 19692"/>
                <a:gd name="connsiteX14" fmla="*/ 8604 w 11668"/>
                <a:gd name="connsiteY14" fmla="*/ 9647 h 19692"/>
                <a:gd name="connsiteX15" fmla="*/ 10222 w 11668"/>
                <a:gd name="connsiteY15" fmla="*/ 10000 h 19692"/>
                <a:gd name="connsiteX16" fmla="*/ 10282 w 11668"/>
                <a:gd name="connsiteY16" fmla="*/ 9477 h 19692"/>
                <a:gd name="connsiteX17" fmla="*/ 8653 w 11668"/>
                <a:gd name="connsiteY17" fmla="*/ 9070 h 19692"/>
                <a:gd name="connsiteX18" fmla="*/ 9981 w 11668"/>
                <a:gd name="connsiteY18" fmla="*/ 484 h 19692"/>
                <a:gd name="connsiteX19" fmla="*/ 8232 w 11668"/>
                <a:gd name="connsiteY19" fmla="*/ 0 h 19692"/>
                <a:gd name="connsiteX0" fmla="*/ 8232 w 11668"/>
                <a:gd name="connsiteY0" fmla="*/ 0 h 19692"/>
                <a:gd name="connsiteX1" fmla="*/ 6936 w 11668"/>
                <a:gd name="connsiteY1" fmla="*/ 8586 h 19692"/>
                <a:gd name="connsiteX2" fmla="*/ 310 w 11668"/>
                <a:gd name="connsiteY2" fmla="*/ 6913 h 19692"/>
                <a:gd name="connsiteX3" fmla="*/ 282 w 11668"/>
                <a:gd name="connsiteY3" fmla="*/ 7510 h 19692"/>
                <a:gd name="connsiteX4" fmla="*/ 6883 w 11668"/>
                <a:gd name="connsiteY4" fmla="*/ 9184 h 19692"/>
                <a:gd name="connsiteX5" fmla="*/ 5507 w 11668"/>
                <a:gd name="connsiteY5" fmla="*/ 17821 h 19692"/>
                <a:gd name="connsiteX6" fmla="*/ 32 w 11668"/>
                <a:gd name="connsiteY6" fmla="*/ 16625 h 19692"/>
                <a:gd name="connsiteX7" fmla="*/ 0 w 11668"/>
                <a:gd name="connsiteY7" fmla="*/ 17242 h 19692"/>
                <a:gd name="connsiteX8" fmla="*/ 5669 w 11668"/>
                <a:gd name="connsiteY8" fmla="*/ 18816 h 19692"/>
                <a:gd name="connsiteX9" fmla="*/ 7404 w 11668"/>
                <a:gd name="connsiteY9" fmla="*/ 19254 h 19692"/>
                <a:gd name="connsiteX10" fmla="*/ 9572 w 11668"/>
                <a:gd name="connsiteY10" fmla="*/ 19692 h 19692"/>
                <a:gd name="connsiteX11" fmla="*/ 11307 w 11668"/>
                <a:gd name="connsiteY11" fmla="*/ 19254 h 19692"/>
                <a:gd name="connsiteX12" fmla="*/ 7404 w 11668"/>
                <a:gd name="connsiteY12" fmla="*/ 18378 h 19692"/>
                <a:gd name="connsiteX13" fmla="*/ 8604 w 11668"/>
                <a:gd name="connsiteY13" fmla="*/ 9647 h 19692"/>
                <a:gd name="connsiteX14" fmla="*/ 10222 w 11668"/>
                <a:gd name="connsiteY14" fmla="*/ 10000 h 19692"/>
                <a:gd name="connsiteX15" fmla="*/ 10282 w 11668"/>
                <a:gd name="connsiteY15" fmla="*/ 9477 h 19692"/>
                <a:gd name="connsiteX16" fmla="*/ 8653 w 11668"/>
                <a:gd name="connsiteY16" fmla="*/ 9070 h 19692"/>
                <a:gd name="connsiteX17" fmla="*/ 9981 w 11668"/>
                <a:gd name="connsiteY17" fmla="*/ 484 h 19692"/>
                <a:gd name="connsiteX18" fmla="*/ 8232 w 11668"/>
                <a:gd name="connsiteY18" fmla="*/ 0 h 19692"/>
                <a:gd name="connsiteX0" fmla="*/ 8232 w 13836"/>
                <a:gd name="connsiteY0" fmla="*/ 0 h 19911"/>
                <a:gd name="connsiteX1" fmla="*/ 6936 w 13836"/>
                <a:gd name="connsiteY1" fmla="*/ 8586 h 19911"/>
                <a:gd name="connsiteX2" fmla="*/ 310 w 13836"/>
                <a:gd name="connsiteY2" fmla="*/ 6913 h 19911"/>
                <a:gd name="connsiteX3" fmla="*/ 282 w 13836"/>
                <a:gd name="connsiteY3" fmla="*/ 7510 h 19911"/>
                <a:gd name="connsiteX4" fmla="*/ 6883 w 13836"/>
                <a:gd name="connsiteY4" fmla="*/ 9184 h 19911"/>
                <a:gd name="connsiteX5" fmla="*/ 5507 w 13836"/>
                <a:gd name="connsiteY5" fmla="*/ 17821 h 19911"/>
                <a:gd name="connsiteX6" fmla="*/ 32 w 13836"/>
                <a:gd name="connsiteY6" fmla="*/ 16625 h 19911"/>
                <a:gd name="connsiteX7" fmla="*/ 0 w 13836"/>
                <a:gd name="connsiteY7" fmla="*/ 17242 h 19911"/>
                <a:gd name="connsiteX8" fmla="*/ 5669 w 13836"/>
                <a:gd name="connsiteY8" fmla="*/ 18816 h 19911"/>
                <a:gd name="connsiteX9" fmla="*/ 7404 w 13836"/>
                <a:gd name="connsiteY9" fmla="*/ 19254 h 19911"/>
                <a:gd name="connsiteX10" fmla="*/ 9572 w 13836"/>
                <a:gd name="connsiteY10" fmla="*/ 19692 h 19911"/>
                <a:gd name="connsiteX11" fmla="*/ 13475 w 13836"/>
                <a:gd name="connsiteY11" fmla="*/ 19692 h 19911"/>
                <a:gd name="connsiteX12" fmla="*/ 7404 w 13836"/>
                <a:gd name="connsiteY12" fmla="*/ 18378 h 19911"/>
                <a:gd name="connsiteX13" fmla="*/ 8604 w 13836"/>
                <a:gd name="connsiteY13" fmla="*/ 9647 h 19911"/>
                <a:gd name="connsiteX14" fmla="*/ 10222 w 13836"/>
                <a:gd name="connsiteY14" fmla="*/ 10000 h 19911"/>
                <a:gd name="connsiteX15" fmla="*/ 10282 w 13836"/>
                <a:gd name="connsiteY15" fmla="*/ 9477 h 19911"/>
                <a:gd name="connsiteX16" fmla="*/ 8653 w 13836"/>
                <a:gd name="connsiteY16" fmla="*/ 9070 h 19911"/>
                <a:gd name="connsiteX17" fmla="*/ 9981 w 13836"/>
                <a:gd name="connsiteY17" fmla="*/ 484 h 19911"/>
                <a:gd name="connsiteX18" fmla="*/ 8232 w 13836"/>
                <a:gd name="connsiteY18" fmla="*/ 0 h 19911"/>
                <a:gd name="connsiteX0" fmla="*/ 8232 w 13836"/>
                <a:gd name="connsiteY0" fmla="*/ 0 h 21007"/>
                <a:gd name="connsiteX1" fmla="*/ 6936 w 13836"/>
                <a:gd name="connsiteY1" fmla="*/ 8586 h 21007"/>
                <a:gd name="connsiteX2" fmla="*/ 310 w 13836"/>
                <a:gd name="connsiteY2" fmla="*/ 6913 h 21007"/>
                <a:gd name="connsiteX3" fmla="*/ 282 w 13836"/>
                <a:gd name="connsiteY3" fmla="*/ 7510 h 21007"/>
                <a:gd name="connsiteX4" fmla="*/ 6883 w 13836"/>
                <a:gd name="connsiteY4" fmla="*/ 9184 h 21007"/>
                <a:gd name="connsiteX5" fmla="*/ 5507 w 13836"/>
                <a:gd name="connsiteY5" fmla="*/ 17821 h 21007"/>
                <a:gd name="connsiteX6" fmla="*/ 32 w 13836"/>
                <a:gd name="connsiteY6" fmla="*/ 16625 h 21007"/>
                <a:gd name="connsiteX7" fmla="*/ 0 w 13836"/>
                <a:gd name="connsiteY7" fmla="*/ 17242 h 21007"/>
                <a:gd name="connsiteX8" fmla="*/ 5669 w 13836"/>
                <a:gd name="connsiteY8" fmla="*/ 18816 h 21007"/>
                <a:gd name="connsiteX9" fmla="*/ 7404 w 13836"/>
                <a:gd name="connsiteY9" fmla="*/ 19254 h 21007"/>
                <a:gd name="connsiteX10" fmla="*/ 13475 w 13836"/>
                <a:gd name="connsiteY10" fmla="*/ 21007 h 21007"/>
                <a:gd name="connsiteX11" fmla="*/ 13475 w 13836"/>
                <a:gd name="connsiteY11" fmla="*/ 19692 h 21007"/>
                <a:gd name="connsiteX12" fmla="*/ 7404 w 13836"/>
                <a:gd name="connsiteY12" fmla="*/ 18378 h 21007"/>
                <a:gd name="connsiteX13" fmla="*/ 8604 w 13836"/>
                <a:gd name="connsiteY13" fmla="*/ 9647 h 21007"/>
                <a:gd name="connsiteX14" fmla="*/ 10222 w 13836"/>
                <a:gd name="connsiteY14" fmla="*/ 10000 h 21007"/>
                <a:gd name="connsiteX15" fmla="*/ 10282 w 13836"/>
                <a:gd name="connsiteY15" fmla="*/ 9477 h 21007"/>
                <a:gd name="connsiteX16" fmla="*/ 8653 w 13836"/>
                <a:gd name="connsiteY16" fmla="*/ 9070 h 21007"/>
                <a:gd name="connsiteX17" fmla="*/ 9981 w 13836"/>
                <a:gd name="connsiteY17" fmla="*/ 484 h 21007"/>
                <a:gd name="connsiteX18" fmla="*/ 8232 w 13836"/>
                <a:gd name="connsiteY18" fmla="*/ 0 h 21007"/>
                <a:gd name="connsiteX0" fmla="*/ 8232 w 13836"/>
                <a:gd name="connsiteY0" fmla="*/ 0 h 21007"/>
                <a:gd name="connsiteX1" fmla="*/ 6936 w 13836"/>
                <a:gd name="connsiteY1" fmla="*/ 8586 h 21007"/>
                <a:gd name="connsiteX2" fmla="*/ 310 w 13836"/>
                <a:gd name="connsiteY2" fmla="*/ 6913 h 21007"/>
                <a:gd name="connsiteX3" fmla="*/ 282 w 13836"/>
                <a:gd name="connsiteY3" fmla="*/ 7510 h 21007"/>
                <a:gd name="connsiteX4" fmla="*/ 6883 w 13836"/>
                <a:gd name="connsiteY4" fmla="*/ 9184 h 21007"/>
                <a:gd name="connsiteX5" fmla="*/ 5507 w 13836"/>
                <a:gd name="connsiteY5" fmla="*/ 17821 h 21007"/>
                <a:gd name="connsiteX6" fmla="*/ 32 w 13836"/>
                <a:gd name="connsiteY6" fmla="*/ 16625 h 21007"/>
                <a:gd name="connsiteX7" fmla="*/ 0 w 13836"/>
                <a:gd name="connsiteY7" fmla="*/ 17242 h 21007"/>
                <a:gd name="connsiteX8" fmla="*/ 5669 w 13836"/>
                <a:gd name="connsiteY8" fmla="*/ 18816 h 21007"/>
                <a:gd name="connsiteX9" fmla="*/ 7404 w 13836"/>
                <a:gd name="connsiteY9" fmla="*/ 19254 h 21007"/>
                <a:gd name="connsiteX10" fmla="*/ 13475 w 13836"/>
                <a:gd name="connsiteY10" fmla="*/ 21007 h 21007"/>
                <a:gd name="connsiteX11" fmla="*/ 13475 w 13836"/>
                <a:gd name="connsiteY11" fmla="*/ 19692 h 21007"/>
                <a:gd name="connsiteX12" fmla="*/ 12849 w 13836"/>
                <a:gd name="connsiteY12" fmla="*/ 19618 h 21007"/>
                <a:gd name="connsiteX13" fmla="*/ 7404 w 13836"/>
                <a:gd name="connsiteY13" fmla="*/ 18378 h 21007"/>
                <a:gd name="connsiteX14" fmla="*/ 8604 w 13836"/>
                <a:gd name="connsiteY14" fmla="*/ 9647 h 21007"/>
                <a:gd name="connsiteX15" fmla="*/ 10222 w 13836"/>
                <a:gd name="connsiteY15" fmla="*/ 10000 h 21007"/>
                <a:gd name="connsiteX16" fmla="*/ 10282 w 13836"/>
                <a:gd name="connsiteY16" fmla="*/ 9477 h 21007"/>
                <a:gd name="connsiteX17" fmla="*/ 8653 w 13836"/>
                <a:gd name="connsiteY17" fmla="*/ 9070 h 21007"/>
                <a:gd name="connsiteX18" fmla="*/ 9981 w 13836"/>
                <a:gd name="connsiteY18" fmla="*/ 484 h 21007"/>
                <a:gd name="connsiteX19" fmla="*/ 8232 w 13836"/>
                <a:gd name="connsiteY19" fmla="*/ 0 h 21007"/>
                <a:gd name="connsiteX0" fmla="*/ 8232 w 15137"/>
                <a:gd name="connsiteY0" fmla="*/ 0 h 21007"/>
                <a:gd name="connsiteX1" fmla="*/ 6936 w 15137"/>
                <a:gd name="connsiteY1" fmla="*/ 8586 h 21007"/>
                <a:gd name="connsiteX2" fmla="*/ 310 w 15137"/>
                <a:gd name="connsiteY2" fmla="*/ 6913 h 21007"/>
                <a:gd name="connsiteX3" fmla="*/ 282 w 15137"/>
                <a:gd name="connsiteY3" fmla="*/ 7510 h 21007"/>
                <a:gd name="connsiteX4" fmla="*/ 6883 w 15137"/>
                <a:gd name="connsiteY4" fmla="*/ 9184 h 21007"/>
                <a:gd name="connsiteX5" fmla="*/ 5507 w 15137"/>
                <a:gd name="connsiteY5" fmla="*/ 17821 h 21007"/>
                <a:gd name="connsiteX6" fmla="*/ 32 w 15137"/>
                <a:gd name="connsiteY6" fmla="*/ 16625 h 21007"/>
                <a:gd name="connsiteX7" fmla="*/ 0 w 15137"/>
                <a:gd name="connsiteY7" fmla="*/ 17242 h 21007"/>
                <a:gd name="connsiteX8" fmla="*/ 5669 w 15137"/>
                <a:gd name="connsiteY8" fmla="*/ 18816 h 21007"/>
                <a:gd name="connsiteX9" fmla="*/ 7404 w 15137"/>
                <a:gd name="connsiteY9" fmla="*/ 19254 h 21007"/>
                <a:gd name="connsiteX10" fmla="*/ 13475 w 15137"/>
                <a:gd name="connsiteY10" fmla="*/ 21007 h 21007"/>
                <a:gd name="connsiteX11" fmla="*/ 14776 w 15137"/>
                <a:gd name="connsiteY11" fmla="*/ 10927 h 21007"/>
                <a:gd name="connsiteX12" fmla="*/ 12849 w 15137"/>
                <a:gd name="connsiteY12" fmla="*/ 19618 h 21007"/>
                <a:gd name="connsiteX13" fmla="*/ 7404 w 15137"/>
                <a:gd name="connsiteY13" fmla="*/ 18378 h 21007"/>
                <a:gd name="connsiteX14" fmla="*/ 8604 w 15137"/>
                <a:gd name="connsiteY14" fmla="*/ 9647 h 21007"/>
                <a:gd name="connsiteX15" fmla="*/ 10222 w 15137"/>
                <a:gd name="connsiteY15" fmla="*/ 10000 h 21007"/>
                <a:gd name="connsiteX16" fmla="*/ 10282 w 15137"/>
                <a:gd name="connsiteY16" fmla="*/ 9477 h 21007"/>
                <a:gd name="connsiteX17" fmla="*/ 8653 w 15137"/>
                <a:gd name="connsiteY17" fmla="*/ 9070 h 21007"/>
                <a:gd name="connsiteX18" fmla="*/ 9981 w 15137"/>
                <a:gd name="connsiteY18" fmla="*/ 484 h 21007"/>
                <a:gd name="connsiteX19" fmla="*/ 8232 w 15137"/>
                <a:gd name="connsiteY19" fmla="*/ 0 h 21007"/>
                <a:gd name="connsiteX0" fmla="*/ 8232 w 14776"/>
                <a:gd name="connsiteY0" fmla="*/ 0 h 21007"/>
                <a:gd name="connsiteX1" fmla="*/ 6936 w 14776"/>
                <a:gd name="connsiteY1" fmla="*/ 8586 h 21007"/>
                <a:gd name="connsiteX2" fmla="*/ 310 w 14776"/>
                <a:gd name="connsiteY2" fmla="*/ 6913 h 21007"/>
                <a:gd name="connsiteX3" fmla="*/ 282 w 14776"/>
                <a:gd name="connsiteY3" fmla="*/ 7510 h 21007"/>
                <a:gd name="connsiteX4" fmla="*/ 6883 w 14776"/>
                <a:gd name="connsiteY4" fmla="*/ 9184 h 21007"/>
                <a:gd name="connsiteX5" fmla="*/ 5507 w 14776"/>
                <a:gd name="connsiteY5" fmla="*/ 17821 h 21007"/>
                <a:gd name="connsiteX6" fmla="*/ 32 w 14776"/>
                <a:gd name="connsiteY6" fmla="*/ 16625 h 21007"/>
                <a:gd name="connsiteX7" fmla="*/ 0 w 14776"/>
                <a:gd name="connsiteY7" fmla="*/ 17242 h 21007"/>
                <a:gd name="connsiteX8" fmla="*/ 5669 w 14776"/>
                <a:gd name="connsiteY8" fmla="*/ 18816 h 21007"/>
                <a:gd name="connsiteX9" fmla="*/ 7404 w 14776"/>
                <a:gd name="connsiteY9" fmla="*/ 19254 h 21007"/>
                <a:gd name="connsiteX10" fmla="*/ 13475 w 14776"/>
                <a:gd name="connsiteY10" fmla="*/ 21007 h 21007"/>
                <a:gd name="connsiteX11" fmla="*/ 14776 w 14776"/>
                <a:gd name="connsiteY11" fmla="*/ 10927 h 21007"/>
                <a:gd name="connsiteX12" fmla="*/ 12849 w 14776"/>
                <a:gd name="connsiteY12" fmla="*/ 19618 h 21007"/>
                <a:gd name="connsiteX13" fmla="*/ 7404 w 14776"/>
                <a:gd name="connsiteY13" fmla="*/ 18378 h 21007"/>
                <a:gd name="connsiteX14" fmla="*/ 8604 w 14776"/>
                <a:gd name="connsiteY14" fmla="*/ 9647 h 21007"/>
                <a:gd name="connsiteX15" fmla="*/ 10222 w 14776"/>
                <a:gd name="connsiteY15" fmla="*/ 10000 h 21007"/>
                <a:gd name="connsiteX16" fmla="*/ 10282 w 14776"/>
                <a:gd name="connsiteY16" fmla="*/ 9477 h 21007"/>
                <a:gd name="connsiteX17" fmla="*/ 8653 w 14776"/>
                <a:gd name="connsiteY17" fmla="*/ 9070 h 21007"/>
                <a:gd name="connsiteX18" fmla="*/ 9981 w 14776"/>
                <a:gd name="connsiteY18" fmla="*/ 484 h 21007"/>
                <a:gd name="connsiteX19" fmla="*/ 8232 w 14776"/>
                <a:gd name="connsiteY19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2849 w 15210"/>
                <a:gd name="connsiteY12" fmla="*/ 19618 h 21007"/>
                <a:gd name="connsiteX13" fmla="*/ 7404 w 15210"/>
                <a:gd name="connsiteY13" fmla="*/ 18378 h 21007"/>
                <a:gd name="connsiteX14" fmla="*/ 8604 w 15210"/>
                <a:gd name="connsiteY14" fmla="*/ 9647 h 21007"/>
                <a:gd name="connsiteX15" fmla="*/ 10222 w 15210"/>
                <a:gd name="connsiteY15" fmla="*/ 10000 h 21007"/>
                <a:gd name="connsiteX16" fmla="*/ 10282 w 15210"/>
                <a:gd name="connsiteY16" fmla="*/ 9477 h 21007"/>
                <a:gd name="connsiteX17" fmla="*/ 8653 w 15210"/>
                <a:gd name="connsiteY17" fmla="*/ 9070 h 21007"/>
                <a:gd name="connsiteX18" fmla="*/ 9981 w 15210"/>
                <a:gd name="connsiteY18" fmla="*/ 484 h 21007"/>
                <a:gd name="connsiteX19" fmla="*/ 8232 w 15210"/>
                <a:gd name="connsiteY19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4627 w 15210"/>
                <a:gd name="connsiteY12" fmla="*/ 12836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222 w 15210"/>
                <a:gd name="connsiteY16" fmla="*/ 10000 h 21007"/>
                <a:gd name="connsiteX17" fmla="*/ 10282 w 15210"/>
                <a:gd name="connsiteY17" fmla="*/ 9477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222 w 15210"/>
                <a:gd name="connsiteY16" fmla="*/ 10000 h 21007"/>
                <a:gd name="connsiteX17" fmla="*/ 10282 w 15210"/>
                <a:gd name="connsiteY17" fmla="*/ 9477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222 w 15210"/>
                <a:gd name="connsiteY16" fmla="*/ 10000 h 21007"/>
                <a:gd name="connsiteX17" fmla="*/ 10873 w 15210"/>
                <a:gd name="connsiteY17" fmla="*/ 9613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222 w 15210"/>
                <a:gd name="connsiteY16" fmla="*/ 10000 h 21007"/>
                <a:gd name="connsiteX17" fmla="*/ 12174 w 15210"/>
                <a:gd name="connsiteY17" fmla="*/ 7421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006 w 15210"/>
                <a:gd name="connsiteY16" fmla="*/ 10051 h 21007"/>
                <a:gd name="connsiteX17" fmla="*/ 12174 w 15210"/>
                <a:gd name="connsiteY17" fmla="*/ 7421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849 w 15210"/>
                <a:gd name="connsiteY13" fmla="*/ 19618 h 21007"/>
                <a:gd name="connsiteX14" fmla="*/ 7404 w 15210"/>
                <a:gd name="connsiteY14" fmla="*/ 18378 h 21007"/>
                <a:gd name="connsiteX15" fmla="*/ 8604 w 15210"/>
                <a:gd name="connsiteY15" fmla="*/ 9647 h 21007"/>
                <a:gd name="connsiteX16" fmla="*/ 10006 w 15210"/>
                <a:gd name="connsiteY16" fmla="*/ 10051 h 21007"/>
                <a:gd name="connsiteX17" fmla="*/ 10006 w 15210"/>
                <a:gd name="connsiteY17" fmla="*/ 9613 h 21007"/>
                <a:gd name="connsiteX18" fmla="*/ 8653 w 15210"/>
                <a:gd name="connsiteY18" fmla="*/ 9070 h 21007"/>
                <a:gd name="connsiteX19" fmla="*/ 9981 w 15210"/>
                <a:gd name="connsiteY19" fmla="*/ 484 h 21007"/>
                <a:gd name="connsiteX20" fmla="*/ 8232 w 15210"/>
                <a:gd name="connsiteY20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0612 w 15210"/>
                <a:gd name="connsiteY13" fmla="*/ 11618 h 21007"/>
                <a:gd name="connsiteX14" fmla="*/ 12849 w 15210"/>
                <a:gd name="connsiteY14" fmla="*/ 19618 h 21007"/>
                <a:gd name="connsiteX15" fmla="*/ 7404 w 15210"/>
                <a:gd name="connsiteY15" fmla="*/ 18378 h 21007"/>
                <a:gd name="connsiteX16" fmla="*/ 8604 w 15210"/>
                <a:gd name="connsiteY16" fmla="*/ 9647 h 21007"/>
                <a:gd name="connsiteX17" fmla="*/ 10006 w 15210"/>
                <a:gd name="connsiteY17" fmla="*/ 10051 h 21007"/>
                <a:gd name="connsiteX18" fmla="*/ 10006 w 15210"/>
                <a:gd name="connsiteY18" fmla="*/ 9613 h 21007"/>
                <a:gd name="connsiteX19" fmla="*/ 8653 w 15210"/>
                <a:gd name="connsiteY19" fmla="*/ 9070 h 21007"/>
                <a:gd name="connsiteX20" fmla="*/ 9981 w 15210"/>
                <a:gd name="connsiteY20" fmla="*/ 484 h 21007"/>
                <a:gd name="connsiteX21" fmla="*/ 8232 w 15210"/>
                <a:gd name="connsiteY21" fmla="*/ 0 h 21007"/>
                <a:gd name="connsiteX0" fmla="*/ 8232 w 16077"/>
                <a:gd name="connsiteY0" fmla="*/ 0 h 21007"/>
                <a:gd name="connsiteX1" fmla="*/ 6936 w 16077"/>
                <a:gd name="connsiteY1" fmla="*/ 8586 h 21007"/>
                <a:gd name="connsiteX2" fmla="*/ 310 w 16077"/>
                <a:gd name="connsiteY2" fmla="*/ 6913 h 21007"/>
                <a:gd name="connsiteX3" fmla="*/ 282 w 16077"/>
                <a:gd name="connsiteY3" fmla="*/ 7510 h 21007"/>
                <a:gd name="connsiteX4" fmla="*/ 6883 w 16077"/>
                <a:gd name="connsiteY4" fmla="*/ 9184 h 21007"/>
                <a:gd name="connsiteX5" fmla="*/ 5507 w 16077"/>
                <a:gd name="connsiteY5" fmla="*/ 17821 h 21007"/>
                <a:gd name="connsiteX6" fmla="*/ 32 w 16077"/>
                <a:gd name="connsiteY6" fmla="*/ 16625 h 21007"/>
                <a:gd name="connsiteX7" fmla="*/ 0 w 16077"/>
                <a:gd name="connsiteY7" fmla="*/ 17242 h 21007"/>
                <a:gd name="connsiteX8" fmla="*/ 5669 w 16077"/>
                <a:gd name="connsiteY8" fmla="*/ 18816 h 21007"/>
                <a:gd name="connsiteX9" fmla="*/ 7404 w 16077"/>
                <a:gd name="connsiteY9" fmla="*/ 19254 h 21007"/>
                <a:gd name="connsiteX10" fmla="*/ 13475 w 16077"/>
                <a:gd name="connsiteY10" fmla="*/ 21007 h 21007"/>
                <a:gd name="connsiteX11" fmla="*/ 15210 w 16077"/>
                <a:gd name="connsiteY11" fmla="*/ 10927 h 21007"/>
                <a:gd name="connsiteX12" fmla="*/ 10006 w 16077"/>
                <a:gd name="connsiteY12" fmla="*/ 9613 h 21007"/>
                <a:gd name="connsiteX13" fmla="*/ 16077 w 16077"/>
                <a:gd name="connsiteY13" fmla="*/ 11804 h 21007"/>
                <a:gd name="connsiteX14" fmla="*/ 12849 w 16077"/>
                <a:gd name="connsiteY14" fmla="*/ 19618 h 21007"/>
                <a:gd name="connsiteX15" fmla="*/ 7404 w 16077"/>
                <a:gd name="connsiteY15" fmla="*/ 18378 h 21007"/>
                <a:gd name="connsiteX16" fmla="*/ 8604 w 16077"/>
                <a:gd name="connsiteY16" fmla="*/ 9647 h 21007"/>
                <a:gd name="connsiteX17" fmla="*/ 10006 w 16077"/>
                <a:gd name="connsiteY17" fmla="*/ 10051 h 21007"/>
                <a:gd name="connsiteX18" fmla="*/ 10006 w 16077"/>
                <a:gd name="connsiteY18" fmla="*/ 9613 h 21007"/>
                <a:gd name="connsiteX19" fmla="*/ 8653 w 16077"/>
                <a:gd name="connsiteY19" fmla="*/ 9070 h 21007"/>
                <a:gd name="connsiteX20" fmla="*/ 9981 w 16077"/>
                <a:gd name="connsiteY20" fmla="*/ 484 h 21007"/>
                <a:gd name="connsiteX21" fmla="*/ 8232 w 16077"/>
                <a:gd name="connsiteY21" fmla="*/ 0 h 21007"/>
                <a:gd name="connsiteX0" fmla="*/ 8232 w 16077"/>
                <a:gd name="connsiteY0" fmla="*/ 0 h 21007"/>
                <a:gd name="connsiteX1" fmla="*/ 6936 w 16077"/>
                <a:gd name="connsiteY1" fmla="*/ 8586 h 21007"/>
                <a:gd name="connsiteX2" fmla="*/ 310 w 16077"/>
                <a:gd name="connsiteY2" fmla="*/ 6913 h 21007"/>
                <a:gd name="connsiteX3" fmla="*/ 282 w 16077"/>
                <a:gd name="connsiteY3" fmla="*/ 7510 h 21007"/>
                <a:gd name="connsiteX4" fmla="*/ 6883 w 16077"/>
                <a:gd name="connsiteY4" fmla="*/ 9184 h 21007"/>
                <a:gd name="connsiteX5" fmla="*/ 5507 w 16077"/>
                <a:gd name="connsiteY5" fmla="*/ 17821 h 21007"/>
                <a:gd name="connsiteX6" fmla="*/ 32 w 16077"/>
                <a:gd name="connsiteY6" fmla="*/ 16625 h 21007"/>
                <a:gd name="connsiteX7" fmla="*/ 0 w 16077"/>
                <a:gd name="connsiteY7" fmla="*/ 17242 h 21007"/>
                <a:gd name="connsiteX8" fmla="*/ 5669 w 16077"/>
                <a:gd name="connsiteY8" fmla="*/ 18816 h 21007"/>
                <a:gd name="connsiteX9" fmla="*/ 7404 w 16077"/>
                <a:gd name="connsiteY9" fmla="*/ 19254 h 21007"/>
                <a:gd name="connsiteX10" fmla="*/ 13475 w 16077"/>
                <a:gd name="connsiteY10" fmla="*/ 21007 h 21007"/>
                <a:gd name="connsiteX11" fmla="*/ 15210 w 16077"/>
                <a:gd name="connsiteY11" fmla="*/ 10927 h 21007"/>
                <a:gd name="connsiteX12" fmla="*/ 10006 w 16077"/>
                <a:gd name="connsiteY12" fmla="*/ 9613 h 21007"/>
                <a:gd name="connsiteX13" fmla="*/ 16077 w 16077"/>
                <a:gd name="connsiteY13" fmla="*/ 11804 h 21007"/>
                <a:gd name="connsiteX14" fmla="*/ 14168 w 16077"/>
                <a:gd name="connsiteY14" fmla="*/ 11213 h 21007"/>
                <a:gd name="connsiteX15" fmla="*/ 12849 w 16077"/>
                <a:gd name="connsiteY15" fmla="*/ 19618 h 21007"/>
                <a:gd name="connsiteX16" fmla="*/ 7404 w 16077"/>
                <a:gd name="connsiteY16" fmla="*/ 18378 h 21007"/>
                <a:gd name="connsiteX17" fmla="*/ 8604 w 16077"/>
                <a:gd name="connsiteY17" fmla="*/ 9647 h 21007"/>
                <a:gd name="connsiteX18" fmla="*/ 10006 w 16077"/>
                <a:gd name="connsiteY18" fmla="*/ 10051 h 21007"/>
                <a:gd name="connsiteX19" fmla="*/ 10006 w 16077"/>
                <a:gd name="connsiteY19" fmla="*/ 9613 h 21007"/>
                <a:gd name="connsiteX20" fmla="*/ 8653 w 16077"/>
                <a:gd name="connsiteY20" fmla="*/ 9070 h 21007"/>
                <a:gd name="connsiteX21" fmla="*/ 9981 w 16077"/>
                <a:gd name="connsiteY21" fmla="*/ 484 h 21007"/>
                <a:gd name="connsiteX22" fmla="*/ 8232 w 16077"/>
                <a:gd name="connsiteY22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4168 w 15210"/>
                <a:gd name="connsiteY13" fmla="*/ 11213 h 21007"/>
                <a:gd name="connsiteX14" fmla="*/ 12849 w 15210"/>
                <a:gd name="connsiteY14" fmla="*/ 19618 h 21007"/>
                <a:gd name="connsiteX15" fmla="*/ 7404 w 15210"/>
                <a:gd name="connsiteY15" fmla="*/ 18378 h 21007"/>
                <a:gd name="connsiteX16" fmla="*/ 8604 w 15210"/>
                <a:gd name="connsiteY16" fmla="*/ 9647 h 21007"/>
                <a:gd name="connsiteX17" fmla="*/ 10006 w 15210"/>
                <a:gd name="connsiteY17" fmla="*/ 10051 h 21007"/>
                <a:gd name="connsiteX18" fmla="*/ 10006 w 15210"/>
                <a:gd name="connsiteY18" fmla="*/ 9613 h 21007"/>
                <a:gd name="connsiteX19" fmla="*/ 8653 w 15210"/>
                <a:gd name="connsiteY19" fmla="*/ 9070 h 21007"/>
                <a:gd name="connsiteX20" fmla="*/ 9981 w 15210"/>
                <a:gd name="connsiteY20" fmla="*/ 484 h 21007"/>
                <a:gd name="connsiteX21" fmla="*/ 8232 w 15210"/>
                <a:gd name="connsiteY21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2275 w 15210"/>
                <a:gd name="connsiteY13" fmla="*/ 10459 h 21007"/>
                <a:gd name="connsiteX14" fmla="*/ 14168 w 15210"/>
                <a:gd name="connsiteY14" fmla="*/ 11213 h 21007"/>
                <a:gd name="connsiteX15" fmla="*/ 12849 w 15210"/>
                <a:gd name="connsiteY15" fmla="*/ 19618 h 21007"/>
                <a:gd name="connsiteX16" fmla="*/ 7404 w 15210"/>
                <a:gd name="connsiteY16" fmla="*/ 18378 h 21007"/>
                <a:gd name="connsiteX17" fmla="*/ 8604 w 15210"/>
                <a:gd name="connsiteY17" fmla="*/ 9647 h 21007"/>
                <a:gd name="connsiteX18" fmla="*/ 10006 w 15210"/>
                <a:gd name="connsiteY18" fmla="*/ 10051 h 21007"/>
                <a:gd name="connsiteX19" fmla="*/ 10006 w 15210"/>
                <a:gd name="connsiteY19" fmla="*/ 9613 h 21007"/>
                <a:gd name="connsiteX20" fmla="*/ 8653 w 15210"/>
                <a:gd name="connsiteY20" fmla="*/ 9070 h 21007"/>
                <a:gd name="connsiteX21" fmla="*/ 9981 w 15210"/>
                <a:gd name="connsiteY21" fmla="*/ 484 h 21007"/>
                <a:gd name="connsiteX22" fmla="*/ 8232 w 15210"/>
                <a:gd name="connsiteY22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0006 w 15210"/>
                <a:gd name="connsiteY13" fmla="*/ 10051 h 21007"/>
                <a:gd name="connsiteX14" fmla="*/ 14168 w 15210"/>
                <a:gd name="connsiteY14" fmla="*/ 11213 h 21007"/>
                <a:gd name="connsiteX15" fmla="*/ 12849 w 15210"/>
                <a:gd name="connsiteY15" fmla="*/ 19618 h 21007"/>
                <a:gd name="connsiteX16" fmla="*/ 7404 w 15210"/>
                <a:gd name="connsiteY16" fmla="*/ 18378 h 21007"/>
                <a:gd name="connsiteX17" fmla="*/ 8604 w 15210"/>
                <a:gd name="connsiteY17" fmla="*/ 9647 h 21007"/>
                <a:gd name="connsiteX18" fmla="*/ 10006 w 15210"/>
                <a:gd name="connsiteY18" fmla="*/ 10051 h 21007"/>
                <a:gd name="connsiteX19" fmla="*/ 10006 w 15210"/>
                <a:gd name="connsiteY19" fmla="*/ 9613 h 21007"/>
                <a:gd name="connsiteX20" fmla="*/ 8653 w 15210"/>
                <a:gd name="connsiteY20" fmla="*/ 9070 h 21007"/>
                <a:gd name="connsiteX21" fmla="*/ 9981 w 15210"/>
                <a:gd name="connsiteY21" fmla="*/ 484 h 21007"/>
                <a:gd name="connsiteX22" fmla="*/ 8232 w 15210"/>
                <a:gd name="connsiteY22" fmla="*/ 0 h 21007"/>
                <a:gd name="connsiteX0" fmla="*/ 8232 w 15210"/>
                <a:gd name="connsiteY0" fmla="*/ 0 h 21007"/>
                <a:gd name="connsiteX1" fmla="*/ 6936 w 15210"/>
                <a:gd name="connsiteY1" fmla="*/ 8586 h 21007"/>
                <a:gd name="connsiteX2" fmla="*/ 310 w 15210"/>
                <a:gd name="connsiteY2" fmla="*/ 6913 h 21007"/>
                <a:gd name="connsiteX3" fmla="*/ 282 w 15210"/>
                <a:gd name="connsiteY3" fmla="*/ 7510 h 21007"/>
                <a:gd name="connsiteX4" fmla="*/ 6883 w 15210"/>
                <a:gd name="connsiteY4" fmla="*/ 9184 h 21007"/>
                <a:gd name="connsiteX5" fmla="*/ 5507 w 15210"/>
                <a:gd name="connsiteY5" fmla="*/ 17821 h 21007"/>
                <a:gd name="connsiteX6" fmla="*/ 32 w 15210"/>
                <a:gd name="connsiteY6" fmla="*/ 16625 h 21007"/>
                <a:gd name="connsiteX7" fmla="*/ 0 w 15210"/>
                <a:gd name="connsiteY7" fmla="*/ 17242 h 21007"/>
                <a:gd name="connsiteX8" fmla="*/ 5669 w 15210"/>
                <a:gd name="connsiteY8" fmla="*/ 18816 h 21007"/>
                <a:gd name="connsiteX9" fmla="*/ 7404 w 15210"/>
                <a:gd name="connsiteY9" fmla="*/ 19254 h 21007"/>
                <a:gd name="connsiteX10" fmla="*/ 13475 w 15210"/>
                <a:gd name="connsiteY10" fmla="*/ 21007 h 21007"/>
                <a:gd name="connsiteX11" fmla="*/ 15210 w 15210"/>
                <a:gd name="connsiteY11" fmla="*/ 10927 h 21007"/>
                <a:gd name="connsiteX12" fmla="*/ 10006 w 15210"/>
                <a:gd name="connsiteY12" fmla="*/ 9613 h 21007"/>
                <a:gd name="connsiteX13" fmla="*/ 10006 w 15210"/>
                <a:gd name="connsiteY13" fmla="*/ 10051 h 21007"/>
                <a:gd name="connsiteX14" fmla="*/ 14168 w 15210"/>
                <a:gd name="connsiteY14" fmla="*/ 11213 h 21007"/>
                <a:gd name="connsiteX15" fmla="*/ 12849 w 15210"/>
                <a:gd name="connsiteY15" fmla="*/ 19618 h 21007"/>
                <a:gd name="connsiteX16" fmla="*/ 7404 w 15210"/>
                <a:gd name="connsiteY16" fmla="*/ 18378 h 21007"/>
                <a:gd name="connsiteX17" fmla="*/ 8604 w 15210"/>
                <a:gd name="connsiteY17" fmla="*/ 9647 h 21007"/>
                <a:gd name="connsiteX18" fmla="*/ 10006 w 15210"/>
                <a:gd name="connsiteY18" fmla="*/ 10051 h 21007"/>
                <a:gd name="connsiteX19" fmla="*/ 10006 w 15210"/>
                <a:gd name="connsiteY19" fmla="*/ 9613 h 21007"/>
                <a:gd name="connsiteX20" fmla="*/ 8653 w 15210"/>
                <a:gd name="connsiteY20" fmla="*/ 9070 h 21007"/>
                <a:gd name="connsiteX21" fmla="*/ 9981 w 15210"/>
                <a:gd name="connsiteY21" fmla="*/ 484 h 21007"/>
                <a:gd name="connsiteX22" fmla="*/ 8232 w 15210"/>
                <a:gd name="connsiteY22" fmla="*/ 0 h 21007"/>
                <a:gd name="connsiteX0" fmla="*/ 8271 w 15210"/>
                <a:gd name="connsiteY0" fmla="*/ 0 h 21036"/>
                <a:gd name="connsiteX1" fmla="*/ 6936 w 15210"/>
                <a:gd name="connsiteY1" fmla="*/ 8615 h 21036"/>
                <a:gd name="connsiteX2" fmla="*/ 310 w 15210"/>
                <a:gd name="connsiteY2" fmla="*/ 6942 h 21036"/>
                <a:gd name="connsiteX3" fmla="*/ 282 w 15210"/>
                <a:gd name="connsiteY3" fmla="*/ 7539 h 21036"/>
                <a:gd name="connsiteX4" fmla="*/ 6883 w 15210"/>
                <a:gd name="connsiteY4" fmla="*/ 9213 h 21036"/>
                <a:gd name="connsiteX5" fmla="*/ 5507 w 15210"/>
                <a:gd name="connsiteY5" fmla="*/ 17850 h 21036"/>
                <a:gd name="connsiteX6" fmla="*/ 32 w 15210"/>
                <a:gd name="connsiteY6" fmla="*/ 16654 h 21036"/>
                <a:gd name="connsiteX7" fmla="*/ 0 w 15210"/>
                <a:gd name="connsiteY7" fmla="*/ 17271 h 21036"/>
                <a:gd name="connsiteX8" fmla="*/ 5669 w 15210"/>
                <a:gd name="connsiteY8" fmla="*/ 18845 h 21036"/>
                <a:gd name="connsiteX9" fmla="*/ 7404 w 15210"/>
                <a:gd name="connsiteY9" fmla="*/ 19283 h 21036"/>
                <a:gd name="connsiteX10" fmla="*/ 13475 w 15210"/>
                <a:gd name="connsiteY10" fmla="*/ 21036 h 21036"/>
                <a:gd name="connsiteX11" fmla="*/ 15210 w 15210"/>
                <a:gd name="connsiteY11" fmla="*/ 10956 h 21036"/>
                <a:gd name="connsiteX12" fmla="*/ 10006 w 15210"/>
                <a:gd name="connsiteY12" fmla="*/ 9642 h 21036"/>
                <a:gd name="connsiteX13" fmla="*/ 10006 w 15210"/>
                <a:gd name="connsiteY13" fmla="*/ 10080 h 21036"/>
                <a:gd name="connsiteX14" fmla="*/ 14168 w 15210"/>
                <a:gd name="connsiteY14" fmla="*/ 11242 h 21036"/>
                <a:gd name="connsiteX15" fmla="*/ 12849 w 15210"/>
                <a:gd name="connsiteY15" fmla="*/ 19647 h 21036"/>
                <a:gd name="connsiteX16" fmla="*/ 7404 w 15210"/>
                <a:gd name="connsiteY16" fmla="*/ 18407 h 21036"/>
                <a:gd name="connsiteX17" fmla="*/ 8604 w 15210"/>
                <a:gd name="connsiteY17" fmla="*/ 9676 h 21036"/>
                <a:gd name="connsiteX18" fmla="*/ 10006 w 15210"/>
                <a:gd name="connsiteY18" fmla="*/ 10080 h 21036"/>
                <a:gd name="connsiteX19" fmla="*/ 10006 w 15210"/>
                <a:gd name="connsiteY19" fmla="*/ 9642 h 21036"/>
                <a:gd name="connsiteX20" fmla="*/ 8653 w 15210"/>
                <a:gd name="connsiteY20" fmla="*/ 9099 h 21036"/>
                <a:gd name="connsiteX21" fmla="*/ 9981 w 15210"/>
                <a:gd name="connsiteY21" fmla="*/ 513 h 21036"/>
                <a:gd name="connsiteX22" fmla="*/ 8271 w 15210"/>
                <a:gd name="connsiteY22" fmla="*/ 0 h 21036"/>
                <a:gd name="connsiteX0" fmla="*/ 8271 w 15210"/>
                <a:gd name="connsiteY0" fmla="*/ 0 h 21036"/>
                <a:gd name="connsiteX1" fmla="*/ 6970 w 15210"/>
                <a:gd name="connsiteY1" fmla="*/ 8765 h 21036"/>
                <a:gd name="connsiteX2" fmla="*/ 310 w 15210"/>
                <a:gd name="connsiteY2" fmla="*/ 6942 h 21036"/>
                <a:gd name="connsiteX3" fmla="*/ 282 w 15210"/>
                <a:gd name="connsiteY3" fmla="*/ 7539 h 21036"/>
                <a:gd name="connsiteX4" fmla="*/ 6883 w 15210"/>
                <a:gd name="connsiteY4" fmla="*/ 9213 h 21036"/>
                <a:gd name="connsiteX5" fmla="*/ 5507 w 15210"/>
                <a:gd name="connsiteY5" fmla="*/ 17850 h 21036"/>
                <a:gd name="connsiteX6" fmla="*/ 32 w 15210"/>
                <a:gd name="connsiteY6" fmla="*/ 16654 h 21036"/>
                <a:gd name="connsiteX7" fmla="*/ 0 w 15210"/>
                <a:gd name="connsiteY7" fmla="*/ 17271 h 21036"/>
                <a:gd name="connsiteX8" fmla="*/ 5669 w 15210"/>
                <a:gd name="connsiteY8" fmla="*/ 18845 h 21036"/>
                <a:gd name="connsiteX9" fmla="*/ 7404 w 15210"/>
                <a:gd name="connsiteY9" fmla="*/ 19283 h 21036"/>
                <a:gd name="connsiteX10" fmla="*/ 13475 w 15210"/>
                <a:gd name="connsiteY10" fmla="*/ 21036 h 21036"/>
                <a:gd name="connsiteX11" fmla="*/ 15210 w 15210"/>
                <a:gd name="connsiteY11" fmla="*/ 10956 h 21036"/>
                <a:gd name="connsiteX12" fmla="*/ 10006 w 15210"/>
                <a:gd name="connsiteY12" fmla="*/ 9642 h 21036"/>
                <a:gd name="connsiteX13" fmla="*/ 10006 w 15210"/>
                <a:gd name="connsiteY13" fmla="*/ 10080 h 21036"/>
                <a:gd name="connsiteX14" fmla="*/ 14168 w 15210"/>
                <a:gd name="connsiteY14" fmla="*/ 11242 h 21036"/>
                <a:gd name="connsiteX15" fmla="*/ 12849 w 15210"/>
                <a:gd name="connsiteY15" fmla="*/ 19647 h 21036"/>
                <a:gd name="connsiteX16" fmla="*/ 7404 w 15210"/>
                <a:gd name="connsiteY16" fmla="*/ 18407 h 21036"/>
                <a:gd name="connsiteX17" fmla="*/ 8604 w 15210"/>
                <a:gd name="connsiteY17" fmla="*/ 9676 h 21036"/>
                <a:gd name="connsiteX18" fmla="*/ 10006 w 15210"/>
                <a:gd name="connsiteY18" fmla="*/ 10080 h 21036"/>
                <a:gd name="connsiteX19" fmla="*/ 10006 w 15210"/>
                <a:gd name="connsiteY19" fmla="*/ 9642 h 21036"/>
                <a:gd name="connsiteX20" fmla="*/ 8653 w 15210"/>
                <a:gd name="connsiteY20" fmla="*/ 9099 h 21036"/>
                <a:gd name="connsiteX21" fmla="*/ 9981 w 15210"/>
                <a:gd name="connsiteY21" fmla="*/ 513 h 21036"/>
                <a:gd name="connsiteX22" fmla="*/ 8271 w 15210"/>
                <a:gd name="connsiteY22" fmla="*/ 0 h 21036"/>
                <a:gd name="connsiteX0" fmla="*/ 9982 w 16921"/>
                <a:gd name="connsiteY0" fmla="*/ 0 h 21036"/>
                <a:gd name="connsiteX1" fmla="*/ 8681 w 16921"/>
                <a:gd name="connsiteY1" fmla="*/ 8765 h 21036"/>
                <a:gd name="connsiteX2" fmla="*/ 9 w 16921"/>
                <a:gd name="connsiteY2" fmla="*/ 6574 h 21036"/>
                <a:gd name="connsiteX3" fmla="*/ 1993 w 16921"/>
                <a:gd name="connsiteY3" fmla="*/ 7539 h 21036"/>
                <a:gd name="connsiteX4" fmla="*/ 8594 w 16921"/>
                <a:gd name="connsiteY4" fmla="*/ 9213 h 21036"/>
                <a:gd name="connsiteX5" fmla="*/ 7218 w 16921"/>
                <a:gd name="connsiteY5" fmla="*/ 17850 h 21036"/>
                <a:gd name="connsiteX6" fmla="*/ 1743 w 16921"/>
                <a:gd name="connsiteY6" fmla="*/ 16654 h 21036"/>
                <a:gd name="connsiteX7" fmla="*/ 1711 w 16921"/>
                <a:gd name="connsiteY7" fmla="*/ 17271 h 21036"/>
                <a:gd name="connsiteX8" fmla="*/ 7380 w 16921"/>
                <a:gd name="connsiteY8" fmla="*/ 18845 h 21036"/>
                <a:gd name="connsiteX9" fmla="*/ 9115 w 16921"/>
                <a:gd name="connsiteY9" fmla="*/ 19283 h 21036"/>
                <a:gd name="connsiteX10" fmla="*/ 15186 w 16921"/>
                <a:gd name="connsiteY10" fmla="*/ 21036 h 21036"/>
                <a:gd name="connsiteX11" fmla="*/ 16921 w 16921"/>
                <a:gd name="connsiteY11" fmla="*/ 10956 h 21036"/>
                <a:gd name="connsiteX12" fmla="*/ 11717 w 16921"/>
                <a:gd name="connsiteY12" fmla="*/ 9642 h 21036"/>
                <a:gd name="connsiteX13" fmla="*/ 11717 w 16921"/>
                <a:gd name="connsiteY13" fmla="*/ 10080 h 21036"/>
                <a:gd name="connsiteX14" fmla="*/ 15879 w 16921"/>
                <a:gd name="connsiteY14" fmla="*/ 11242 h 21036"/>
                <a:gd name="connsiteX15" fmla="*/ 14560 w 16921"/>
                <a:gd name="connsiteY15" fmla="*/ 19647 h 21036"/>
                <a:gd name="connsiteX16" fmla="*/ 9115 w 16921"/>
                <a:gd name="connsiteY16" fmla="*/ 18407 h 21036"/>
                <a:gd name="connsiteX17" fmla="*/ 10315 w 16921"/>
                <a:gd name="connsiteY17" fmla="*/ 9676 h 21036"/>
                <a:gd name="connsiteX18" fmla="*/ 11717 w 16921"/>
                <a:gd name="connsiteY18" fmla="*/ 10080 h 21036"/>
                <a:gd name="connsiteX19" fmla="*/ 11717 w 16921"/>
                <a:gd name="connsiteY19" fmla="*/ 9642 h 21036"/>
                <a:gd name="connsiteX20" fmla="*/ 10364 w 16921"/>
                <a:gd name="connsiteY20" fmla="*/ 9099 h 21036"/>
                <a:gd name="connsiteX21" fmla="*/ 11692 w 16921"/>
                <a:gd name="connsiteY21" fmla="*/ 513 h 21036"/>
                <a:gd name="connsiteX22" fmla="*/ 9982 w 16921"/>
                <a:gd name="connsiteY22" fmla="*/ 0 h 21036"/>
                <a:gd name="connsiteX0" fmla="*/ 9982 w 16921"/>
                <a:gd name="connsiteY0" fmla="*/ 0 h 21036"/>
                <a:gd name="connsiteX1" fmla="*/ 8681 w 16921"/>
                <a:gd name="connsiteY1" fmla="*/ 8765 h 21036"/>
                <a:gd name="connsiteX2" fmla="*/ 2055 w 16921"/>
                <a:gd name="connsiteY2" fmla="*/ 7097 h 21036"/>
                <a:gd name="connsiteX3" fmla="*/ 9 w 16921"/>
                <a:gd name="connsiteY3" fmla="*/ 6574 h 21036"/>
                <a:gd name="connsiteX4" fmla="*/ 1993 w 16921"/>
                <a:gd name="connsiteY4" fmla="*/ 7539 h 21036"/>
                <a:gd name="connsiteX5" fmla="*/ 8594 w 16921"/>
                <a:gd name="connsiteY5" fmla="*/ 9213 h 21036"/>
                <a:gd name="connsiteX6" fmla="*/ 7218 w 16921"/>
                <a:gd name="connsiteY6" fmla="*/ 17850 h 21036"/>
                <a:gd name="connsiteX7" fmla="*/ 1743 w 16921"/>
                <a:gd name="connsiteY7" fmla="*/ 16654 h 21036"/>
                <a:gd name="connsiteX8" fmla="*/ 1711 w 16921"/>
                <a:gd name="connsiteY8" fmla="*/ 17271 h 21036"/>
                <a:gd name="connsiteX9" fmla="*/ 7380 w 16921"/>
                <a:gd name="connsiteY9" fmla="*/ 18845 h 21036"/>
                <a:gd name="connsiteX10" fmla="*/ 9115 w 16921"/>
                <a:gd name="connsiteY10" fmla="*/ 19283 h 21036"/>
                <a:gd name="connsiteX11" fmla="*/ 15186 w 16921"/>
                <a:gd name="connsiteY11" fmla="*/ 21036 h 21036"/>
                <a:gd name="connsiteX12" fmla="*/ 16921 w 16921"/>
                <a:gd name="connsiteY12" fmla="*/ 10956 h 21036"/>
                <a:gd name="connsiteX13" fmla="*/ 11717 w 16921"/>
                <a:gd name="connsiteY13" fmla="*/ 9642 h 21036"/>
                <a:gd name="connsiteX14" fmla="*/ 11717 w 16921"/>
                <a:gd name="connsiteY14" fmla="*/ 10080 h 21036"/>
                <a:gd name="connsiteX15" fmla="*/ 15879 w 16921"/>
                <a:gd name="connsiteY15" fmla="*/ 11242 h 21036"/>
                <a:gd name="connsiteX16" fmla="*/ 14560 w 16921"/>
                <a:gd name="connsiteY16" fmla="*/ 19647 h 21036"/>
                <a:gd name="connsiteX17" fmla="*/ 9115 w 16921"/>
                <a:gd name="connsiteY17" fmla="*/ 18407 h 21036"/>
                <a:gd name="connsiteX18" fmla="*/ 10315 w 16921"/>
                <a:gd name="connsiteY18" fmla="*/ 9676 h 21036"/>
                <a:gd name="connsiteX19" fmla="*/ 11717 w 16921"/>
                <a:gd name="connsiteY19" fmla="*/ 10080 h 21036"/>
                <a:gd name="connsiteX20" fmla="*/ 11717 w 16921"/>
                <a:gd name="connsiteY20" fmla="*/ 9642 h 21036"/>
                <a:gd name="connsiteX21" fmla="*/ 10364 w 16921"/>
                <a:gd name="connsiteY21" fmla="*/ 9099 h 21036"/>
                <a:gd name="connsiteX22" fmla="*/ 11692 w 16921"/>
                <a:gd name="connsiteY22" fmla="*/ 513 h 21036"/>
                <a:gd name="connsiteX23" fmla="*/ 9982 w 16921"/>
                <a:gd name="connsiteY23" fmla="*/ 0 h 21036"/>
                <a:gd name="connsiteX0" fmla="*/ 8271 w 15210"/>
                <a:gd name="connsiteY0" fmla="*/ 0 h 21036"/>
                <a:gd name="connsiteX1" fmla="*/ 6970 w 15210"/>
                <a:gd name="connsiteY1" fmla="*/ 8765 h 21036"/>
                <a:gd name="connsiteX2" fmla="*/ 344 w 15210"/>
                <a:gd name="connsiteY2" fmla="*/ 7097 h 21036"/>
                <a:gd name="connsiteX3" fmla="*/ 282 w 15210"/>
                <a:gd name="connsiteY3" fmla="*/ 7539 h 21036"/>
                <a:gd name="connsiteX4" fmla="*/ 6883 w 15210"/>
                <a:gd name="connsiteY4" fmla="*/ 9213 h 21036"/>
                <a:gd name="connsiteX5" fmla="*/ 5507 w 15210"/>
                <a:gd name="connsiteY5" fmla="*/ 17850 h 21036"/>
                <a:gd name="connsiteX6" fmla="*/ 32 w 15210"/>
                <a:gd name="connsiteY6" fmla="*/ 16654 h 21036"/>
                <a:gd name="connsiteX7" fmla="*/ 0 w 15210"/>
                <a:gd name="connsiteY7" fmla="*/ 17271 h 21036"/>
                <a:gd name="connsiteX8" fmla="*/ 5669 w 15210"/>
                <a:gd name="connsiteY8" fmla="*/ 18845 h 21036"/>
                <a:gd name="connsiteX9" fmla="*/ 7404 w 15210"/>
                <a:gd name="connsiteY9" fmla="*/ 19283 h 21036"/>
                <a:gd name="connsiteX10" fmla="*/ 13475 w 15210"/>
                <a:gd name="connsiteY10" fmla="*/ 21036 h 21036"/>
                <a:gd name="connsiteX11" fmla="*/ 15210 w 15210"/>
                <a:gd name="connsiteY11" fmla="*/ 10956 h 21036"/>
                <a:gd name="connsiteX12" fmla="*/ 10006 w 15210"/>
                <a:gd name="connsiteY12" fmla="*/ 9642 h 21036"/>
                <a:gd name="connsiteX13" fmla="*/ 10006 w 15210"/>
                <a:gd name="connsiteY13" fmla="*/ 10080 h 21036"/>
                <a:gd name="connsiteX14" fmla="*/ 14168 w 15210"/>
                <a:gd name="connsiteY14" fmla="*/ 11242 h 21036"/>
                <a:gd name="connsiteX15" fmla="*/ 12849 w 15210"/>
                <a:gd name="connsiteY15" fmla="*/ 19647 h 21036"/>
                <a:gd name="connsiteX16" fmla="*/ 7404 w 15210"/>
                <a:gd name="connsiteY16" fmla="*/ 18407 h 21036"/>
                <a:gd name="connsiteX17" fmla="*/ 8604 w 15210"/>
                <a:gd name="connsiteY17" fmla="*/ 9676 h 21036"/>
                <a:gd name="connsiteX18" fmla="*/ 10006 w 15210"/>
                <a:gd name="connsiteY18" fmla="*/ 10080 h 21036"/>
                <a:gd name="connsiteX19" fmla="*/ 10006 w 15210"/>
                <a:gd name="connsiteY19" fmla="*/ 9642 h 21036"/>
                <a:gd name="connsiteX20" fmla="*/ 8653 w 15210"/>
                <a:gd name="connsiteY20" fmla="*/ 9099 h 21036"/>
                <a:gd name="connsiteX21" fmla="*/ 9981 w 15210"/>
                <a:gd name="connsiteY21" fmla="*/ 513 h 21036"/>
                <a:gd name="connsiteX22" fmla="*/ 8271 w 15210"/>
                <a:gd name="connsiteY22" fmla="*/ 0 h 2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210" h="21036">
                  <a:moveTo>
                    <a:pt x="8271" y="0"/>
                  </a:moveTo>
                  <a:lnTo>
                    <a:pt x="6970" y="8765"/>
                  </a:lnTo>
                  <a:lnTo>
                    <a:pt x="344" y="7097"/>
                  </a:lnTo>
                  <a:cubicBezTo>
                    <a:pt x="323" y="7244"/>
                    <a:pt x="303" y="7392"/>
                    <a:pt x="282" y="7539"/>
                  </a:cubicBezTo>
                  <a:lnTo>
                    <a:pt x="6883" y="9213"/>
                  </a:lnTo>
                  <a:lnTo>
                    <a:pt x="5507" y="17850"/>
                  </a:lnTo>
                  <a:lnTo>
                    <a:pt x="32" y="16654"/>
                  </a:lnTo>
                  <a:cubicBezTo>
                    <a:pt x="21" y="16860"/>
                    <a:pt x="11" y="17065"/>
                    <a:pt x="0" y="17271"/>
                  </a:cubicBezTo>
                  <a:cubicBezTo>
                    <a:pt x="940" y="17636"/>
                    <a:pt x="4435" y="18510"/>
                    <a:pt x="5669" y="18845"/>
                  </a:cubicBezTo>
                  <a:lnTo>
                    <a:pt x="7404" y="19283"/>
                  </a:lnTo>
                  <a:lnTo>
                    <a:pt x="13475" y="21036"/>
                  </a:lnTo>
                  <a:lnTo>
                    <a:pt x="15210" y="10956"/>
                  </a:lnTo>
                  <a:lnTo>
                    <a:pt x="10006" y="9642"/>
                  </a:lnTo>
                  <a:lnTo>
                    <a:pt x="10006" y="10080"/>
                  </a:lnTo>
                  <a:lnTo>
                    <a:pt x="14168" y="11242"/>
                  </a:lnTo>
                  <a:lnTo>
                    <a:pt x="12849" y="19647"/>
                  </a:lnTo>
                  <a:lnTo>
                    <a:pt x="7404" y="18407"/>
                  </a:lnTo>
                  <a:lnTo>
                    <a:pt x="8604" y="9676"/>
                  </a:lnTo>
                  <a:lnTo>
                    <a:pt x="10006" y="10080"/>
                  </a:lnTo>
                  <a:cubicBezTo>
                    <a:pt x="10026" y="9906"/>
                    <a:pt x="9986" y="9816"/>
                    <a:pt x="10006" y="9642"/>
                  </a:cubicBezTo>
                  <a:lnTo>
                    <a:pt x="8653" y="9099"/>
                  </a:lnTo>
                  <a:lnTo>
                    <a:pt x="9981" y="513"/>
                  </a:lnTo>
                  <a:lnTo>
                    <a:pt x="8271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66"/>
            <p:cNvSpPr>
              <a:spLocks/>
            </p:cNvSpPr>
            <p:nvPr/>
          </p:nvSpPr>
          <p:spPr bwMode="auto">
            <a:xfrm>
              <a:off x="3401303" y="351790"/>
              <a:ext cx="79274" cy="520213"/>
            </a:xfrm>
            <a:custGeom>
              <a:avLst/>
              <a:gdLst>
                <a:gd name="T0" fmla="*/ 0 w 163"/>
                <a:gd name="T1" fmla="*/ 188 h 980"/>
                <a:gd name="T2" fmla="*/ 21 w 163"/>
                <a:gd name="T3" fmla="*/ 0 h 980"/>
                <a:gd name="T4" fmla="*/ 21 w 163"/>
                <a:gd name="T5" fmla="*/ 195 h 980"/>
                <a:gd name="T6" fmla="*/ 0 w 163"/>
                <a:gd name="T7" fmla="*/ 188 h 9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980"/>
                <a:gd name="T14" fmla="*/ 163 w 163"/>
                <a:gd name="T15" fmla="*/ 980 h 980"/>
                <a:gd name="connsiteX0" fmla="*/ 0 w 10000"/>
                <a:gd name="connsiteY0" fmla="*/ 10691 h 11038"/>
                <a:gd name="connsiteX1" fmla="*/ 10000 w 10000"/>
                <a:gd name="connsiteY1" fmla="*/ 0 h 11038"/>
                <a:gd name="connsiteX2" fmla="*/ 10000 w 10000"/>
                <a:gd name="connsiteY2" fmla="*/ 11038 h 11038"/>
                <a:gd name="connsiteX3" fmla="*/ 0 w 10000"/>
                <a:gd name="connsiteY3" fmla="*/ 10691 h 11038"/>
                <a:gd name="connsiteX0" fmla="*/ 0 w 10000"/>
                <a:gd name="connsiteY0" fmla="*/ 965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965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9653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965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Freeform 66"/>
            <p:cNvSpPr>
              <a:spLocks/>
            </p:cNvSpPr>
            <p:nvPr/>
          </p:nvSpPr>
          <p:spPr bwMode="auto">
            <a:xfrm>
              <a:off x="3358698" y="3267602"/>
              <a:ext cx="229257" cy="101280"/>
            </a:xfrm>
            <a:custGeom>
              <a:avLst/>
              <a:gdLst>
                <a:gd name="T0" fmla="*/ 0 w 163"/>
                <a:gd name="T1" fmla="*/ 188 h 980"/>
                <a:gd name="T2" fmla="*/ 21 w 163"/>
                <a:gd name="T3" fmla="*/ 0 h 980"/>
                <a:gd name="T4" fmla="*/ 21 w 163"/>
                <a:gd name="T5" fmla="*/ 195 h 980"/>
                <a:gd name="T6" fmla="*/ 0 w 163"/>
                <a:gd name="T7" fmla="*/ 188 h 9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980"/>
                <a:gd name="T14" fmla="*/ 163 w 163"/>
                <a:gd name="T15" fmla="*/ 980 h 980"/>
                <a:gd name="connsiteX0" fmla="*/ 0 w 10000"/>
                <a:gd name="connsiteY0" fmla="*/ 10691 h 11038"/>
                <a:gd name="connsiteX1" fmla="*/ 10000 w 10000"/>
                <a:gd name="connsiteY1" fmla="*/ 0 h 11038"/>
                <a:gd name="connsiteX2" fmla="*/ 10000 w 10000"/>
                <a:gd name="connsiteY2" fmla="*/ 11038 h 11038"/>
                <a:gd name="connsiteX3" fmla="*/ 0 w 10000"/>
                <a:gd name="connsiteY3" fmla="*/ 10691 h 11038"/>
                <a:gd name="connsiteX0" fmla="*/ 0 w 10000"/>
                <a:gd name="connsiteY0" fmla="*/ 965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9653 h 10000"/>
                <a:gd name="connsiteX0" fmla="*/ 0 w 63816"/>
                <a:gd name="connsiteY0" fmla="*/ 1349 h 1696"/>
                <a:gd name="connsiteX1" fmla="*/ 63816 w 63816"/>
                <a:gd name="connsiteY1" fmla="*/ 0 h 1696"/>
                <a:gd name="connsiteX2" fmla="*/ 10000 w 63816"/>
                <a:gd name="connsiteY2" fmla="*/ 1696 h 1696"/>
                <a:gd name="connsiteX3" fmla="*/ 0 w 63816"/>
                <a:gd name="connsiteY3" fmla="*/ 1349 h 1696"/>
                <a:gd name="connsiteX0" fmla="*/ 3614 w 8433"/>
                <a:gd name="connsiteY0" fmla="*/ 0 h 16122"/>
                <a:gd name="connsiteX1" fmla="*/ 8433 w 8433"/>
                <a:gd name="connsiteY1" fmla="*/ 6122 h 16122"/>
                <a:gd name="connsiteX2" fmla="*/ 0 w 8433"/>
                <a:gd name="connsiteY2" fmla="*/ 16122 h 16122"/>
                <a:gd name="connsiteX3" fmla="*/ 3614 w 8433"/>
                <a:gd name="connsiteY3" fmla="*/ 0 h 16122"/>
                <a:gd name="connsiteX0" fmla="*/ 0 w 5714"/>
                <a:gd name="connsiteY0" fmla="*/ 0 h 34166"/>
                <a:gd name="connsiteX1" fmla="*/ 5714 w 5714"/>
                <a:gd name="connsiteY1" fmla="*/ 3797 h 34166"/>
                <a:gd name="connsiteX2" fmla="*/ 0 w 5714"/>
                <a:gd name="connsiteY2" fmla="*/ 34166 h 34166"/>
                <a:gd name="connsiteX3" fmla="*/ 0 w 5714"/>
                <a:gd name="connsiteY3" fmla="*/ 0 h 34166"/>
                <a:gd name="connsiteX0" fmla="*/ 0 w 10000"/>
                <a:gd name="connsiteY0" fmla="*/ 0 h 10000"/>
                <a:gd name="connsiteX1" fmla="*/ 10000 w 10000"/>
                <a:gd name="connsiteY1" fmla="*/ 1111 h 10000"/>
                <a:gd name="connsiteX2" fmla="*/ 0 w 10000"/>
                <a:gd name="connsiteY2" fmla="*/ 10000 h 10000"/>
                <a:gd name="connsiteX3" fmla="*/ 476 w 10000"/>
                <a:gd name="connsiteY3" fmla="*/ 171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1111 h 10000"/>
                <a:gd name="connsiteX2" fmla="*/ 8743 w 10000"/>
                <a:gd name="connsiteY2" fmla="*/ 2452 h 10000"/>
                <a:gd name="connsiteX3" fmla="*/ 0 w 10000"/>
                <a:gd name="connsiteY3" fmla="*/ 10000 h 10000"/>
                <a:gd name="connsiteX4" fmla="*/ 476 w 10000"/>
                <a:gd name="connsiteY4" fmla="*/ 1717 h 10000"/>
                <a:gd name="connsiteX5" fmla="*/ 0 w 10000"/>
                <a:gd name="connsiteY5" fmla="*/ 0 h 10000"/>
                <a:gd name="connsiteX0" fmla="*/ 0 w 10000"/>
                <a:gd name="connsiteY0" fmla="*/ 0 h 2452"/>
                <a:gd name="connsiteX1" fmla="*/ 10000 w 10000"/>
                <a:gd name="connsiteY1" fmla="*/ 1111 h 2452"/>
                <a:gd name="connsiteX2" fmla="*/ 8743 w 10000"/>
                <a:gd name="connsiteY2" fmla="*/ 2452 h 2452"/>
                <a:gd name="connsiteX3" fmla="*/ 476 w 10000"/>
                <a:gd name="connsiteY3" fmla="*/ 1717 h 2452"/>
                <a:gd name="connsiteX4" fmla="*/ 0 w 10000"/>
                <a:gd name="connsiteY4" fmla="*/ 0 h 2452"/>
                <a:gd name="connsiteX0" fmla="*/ 0 w 10000"/>
                <a:gd name="connsiteY0" fmla="*/ 4531 h 14531"/>
                <a:gd name="connsiteX1" fmla="*/ 10000 w 10000"/>
                <a:gd name="connsiteY1" fmla="*/ 0 h 14531"/>
                <a:gd name="connsiteX2" fmla="*/ 8743 w 10000"/>
                <a:gd name="connsiteY2" fmla="*/ 14531 h 14531"/>
                <a:gd name="connsiteX3" fmla="*/ 476 w 10000"/>
                <a:gd name="connsiteY3" fmla="*/ 11533 h 14531"/>
                <a:gd name="connsiteX4" fmla="*/ 0 w 10000"/>
                <a:gd name="connsiteY4" fmla="*/ 4531 h 14531"/>
                <a:gd name="connsiteX0" fmla="*/ 0 w 10000"/>
                <a:gd name="connsiteY0" fmla="*/ 4531 h 14531"/>
                <a:gd name="connsiteX1" fmla="*/ 10000 w 10000"/>
                <a:gd name="connsiteY1" fmla="*/ 0 h 14531"/>
                <a:gd name="connsiteX2" fmla="*/ 9405 w 10000"/>
                <a:gd name="connsiteY2" fmla="*/ 8535 h 14531"/>
                <a:gd name="connsiteX3" fmla="*/ 8743 w 10000"/>
                <a:gd name="connsiteY3" fmla="*/ 14531 h 14531"/>
                <a:gd name="connsiteX4" fmla="*/ 476 w 10000"/>
                <a:gd name="connsiteY4" fmla="*/ 11533 h 14531"/>
                <a:gd name="connsiteX5" fmla="*/ 0 w 10000"/>
                <a:gd name="connsiteY5" fmla="*/ 4531 h 14531"/>
                <a:gd name="connsiteX0" fmla="*/ 0 w 9405"/>
                <a:gd name="connsiteY0" fmla="*/ 0 h 10000"/>
                <a:gd name="connsiteX1" fmla="*/ 9405 w 9405"/>
                <a:gd name="connsiteY1" fmla="*/ 4004 h 10000"/>
                <a:gd name="connsiteX2" fmla="*/ 8743 w 9405"/>
                <a:gd name="connsiteY2" fmla="*/ 10000 h 10000"/>
                <a:gd name="connsiteX3" fmla="*/ 476 w 9405"/>
                <a:gd name="connsiteY3" fmla="*/ 7002 h 10000"/>
                <a:gd name="connsiteX4" fmla="*/ 0 w 9405"/>
                <a:gd name="connsiteY4" fmla="*/ 0 h 10000"/>
                <a:gd name="connsiteX0" fmla="*/ 0 w 10868"/>
                <a:gd name="connsiteY0" fmla="*/ 0 h 9063"/>
                <a:gd name="connsiteX1" fmla="*/ 10000 w 10868"/>
                <a:gd name="connsiteY1" fmla="*/ 4004 h 9063"/>
                <a:gd name="connsiteX2" fmla="*/ 10633 w 10868"/>
                <a:gd name="connsiteY2" fmla="*/ 9063 h 9063"/>
                <a:gd name="connsiteX3" fmla="*/ 506 w 10868"/>
                <a:gd name="connsiteY3" fmla="*/ 7002 h 9063"/>
                <a:gd name="connsiteX4" fmla="*/ 0 w 10868"/>
                <a:gd name="connsiteY4" fmla="*/ 0 h 9063"/>
                <a:gd name="connsiteX0" fmla="*/ 0 w 9201"/>
                <a:gd name="connsiteY0" fmla="*/ 0 h 20000"/>
                <a:gd name="connsiteX1" fmla="*/ 9201 w 9201"/>
                <a:gd name="connsiteY1" fmla="*/ 4418 h 20000"/>
                <a:gd name="connsiteX2" fmla="*/ 7337 w 9201"/>
                <a:gd name="connsiteY2" fmla="*/ 20000 h 20000"/>
                <a:gd name="connsiteX3" fmla="*/ 466 w 9201"/>
                <a:gd name="connsiteY3" fmla="*/ 7726 h 20000"/>
                <a:gd name="connsiteX4" fmla="*/ 0 w 9201"/>
                <a:gd name="connsiteY4" fmla="*/ 0 h 20000"/>
                <a:gd name="connsiteX0" fmla="*/ 0 w 11549"/>
                <a:gd name="connsiteY0" fmla="*/ 0 h 10165"/>
                <a:gd name="connsiteX1" fmla="*/ 10000 w 11549"/>
                <a:gd name="connsiteY1" fmla="*/ 2209 h 10165"/>
                <a:gd name="connsiteX2" fmla="*/ 10633 w 11549"/>
                <a:gd name="connsiteY2" fmla="*/ 5000 h 10165"/>
                <a:gd name="connsiteX3" fmla="*/ 7974 w 11549"/>
                <a:gd name="connsiteY3" fmla="*/ 10000 h 10165"/>
                <a:gd name="connsiteX4" fmla="*/ 506 w 11549"/>
                <a:gd name="connsiteY4" fmla="*/ 3863 h 10165"/>
                <a:gd name="connsiteX5" fmla="*/ 0 w 11549"/>
                <a:gd name="connsiteY5" fmla="*/ 0 h 10165"/>
                <a:gd name="connsiteX0" fmla="*/ 0 w 11549"/>
                <a:gd name="connsiteY0" fmla="*/ 0 h 10000"/>
                <a:gd name="connsiteX1" fmla="*/ 10000 w 11549"/>
                <a:gd name="connsiteY1" fmla="*/ 2209 h 10000"/>
                <a:gd name="connsiteX2" fmla="*/ 10633 w 11549"/>
                <a:gd name="connsiteY2" fmla="*/ 5000 h 10000"/>
                <a:gd name="connsiteX3" fmla="*/ 7974 w 11549"/>
                <a:gd name="connsiteY3" fmla="*/ 10000 h 10000"/>
                <a:gd name="connsiteX4" fmla="*/ 506 w 11549"/>
                <a:gd name="connsiteY4" fmla="*/ 3863 h 10000"/>
                <a:gd name="connsiteX5" fmla="*/ 0 w 11549"/>
                <a:gd name="connsiteY5" fmla="*/ 0 h 10000"/>
                <a:gd name="connsiteX0" fmla="*/ 0 w 10633"/>
                <a:gd name="connsiteY0" fmla="*/ 0 h 10000"/>
                <a:gd name="connsiteX1" fmla="*/ 10000 w 10633"/>
                <a:gd name="connsiteY1" fmla="*/ 2209 h 10000"/>
                <a:gd name="connsiteX2" fmla="*/ 10633 w 10633"/>
                <a:gd name="connsiteY2" fmla="*/ 5000 h 10000"/>
                <a:gd name="connsiteX3" fmla="*/ 7974 w 10633"/>
                <a:gd name="connsiteY3" fmla="*/ 10000 h 10000"/>
                <a:gd name="connsiteX4" fmla="*/ 506 w 10633"/>
                <a:gd name="connsiteY4" fmla="*/ 3863 h 10000"/>
                <a:gd name="connsiteX5" fmla="*/ 0 w 10633"/>
                <a:gd name="connsiteY5" fmla="*/ 0 h 10000"/>
                <a:gd name="connsiteX0" fmla="*/ 0 w 10000"/>
                <a:gd name="connsiteY0" fmla="*/ 0 h 20000"/>
                <a:gd name="connsiteX1" fmla="*/ 10000 w 10000"/>
                <a:gd name="connsiteY1" fmla="*/ 2209 h 20000"/>
                <a:gd name="connsiteX2" fmla="*/ 7975 w 10000"/>
                <a:gd name="connsiteY2" fmla="*/ 20000 h 20000"/>
                <a:gd name="connsiteX3" fmla="*/ 7974 w 10000"/>
                <a:gd name="connsiteY3" fmla="*/ 10000 h 20000"/>
                <a:gd name="connsiteX4" fmla="*/ 506 w 10000"/>
                <a:gd name="connsiteY4" fmla="*/ 3863 h 20000"/>
                <a:gd name="connsiteX5" fmla="*/ 0 w 10000"/>
                <a:gd name="connsiteY5" fmla="*/ 0 h 20000"/>
                <a:gd name="connsiteX0" fmla="*/ 0 w 10000"/>
                <a:gd name="connsiteY0" fmla="*/ 0 h 20000"/>
                <a:gd name="connsiteX1" fmla="*/ 10000 w 10000"/>
                <a:gd name="connsiteY1" fmla="*/ 2209 h 20000"/>
                <a:gd name="connsiteX2" fmla="*/ 9824 w 10000"/>
                <a:gd name="connsiteY2" fmla="*/ 4689 h 20000"/>
                <a:gd name="connsiteX3" fmla="*/ 7975 w 10000"/>
                <a:gd name="connsiteY3" fmla="*/ 20000 h 20000"/>
                <a:gd name="connsiteX4" fmla="*/ 7974 w 10000"/>
                <a:gd name="connsiteY4" fmla="*/ 10000 h 20000"/>
                <a:gd name="connsiteX5" fmla="*/ 506 w 10000"/>
                <a:gd name="connsiteY5" fmla="*/ 3863 h 20000"/>
                <a:gd name="connsiteX6" fmla="*/ 0 w 10000"/>
                <a:gd name="connsiteY6" fmla="*/ 0 h 20000"/>
                <a:gd name="connsiteX0" fmla="*/ 0 w 10000"/>
                <a:gd name="connsiteY0" fmla="*/ 0 h 10000"/>
                <a:gd name="connsiteX1" fmla="*/ 10000 w 10000"/>
                <a:gd name="connsiteY1" fmla="*/ 2209 h 10000"/>
                <a:gd name="connsiteX2" fmla="*/ 9824 w 10000"/>
                <a:gd name="connsiteY2" fmla="*/ 4689 h 10000"/>
                <a:gd name="connsiteX3" fmla="*/ 7974 w 10000"/>
                <a:gd name="connsiteY3" fmla="*/ 10000 h 10000"/>
                <a:gd name="connsiteX4" fmla="*/ 506 w 10000"/>
                <a:gd name="connsiteY4" fmla="*/ 3863 h 10000"/>
                <a:gd name="connsiteX5" fmla="*/ 0 w 10000"/>
                <a:gd name="connsiteY5" fmla="*/ 0 h 10000"/>
                <a:gd name="connsiteX0" fmla="*/ 0 w 10000"/>
                <a:gd name="connsiteY0" fmla="*/ 0 h 4689"/>
                <a:gd name="connsiteX1" fmla="*/ 10000 w 10000"/>
                <a:gd name="connsiteY1" fmla="*/ 2209 h 4689"/>
                <a:gd name="connsiteX2" fmla="*/ 9824 w 10000"/>
                <a:gd name="connsiteY2" fmla="*/ 4689 h 4689"/>
                <a:gd name="connsiteX3" fmla="*/ 506 w 10000"/>
                <a:gd name="connsiteY3" fmla="*/ 3863 h 4689"/>
                <a:gd name="connsiteX4" fmla="*/ 0 w 10000"/>
                <a:gd name="connsiteY4" fmla="*/ 0 h 4689"/>
                <a:gd name="connsiteX0" fmla="*/ 2828 w 12828"/>
                <a:gd name="connsiteY0" fmla="*/ 0 h 10000"/>
                <a:gd name="connsiteX1" fmla="*/ 12828 w 12828"/>
                <a:gd name="connsiteY1" fmla="*/ 4711 h 10000"/>
                <a:gd name="connsiteX2" fmla="*/ 12652 w 12828"/>
                <a:gd name="connsiteY2" fmla="*/ 10000 h 10000"/>
                <a:gd name="connsiteX3" fmla="*/ 169 w 12828"/>
                <a:gd name="connsiteY3" fmla="*/ 5332 h 10000"/>
                <a:gd name="connsiteX4" fmla="*/ 2828 w 12828"/>
                <a:gd name="connsiteY4" fmla="*/ 0 h 10000"/>
                <a:gd name="connsiteX0" fmla="*/ 2828 w 12828"/>
                <a:gd name="connsiteY0" fmla="*/ 0 h 10000"/>
                <a:gd name="connsiteX1" fmla="*/ 12828 w 12828"/>
                <a:gd name="connsiteY1" fmla="*/ 4711 h 10000"/>
                <a:gd name="connsiteX2" fmla="*/ 12652 w 12828"/>
                <a:gd name="connsiteY2" fmla="*/ 10000 h 10000"/>
                <a:gd name="connsiteX3" fmla="*/ 3158 w 12828"/>
                <a:gd name="connsiteY3" fmla="*/ 5769 h 10000"/>
                <a:gd name="connsiteX4" fmla="*/ 169 w 12828"/>
                <a:gd name="connsiteY4" fmla="*/ 5332 h 10000"/>
                <a:gd name="connsiteX5" fmla="*/ 2828 w 12828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4711 h 10000"/>
                <a:gd name="connsiteX2" fmla="*/ 9824 w 10000"/>
                <a:gd name="connsiteY2" fmla="*/ 10000 h 10000"/>
                <a:gd name="connsiteX3" fmla="*/ 330 w 10000"/>
                <a:gd name="connsiteY3" fmla="*/ 5769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4711"/>
                  </a:lnTo>
                  <a:cubicBezTo>
                    <a:pt x="9941" y="6475"/>
                    <a:pt x="9883" y="8236"/>
                    <a:pt x="9824" y="10000"/>
                  </a:cubicBezTo>
                  <a:lnTo>
                    <a:pt x="330" y="5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" name="Rectangle 14"/>
            <p:cNvSpPr>
              <a:spLocks noChangeArrowheads="1"/>
            </p:cNvSpPr>
            <p:nvPr/>
          </p:nvSpPr>
          <p:spPr bwMode="auto">
            <a:xfrm>
              <a:off x="4067944" y="6165304"/>
              <a:ext cx="1107681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47:09:0114002:32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32 804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кв.м </a:t>
              </a:r>
            </a:p>
          </p:txBody>
        </p:sp>
        <p:sp>
          <p:nvSpPr>
            <p:cNvPr id="4109" name="Freeform 15"/>
            <p:cNvSpPr>
              <a:spLocks/>
            </p:cNvSpPr>
            <p:nvPr/>
          </p:nvSpPr>
          <p:spPr bwMode="auto">
            <a:xfrm>
              <a:off x="3629612" y="5783053"/>
              <a:ext cx="1658018" cy="895195"/>
            </a:xfrm>
            <a:custGeom>
              <a:avLst/>
              <a:gdLst>
                <a:gd name="T0" fmla="*/ 438 w 2123"/>
                <a:gd name="T1" fmla="*/ 0 h 1092"/>
                <a:gd name="T2" fmla="*/ 717 w 2123"/>
                <a:gd name="T3" fmla="*/ 224 h 1092"/>
                <a:gd name="T4" fmla="*/ 604 w 2123"/>
                <a:gd name="T5" fmla="*/ 518 h 1092"/>
                <a:gd name="T6" fmla="*/ 253 w 2123"/>
                <a:gd name="T7" fmla="*/ 416 h 1092"/>
                <a:gd name="T8" fmla="*/ 253 w 2123"/>
                <a:gd name="T9" fmla="*/ 444 h 1092"/>
                <a:gd name="T10" fmla="*/ 0 w 2123"/>
                <a:gd name="T11" fmla="*/ 379 h 1092"/>
                <a:gd name="T12" fmla="*/ 47 w 2123"/>
                <a:gd name="T13" fmla="*/ 114 h 1092"/>
                <a:gd name="T14" fmla="*/ 404 w 2123"/>
                <a:gd name="T15" fmla="*/ 212 h 1092"/>
                <a:gd name="T16" fmla="*/ 438 w 2123"/>
                <a:gd name="T17" fmla="*/ 0 h 10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23"/>
                <a:gd name="T28" fmla="*/ 0 h 1092"/>
                <a:gd name="T29" fmla="*/ 2123 w 2123"/>
                <a:gd name="T30" fmla="*/ 1092 h 10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23" h="1092">
                  <a:moveTo>
                    <a:pt x="1298" y="0"/>
                  </a:moveTo>
                  <a:lnTo>
                    <a:pt x="2123" y="473"/>
                  </a:lnTo>
                  <a:lnTo>
                    <a:pt x="1788" y="1092"/>
                  </a:lnTo>
                  <a:lnTo>
                    <a:pt x="748" y="877"/>
                  </a:lnTo>
                  <a:lnTo>
                    <a:pt x="748" y="937"/>
                  </a:lnTo>
                  <a:lnTo>
                    <a:pt x="0" y="799"/>
                  </a:lnTo>
                  <a:lnTo>
                    <a:pt x="137" y="241"/>
                  </a:lnTo>
                  <a:lnTo>
                    <a:pt x="1195" y="447"/>
                  </a:lnTo>
                  <a:lnTo>
                    <a:pt x="1298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Freeform 16"/>
            <p:cNvSpPr>
              <a:spLocks/>
            </p:cNvSpPr>
            <p:nvPr/>
          </p:nvSpPr>
          <p:spPr bwMode="auto">
            <a:xfrm>
              <a:off x="4646726" y="4209320"/>
              <a:ext cx="1189098" cy="1946334"/>
            </a:xfrm>
            <a:custGeom>
              <a:avLst/>
              <a:gdLst>
                <a:gd name="T0" fmla="*/ 0 w 1522"/>
                <a:gd name="T1" fmla="*/ 906 h 2373"/>
                <a:gd name="T2" fmla="*/ 282 w 1522"/>
                <a:gd name="T3" fmla="*/ 1127 h 2373"/>
                <a:gd name="T4" fmla="*/ 407 w 1522"/>
                <a:gd name="T5" fmla="*/ 926 h 2373"/>
                <a:gd name="T6" fmla="*/ 503 w 1522"/>
                <a:gd name="T7" fmla="*/ 918 h 2373"/>
                <a:gd name="T8" fmla="*/ 515 w 1522"/>
                <a:gd name="T9" fmla="*/ 114 h 2373"/>
                <a:gd name="T10" fmla="*/ 84 w 1522"/>
                <a:gd name="T11" fmla="*/ 0 h 2373"/>
                <a:gd name="T12" fmla="*/ 0 w 1522"/>
                <a:gd name="T13" fmla="*/ 906 h 23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2"/>
                <a:gd name="T22" fmla="*/ 0 h 2373"/>
                <a:gd name="T23" fmla="*/ 1522 w 1522"/>
                <a:gd name="T24" fmla="*/ 2373 h 23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2" h="2373">
                  <a:moveTo>
                    <a:pt x="0" y="1908"/>
                  </a:moveTo>
                  <a:lnTo>
                    <a:pt x="834" y="2373"/>
                  </a:lnTo>
                  <a:lnTo>
                    <a:pt x="1204" y="1951"/>
                  </a:lnTo>
                  <a:lnTo>
                    <a:pt x="1487" y="1934"/>
                  </a:lnTo>
                  <a:lnTo>
                    <a:pt x="1522" y="241"/>
                  </a:lnTo>
                  <a:lnTo>
                    <a:pt x="249" y="0"/>
                  </a:lnTo>
                  <a:lnTo>
                    <a:pt x="0" y="1908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1" name="Rectangle 17"/>
            <p:cNvSpPr>
              <a:spLocks noChangeArrowheads="1"/>
            </p:cNvSpPr>
            <p:nvPr/>
          </p:nvSpPr>
          <p:spPr bwMode="auto">
            <a:xfrm>
              <a:off x="4788024" y="4581128"/>
              <a:ext cx="1106788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47:09:0114002:14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72 800 кв. м </a:t>
              </a:r>
            </a:p>
          </p:txBody>
        </p:sp>
        <p:sp>
          <p:nvSpPr>
            <p:cNvPr id="4112" name="Freeform 18"/>
            <p:cNvSpPr>
              <a:spLocks/>
            </p:cNvSpPr>
            <p:nvPr/>
          </p:nvSpPr>
          <p:spPr bwMode="auto">
            <a:xfrm>
              <a:off x="4206022" y="4117657"/>
              <a:ext cx="631498" cy="2037996"/>
            </a:xfrm>
            <a:custGeom>
              <a:avLst/>
              <a:gdLst>
                <a:gd name="T0" fmla="*/ 0 w 808"/>
                <a:gd name="T1" fmla="*/ 1135 h 2485"/>
                <a:gd name="T2" fmla="*/ 154 w 808"/>
                <a:gd name="T3" fmla="*/ 1179 h 2485"/>
                <a:gd name="T4" fmla="*/ 189 w 808"/>
                <a:gd name="T5" fmla="*/ 959 h 2485"/>
                <a:gd name="T6" fmla="*/ 273 w 808"/>
                <a:gd name="T7" fmla="*/ 49 h 2485"/>
                <a:gd name="T8" fmla="*/ 122 w 808"/>
                <a:gd name="T9" fmla="*/ 0 h 2485"/>
                <a:gd name="T10" fmla="*/ 0 w 808"/>
                <a:gd name="T11" fmla="*/ 1135 h 24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8"/>
                <a:gd name="T19" fmla="*/ 0 h 2485"/>
                <a:gd name="T20" fmla="*/ 808 w 808"/>
                <a:gd name="T21" fmla="*/ 2485 h 24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8" h="2485">
                  <a:moveTo>
                    <a:pt x="0" y="2390"/>
                  </a:moveTo>
                  <a:lnTo>
                    <a:pt x="456" y="2485"/>
                  </a:lnTo>
                  <a:lnTo>
                    <a:pt x="559" y="2020"/>
                  </a:lnTo>
                  <a:lnTo>
                    <a:pt x="808" y="103"/>
                  </a:lnTo>
                  <a:lnTo>
                    <a:pt x="361" y="0"/>
                  </a:lnTo>
                  <a:lnTo>
                    <a:pt x="0" y="239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Rectangle 19"/>
            <p:cNvSpPr>
              <a:spLocks noChangeArrowheads="1"/>
            </p:cNvSpPr>
            <p:nvPr/>
          </p:nvSpPr>
          <p:spPr bwMode="auto">
            <a:xfrm rot="16652307">
              <a:off x="3837029" y="5206370"/>
              <a:ext cx="120114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47:09:0114002:37                     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29 863 кв. м </a:t>
              </a:r>
            </a:p>
          </p:txBody>
        </p:sp>
        <p:sp>
          <p:nvSpPr>
            <p:cNvPr id="4114" name="Rectangle 20"/>
            <p:cNvSpPr>
              <a:spLocks noChangeArrowheads="1"/>
            </p:cNvSpPr>
            <p:nvPr/>
          </p:nvSpPr>
          <p:spPr bwMode="auto">
            <a:xfrm>
              <a:off x="2465370" y="5331158"/>
              <a:ext cx="109851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47:09:0114002:36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152 360 кв. м </a:t>
              </a:r>
            </a:p>
          </p:txBody>
        </p:sp>
        <p:sp>
          <p:nvSpPr>
            <p:cNvPr id="4115" name="Freeform 21"/>
            <p:cNvSpPr>
              <a:spLocks/>
            </p:cNvSpPr>
            <p:nvPr/>
          </p:nvSpPr>
          <p:spPr bwMode="auto">
            <a:xfrm>
              <a:off x="2253753" y="3666489"/>
              <a:ext cx="2227710" cy="2692726"/>
            </a:xfrm>
            <a:custGeom>
              <a:avLst/>
              <a:gdLst>
                <a:gd name="T0" fmla="*/ 0 w 2854"/>
                <a:gd name="T1" fmla="*/ 1387 h 3284"/>
                <a:gd name="T2" fmla="*/ 159 w 2854"/>
                <a:gd name="T3" fmla="*/ 0 h 3284"/>
                <a:gd name="T4" fmla="*/ 644 w 2854"/>
                <a:gd name="T5" fmla="*/ 151 h 3284"/>
                <a:gd name="T6" fmla="*/ 522 w 2854"/>
                <a:gd name="T7" fmla="*/ 1252 h 3284"/>
                <a:gd name="T8" fmla="*/ 644 w 2854"/>
                <a:gd name="T9" fmla="*/ 1297 h 3284"/>
                <a:gd name="T10" fmla="*/ 821 w 2854"/>
                <a:gd name="T11" fmla="*/ 204 h 3284"/>
                <a:gd name="T12" fmla="*/ 963 w 2854"/>
                <a:gd name="T13" fmla="*/ 261 h 3284"/>
                <a:gd name="T14" fmla="*/ 844 w 2854"/>
                <a:gd name="T15" fmla="*/ 1391 h 3284"/>
                <a:gd name="T16" fmla="*/ 641 w 2854"/>
                <a:gd name="T17" fmla="*/ 1338 h 3284"/>
                <a:gd name="T18" fmla="*/ 600 w 2854"/>
                <a:gd name="T19" fmla="*/ 1558 h 3284"/>
                <a:gd name="T20" fmla="*/ 0 w 2854"/>
                <a:gd name="T21" fmla="*/ 1387 h 32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54"/>
                <a:gd name="T34" fmla="*/ 0 h 3284"/>
                <a:gd name="T35" fmla="*/ 2854 w 2854"/>
                <a:gd name="T36" fmla="*/ 3284 h 32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54" h="3284">
                  <a:moveTo>
                    <a:pt x="0" y="2923"/>
                  </a:moveTo>
                  <a:lnTo>
                    <a:pt x="472" y="0"/>
                  </a:lnTo>
                  <a:lnTo>
                    <a:pt x="1908" y="318"/>
                  </a:lnTo>
                  <a:lnTo>
                    <a:pt x="1547" y="2639"/>
                  </a:lnTo>
                  <a:lnTo>
                    <a:pt x="1908" y="2734"/>
                  </a:lnTo>
                  <a:lnTo>
                    <a:pt x="2433" y="430"/>
                  </a:lnTo>
                  <a:lnTo>
                    <a:pt x="2854" y="550"/>
                  </a:lnTo>
                  <a:lnTo>
                    <a:pt x="2501" y="2931"/>
                  </a:lnTo>
                  <a:lnTo>
                    <a:pt x="1899" y="2820"/>
                  </a:lnTo>
                  <a:lnTo>
                    <a:pt x="1779" y="3284"/>
                  </a:lnTo>
                  <a:lnTo>
                    <a:pt x="0" y="2923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Rectangle 22"/>
            <p:cNvSpPr>
              <a:spLocks noChangeArrowheads="1"/>
            </p:cNvSpPr>
            <p:nvPr/>
          </p:nvSpPr>
          <p:spPr bwMode="auto">
            <a:xfrm>
              <a:off x="1691680" y="3861048"/>
              <a:ext cx="1166591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47:09:0114002:28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43 996 кв. м </a:t>
              </a:r>
            </a:p>
          </p:txBody>
        </p:sp>
        <p:sp>
          <p:nvSpPr>
            <p:cNvPr id="4117" name="Freeform 23"/>
            <p:cNvSpPr>
              <a:spLocks/>
            </p:cNvSpPr>
            <p:nvPr/>
          </p:nvSpPr>
          <p:spPr bwMode="auto">
            <a:xfrm>
              <a:off x="1856043" y="3503401"/>
              <a:ext cx="752423" cy="2549876"/>
            </a:xfrm>
            <a:custGeom>
              <a:avLst/>
              <a:gdLst>
                <a:gd name="T0" fmla="*/ 326 w 963"/>
                <a:gd name="T1" fmla="*/ 98 h 3107"/>
                <a:gd name="T2" fmla="*/ 0 w 963"/>
                <a:gd name="T3" fmla="*/ 0 h 3107"/>
                <a:gd name="T4" fmla="*/ 113 w 963"/>
                <a:gd name="T5" fmla="*/ 1463 h 3107"/>
                <a:gd name="T6" fmla="*/ 169 w 963"/>
                <a:gd name="T7" fmla="*/ 1477 h 3107"/>
                <a:gd name="T8" fmla="*/ 326 w 963"/>
                <a:gd name="T9" fmla="*/ 98 h 3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3"/>
                <a:gd name="T16" fmla="*/ 0 h 3107"/>
                <a:gd name="T17" fmla="*/ 963 w 963"/>
                <a:gd name="T18" fmla="*/ 3107 h 3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3" h="3107">
                  <a:moveTo>
                    <a:pt x="963" y="206"/>
                  </a:moveTo>
                  <a:lnTo>
                    <a:pt x="0" y="0"/>
                  </a:lnTo>
                  <a:lnTo>
                    <a:pt x="336" y="3078"/>
                  </a:lnTo>
                  <a:lnTo>
                    <a:pt x="498" y="3107"/>
                  </a:lnTo>
                  <a:lnTo>
                    <a:pt x="963" y="206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Rectangle 24"/>
            <p:cNvSpPr>
              <a:spLocks noChangeArrowheads="1"/>
            </p:cNvSpPr>
            <p:nvPr/>
          </p:nvSpPr>
          <p:spPr bwMode="auto">
            <a:xfrm rot="16679304">
              <a:off x="3262042" y="4372333"/>
              <a:ext cx="1129681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 smtClean="0">
                  <a:solidFill>
                    <a:schemeClr val="bg1"/>
                  </a:solidFill>
                </a:rPr>
                <a:t>47:09:0114002:40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27 </a:t>
              </a:r>
              <a:r>
                <a:rPr lang="ru-RU" sz="800" b="1" dirty="0">
                  <a:solidFill>
                    <a:schemeClr val="bg1"/>
                  </a:solidFill>
                </a:rPr>
                <a:t>900 кв. м </a:t>
              </a:r>
            </a:p>
          </p:txBody>
        </p:sp>
        <p:sp>
          <p:nvSpPr>
            <p:cNvPr id="4119" name="Freeform 25"/>
            <p:cNvSpPr>
              <a:spLocks/>
            </p:cNvSpPr>
            <p:nvPr/>
          </p:nvSpPr>
          <p:spPr bwMode="auto">
            <a:xfrm>
              <a:off x="3454943" y="3920048"/>
              <a:ext cx="704053" cy="1995141"/>
            </a:xfrm>
            <a:custGeom>
              <a:avLst/>
              <a:gdLst>
                <a:gd name="T0" fmla="*/ 125 w 900"/>
                <a:gd name="T1" fmla="*/ 0 h 2433"/>
                <a:gd name="T2" fmla="*/ 0 w 900"/>
                <a:gd name="T3" fmla="*/ 1110 h 2433"/>
                <a:gd name="T4" fmla="*/ 125 w 900"/>
                <a:gd name="T5" fmla="*/ 1155 h 2433"/>
                <a:gd name="T6" fmla="*/ 305 w 900"/>
                <a:gd name="T7" fmla="*/ 50 h 2433"/>
                <a:gd name="T8" fmla="*/ 125 w 900"/>
                <a:gd name="T9" fmla="*/ 0 h 2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0"/>
                <a:gd name="T16" fmla="*/ 0 h 2433"/>
                <a:gd name="T17" fmla="*/ 900 w 900"/>
                <a:gd name="T18" fmla="*/ 2433 h 24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0" h="2433">
                  <a:moveTo>
                    <a:pt x="370" y="0"/>
                  </a:moveTo>
                  <a:lnTo>
                    <a:pt x="0" y="2339"/>
                  </a:lnTo>
                  <a:lnTo>
                    <a:pt x="370" y="2433"/>
                  </a:lnTo>
                  <a:lnTo>
                    <a:pt x="900" y="106"/>
                  </a:lnTo>
                  <a:lnTo>
                    <a:pt x="370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0" name="Line 26"/>
            <p:cNvSpPr>
              <a:spLocks noChangeShapeType="1"/>
            </p:cNvSpPr>
            <p:nvPr/>
          </p:nvSpPr>
          <p:spPr bwMode="auto">
            <a:xfrm rot="16200000">
              <a:off x="1485268" y="6077086"/>
              <a:ext cx="8571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1" name="Text Box 27"/>
            <p:cNvSpPr txBox="1">
              <a:spLocks noChangeArrowheads="1"/>
            </p:cNvSpPr>
            <p:nvPr/>
          </p:nvSpPr>
          <p:spPr bwMode="auto">
            <a:xfrm>
              <a:off x="1829842" y="5428903"/>
              <a:ext cx="190793" cy="1607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 b="1">
                  <a:solidFill>
                    <a:schemeClr val="bg1"/>
                  </a:solidFill>
                </a:rPr>
                <a:t>С</a:t>
              </a:r>
            </a:p>
          </p:txBody>
        </p:sp>
        <p:sp>
          <p:nvSpPr>
            <p:cNvPr id="4122" name="Text Box 28"/>
            <p:cNvSpPr txBox="1">
              <a:spLocks noChangeArrowheads="1"/>
            </p:cNvSpPr>
            <p:nvPr/>
          </p:nvSpPr>
          <p:spPr bwMode="auto">
            <a:xfrm>
              <a:off x="1845294" y="6509208"/>
              <a:ext cx="189450" cy="1607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 b="1">
                  <a:solidFill>
                    <a:schemeClr val="bg1"/>
                  </a:solidFill>
                </a:rPr>
                <a:t>Ю</a:t>
              </a:r>
            </a:p>
          </p:txBody>
        </p:sp>
        <p:sp>
          <p:nvSpPr>
            <p:cNvPr id="4123" name="Rectangle 29"/>
            <p:cNvSpPr>
              <a:spLocks noChangeArrowheads="1"/>
            </p:cNvSpPr>
            <p:nvPr/>
          </p:nvSpPr>
          <p:spPr bwMode="auto">
            <a:xfrm rot="16742747">
              <a:off x="3170123" y="2059064"/>
              <a:ext cx="1160282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:1039005:576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  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21 </a:t>
              </a:r>
              <a:r>
                <a:rPr lang="ru-RU" sz="800" b="1" dirty="0">
                  <a:solidFill>
                    <a:schemeClr val="bg1"/>
                  </a:solidFill>
                </a:rPr>
                <a:t>930 кв. м </a:t>
              </a:r>
            </a:p>
          </p:txBody>
        </p:sp>
        <p:sp>
          <p:nvSpPr>
            <p:cNvPr id="4124" name="Freeform 30"/>
            <p:cNvSpPr>
              <a:spLocks/>
            </p:cNvSpPr>
            <p:nvPr/>
          </p:nvSpPr>
          <p:spPr bwMode="auto">
            <a:xfrm>
              <a:off x="3397839" y="1645754"/>
              <a:ext cx="753767" cy="1047568"/>
            </a:xfrm>
            <a:custGeom>
              <a:avLst/>
              <a:gdLst>
                <a:gd name="T0" fmla="*/ 39 w 1530"/>
                <a:gd name="T1" fmla="*/ 0 h 1969"/>
                <a:gd name="T2" fmla="*/ 1 w 1530"/>
                <a:gd name="T3" fmla="*/ 311 h 1969"/>
                <a:gd name="T4" fmla="*/ 0 w 1530"/>
                <a:gd name="T5" fmla="*/ 345 h 1969"/>
                <a:gd name="T6" fmla="*/ 161 w 1530"/>
                <a:gd name="T7" fmla="*/ 393 h 1969"/>
                <a:gd name="T8" fmla="*/ 206 w 1530"/>
                <a:gd name="T9" fmla="*/ 45 h 1969"/>
                <a:gd name="T10" fmla="*/ 39 w 1530"/>
                <a:gd name="T11" fmla="*/ 0 h 19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0"/>
                <a:gd name="T19" fmla="*/ 0 h 1969"/>
                <a:gd name="T20" fmla="*/ 1530 w 1530"/>
                <a:gd name="T21" fmla="*/ 1969 h 19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0" h="1969">
                  <a:moveTo>
                    <a:pt x="292" y="0"/>
                  </a:moveTo>
                  <a:lnTo>
                    <a:pt x="9" y="1556"/>
                  </a:lnTo>
                  <a:lnTo>
                    <a:pt x="0" y="1728"/>
                  </a:lnTo>
                  <a:lnTo>
                    <a:pt x="1195" y="1969"/>
                  </a:lnTo>
                  <a:lnTo>
                    <a:pt x="1530" y="224"/>
                  </a:lnTo>
                  <a:lnTo>
                    <a:pt x="292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5" name="Rectangle 31"/>
            <p:cNvSpPr>
              <a:spLocks noChangeArrowheads="1"/>
            </p:cNvSpPr>
            <p:nvPr/>
          </p:nvSpPr>
          <p:spPr bwMode="auto">
            <a:xfrm rot="16786802">
              <a:off x="3546630" y="3212027"/>
              <a:ext cx="1125204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</a:t>
              </a:r>
              <a:r>
                <a:rPr lang="en-US" sz="800" b="1" dirty="0">
                  <a:solidFill>
                    <a:schemeClr val="bg1"/>
                  </a:solidFill>
                </a:rPr>
                <a:t>07</a:t>
              </a:r>
              <a:r>
                <a:rPr lang="ru-RU" sz="800" b="1" dirty="0">
                  <a:solidFill>
                    <a:schemeClr val="bg1"/>
                  </a:solidFill>
                </a:rPr>
                <a:t>:1039005:577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26 004 кв. м </a:t>
              </a:r>
            </a:p>
          </p:txBody>
        </p:sp>
        <p:sp>
          <p:nvSpPr>
            <p:cNvPr id="4126" name="Freeform 32"/>
            <p:cNvSpPr>
              <a:spLocks/>
            </p:cNvSpPr>
            <p:nvPr/>
          </p:nvSpPr>
          <p:spPr bwMode="auto">
            <a:xfrm>
              <a:off x="3374315" y="2632611"/>
              <a:ext cx="937180" cy="1263034"/>
            </a:xfrm>
            <a:custGeom>
              <a:avLst/>
              <a:gdLst>
                <a:gd name="T0" fmla="*/ 0 w 1917"/>
                <a:gd name="T1" fmla="*/ 242 h 2372"/>
                <a:gd name="T2" fmla="*/ 7 w 1917"/>
                <a:gd name="T3" fmla="*/ 0 h 2372"/>
                <a:gd name="T4" fmla="*/ 257 w 1917"/>
                <a:gd name="T5" fmla="*/ 76 h 2372"/>
                <a:gd name="T6" fmla="*/ 207 w 1917"/>
                <a:gd name="T7" fmla="*/ 475 h 2372"/>
                <a:gd name="T8" fmla="*/ 32 w 1917"/>
                <a:gd name="T9" fmla="*/ 430 h 2372"/>
                <a:gd name="T10" fmla="*/ 52 w 1917"/>
                <a:gd name="T11" fmla="*/ 282 h 2372"/>
                <a:gd name="T12" fmla="*/ 155 w 1917"/>
                <a:gd name="T13" fmla="*/ 315 h 2372"/>
                <a:gd name="T14" fmla="*/ 177 w 1917"/>
                <a:gd name="T15" fmla="*/ 139 h 2372"/>
                <a:gd name="T16" fmla="*/ 75 w 1917"/>
                <a:gd name="T17" fmla="*/ 110 h 2372"/>
                <a:gd name="T18" fmla="*/ 57 w 1917"/>
                <a:gd name="T19" fmla="*/ 255 h 2372"/>
                <a:gd name="T20" fmla="*/ 0 w 1917"/>
                <a:gd name="T21" fmla="*/ 242 h 2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17"/>
                <a:gd name="T34" fmla="*/ 0 h 2372"/>
                <a:gd name="T35" fmla="*/ 1917 w 1917"/>
                <a:gd name="T36" fmla="*/ 2372 h 2372"/>
                <a:gd name="connsiteX0" fmla="*/ 0 w 10000"/>
                <a:gd name="connsiteY0" fmla="*/ 5089 h 10000"/>
                <a:gd name="connsiteX1" fmla="*/ 271 w 10000"/>
                <a:gd name="connsiteY1" fmla="*/ 0 h 10000"/>
                <a:gd name="connsiteX2" fmla="*/ 10000 w 10000"/>
                <a:gd name="connsiteY2" fmla="*/ 1594 h 10000"/>
                <a:gd name="connsiteX3" fmla="*/ 8028 w 10000"/>
                <a:gd name="connsiteY3" fmla="*/ 10000 h 10000"/>
                <a:gd name="connsiteX4" fmla="*/ 1257 w 10000"/>
                <a:gd name="connsiteY4" fmla="*/ 9060 h 10000"/>
                <a:gd name="connsiteX5" fmla="*/ 2019 w 10000"/>
                <a:gd name="connsiteY5" fmla="*/ 5944 h 10000"/>
                <a:gd name="connsiteX6" fmla="*/ 6009 w 10000"/>
                <a:gd name="connsiteY6" fmla="*/ 6632 h 10000"/>
                <a:gd name="connsiteX7" fmla="*/ 6860 w 10000"/>
                <a:gd name="connsiteY7" fmla="*/ 2934 h 10000"/>
                <a:gd name="connsiteX8" fmla="*/ 2916 w 10000"/>
                <a:gd name="connsiteY8" fmla="*/ 2319 h 10000"/>
                <a:gd name="connsiteX9" fmla="*/ 4421 w 10000"/>
                <a:gd name="connsiteY9" fmla="*/ 3317 h 10000"/>
                <a:gd name="connsiteX10" fmla="*/ 0 w 10000"/>
                <a:gd name="connsiteY10" fmla="*/ 5089 h 10000"/>
                <a:gd name="connsiteX0" fmla="*/ 0 w 10000"/>
                <a:gd name="connsiteY0" fmla="*/ 5089 h 10000"/>
                <a:gd name="connsiteX1" fmla="*/ 271 w 10000"/>
                <a:gd name="connsiteY1" fmla="*/ 0 h 10000"/>
                <a:gd name="connsiteX2" fmla="*/ 10000 w 10000"/>
                <a:gd name="connsiteY2" fmla="*/ 1594 h 10000"/>
                <a:gd name="connsiteX3" fmla="*/ 8028 w 10000"/>
                <a:gd name="connsiteY3" fmla="*/ 10000 h 10000"/>
                <a:gd name="connsiteX4" fmla="*/ 1257 w 10000"/>
                <a:gd name="connsiteY4" fmla="*/ 9060 h 10000"/>
                <a:gd name="connsiteX5" fmla="*/ 2019 w 10000"/>
                <a:gd name="connsiteY5" fmla="*/ 5944 h 10000"/>
                <a:gd name="connsiteX6" fmla="*/ 6009 w 10000"/>
                <a:gd name="connsiteY6" fmla="*/ 6632 h 10000"/>
                <a:gd name="connsiteX7" fmla="*/ 6860 w 10000"/>
                <a:gd name="connsiteY7" fmla="*/ 2934 h 10000"/>
                <a:gd name="connsiteX8" fmla="*/ 2916 w 10000"/>
                <a:gd name="connsiteY8" fmla="*/ 2319 h 10000"/>
                <a:gd name="connsiteX9" fmla="*/ 1837 w 10000"/>
                <a:gd name="connsiteY9" fmla="*/ 8020 h 10000"/>
                <a:gd name="connsiteX10" fmla="*/ 0 w 10000"/>
                <a:gd name="connsiteY10" fmla="*/ 5089 h 10000"/>
                <a:gd name="connsiteX0" fmla="*/ 0 w 10000"/>
                <a:gd name="connsiteY0" fmla="*/ 5089 h 10000"/>
                <a:gd name="connsiteX1" fmla="*/ 271 w 10000"/>
                <a:gd name="connsiteY1" fmla="*/ 0 h 10000"/>
                <a:gd name="connsiteX2" fmla="*/ 10000 w 10000"/>
                <a:gd name="connsiteY2" fmla="*/ 1594 h 10000"/>
                <a:gd name="connsiteX3" fmla="*/ 8028 w 10000"/>
                <a:gd name="connsiteY3" fmla="*/ 10000 h 10000"/>
                <a:gd name="connsiteX4" fmla="*/ 1257 w 10000"/>
                <a:gd name="connsiteY4" fmla="*/ 9060 h 10000"/>
                <a:gd name="connsiteX5" fmla="*/ 2019 w 10000"/>
                <a:gd name="connsiteY5" fmla="*/ 5944 h 10000"/>
                <a:gd name="connsiteX6" fmla="*/ 6009 w 10000"/>
                <a:gd name="connsiteY6" fmla="*/ 6632 h 10000"/>
                <a:gd name="connsiteX7" fmla="*/ 6860 w 10000"/>
                <a:gd name="connsiteY7" fmla="*/ 2934 h 10000"/>
                <a:gd name="connsiteX8" fmla="*/ 2916 w 10000"/>
                <a:gd name="connsiteY8" fmla="*/ 2319 h 10000"/>
                <a:gd name="connsiteX9" fmla="*/ 2415 w 10000"/>
                <a:gd name="connsiteY9" fmla="*/ 5462 h 10000"/>
                <a:gd name="connsiteX10" fmla="*/ 1837 w 10000"/>
                <a:gd name="connsiteY10" fmla="*/ 8020 h 10000"/>
                <a:gd name="connsiteX11" fmla="*/ 0 w 10000"/>
                <a:gd name="connsiteY11" fmla="*/ 5089 h 10000"/>
                <a:gd name="connsiteX0" fmla="*/ 0 w 10000"/>
                <a:gd name="connsiteY0" fmla="*/ 5089 h 10000"/>
                <a:gd name="connsiteX1" fmla="*/ 271 w 10000"/>
                <a:gd name="connsiteY1" fmla="*/ 0 h 10000"/>
                <a:gd name="connsiteX2" fmla="*/ 10000 w 10000"/>
                <a:gd name="connsiteY2" fmla="*/ 1594 h 10000"/>
                <a:gd name="connsiteX3" fmla="*/ 8028 w 10000"/>
                <a:gd name="connsiteY3" fmla="*/ 10000 h 10000"/>
                <a:gd name="connsiteX4" fmla="*/ 1257 w 10000"/>
                <a:gd name="connsiteY4" fmla="*/ 9060 h 10000"/>
                <a:gd name="connsiteX5" fmla="*/ 2019 w 10000"/>
                <a:gd name="connsiteY5" fmla="*/ 5944 h 10000"/>
                <a:gd name="connsiteX6" fmla="*/ 6009 w 10000"/>
                <a:gd name="connsiteY6" fmla="*/ 6632 h 10000"/>
                <a:gd name="connsiteX7" fmla="*/ 6860 w 10000"/>
                <a:gd name="connsiteY7" fmla="*/ 2934 h 10000"/>
                <a:gd name="connsiteX8" fmla="*/ 2916 w 10000"/>
                <a:gd name="connsiteY8" fmla="*/ 2319 h 10000"/>
                <a:gd name="connsiteX9" fmla="*/ 2415 w 10000"/>
                <a:gd name="connsiteY9" fmla="*/ 5462 h 10000"/>
                <a:gd name="connsiteX10" fmla="*/ 0 w 10000"/>
                <a:gd name="connsiteY10" fmla="*/ 5089 h 10000"/>
                <a:gd name="connsiteX0" fmla="*/ 0 w 10102"/>
                <a:gd name="connsiteY0" fmla="*/ 5028 h 10000"/>
                <a:gd name="connsiteX1" fmla="*/ 373 w 10102"/>
                <a:gd name="connsiteY1" fmla="*/ 0 h 10000"/>
                <a:gd name="connsiteX2" fmla="*/ 10102 w 10102"/>
                <a:gd name="connsiteY2" fmla="*/ 1594 h 10000"/>
                <a:gd name="connsiteX3" fmla="*/ 8130 w 10102"/>
                <a:gd name="connsiteY3" fmla="*/ 10000 h 10000"/>
                <a:gd name="connsiteX4" fmla="*/ 1359 w 10102"/>
                <a:gd name="connsiteY4" fmla="*/ 9060 h 10000"/>
                <a:gd name="connsiteX5" fmla="*/ 2121 w 10102"/>
                <a:gd name="connsiteY5" fmla="*/ 5944 h 10000"/>
                <a:gd name="connsiteX6" fmla="*/ 6111 w 10102"/>
                <a:gd name="connsiteY6" fmla="*/ 6632 h 10000"/>
                <a:gd name="connsiteX7" fmla="*/ 6962 w 10102"/>
                <a:gd name="connsiteY7" fmla="*/ 2934 h 10000"/>
                <a:gd name="connsiteX8" fmla="*/ 3018 w 10102"/>
                <a:gd name="connsiteY8" fmla="*/ 2319 h 10000"/>
                <a:gd name="connsiteX9" fmla="*/ 2517 w 10102"/>
                <a:gd name="connsiteY9" fmla="*/ 5462 h 10000"/>
                <a:gd name="connsiteX10" fmla="*/ 0 w 10102"/>
                <a:gd name="connsiteY10" fmla="*/ 5028 h 10000"/>
                <a:gd name="connsiteX0" fmla="*/ 0 w 10102"/>
                <a:gd name="connsiteY0" fmla="*/ 5028 h 10000"/>
                <a:gd name="connsiteX1" fmla="*/ 373 w 10102"/>
                <a:gd name="connsiteY1" fmla="*/ 0 h 10000"/>
                <a:gd name="connsiteX2" fmla="*/ 10102 w 10102"/>
                <a:gd name="connsiteY2" fmla="*/ 1594 h 10000"/>
                <a:gd name="connsiteX3" fmla="*/ 8130 w 10102"/>
                <a:gd name="connsiteY3" fmla="*/ 10000 h 10000"/>
                <a:gd name="connsiteX4" fmla="*/ 1359 w 10102"/>
                <a:gd name="connsiteY4" fmla="*/ 9060 h 10000"/>
                <a:gd name="connsiteX5" fmla="*/ 2121 w 10102"/>
                <a:gd name="connsiteY5" fmla="*/ 5944 h 10000"/>
                <a:gd name="connsiteX6" fmla="*/ 6111 w 10102"/>
                <a:gd name="connsiteY6" fmla="*/ 6632 h 10000"/>
                <a:gd name="connsiteX7" fmla="*/ 6962 w 10102"/>
                <a:gd name="connsiteY7" fmla="*/ 2934 h 10000"/>
                <a:gd name="connsiteX8" fmla="*/ 3018 w 10102"/>
                <a:gd name="connsiteY8" fmla="*/ 2319 h 10000"/>
                <a:gd name="connsiteX9" fmla="*/ 2585 w 10102"/>
                <a:gd name="connsiteY9" fmla="*/ 5455 h 10000"/>
                <a:gd name="connsiteX10" fmla="*/ 0 w 10102"/>
                <a:gd name="connsiteY10" fmla="*/ 5028 h 10000"/>
                <a:gd name="connsiteX0" fmla="*/ 0 w 10102"/>
                <a:gd name="connsiteY0" fmla="*/ 5028 h 10000"/>
                <a:gd name="connsiteX1" fmla="*/ 373 w 10102"/>
                <a:gd name="connsiteY1" fmla="*/ 0 h 10000"/>
                <a:gd name="connsiteX2" fmla="*/ 10102 w 10102"/>
                <a:gd name="connsiteY2" fmla="*/ 1594 h 10000"/>
                <a:gd name="connsiteX3" fmla="*/ 8130 w 10102"/>
                <a:gd name="connsiteY3" fmla="*/ 10000 h 10000"/>
                <a:gd name="connsiteX4" fmla="*/ 1359 w 10102"/>
                <a:gd name="connsiteY4" fmla="*/ 9060 h 10000"/>
                <a:gd name="connsiteX5" fmla="*/ 2121 w 10102"/>
                <a:gd name="connsiteY5" fmla="*/ 5944 h 10000"/>
                <a:gd name="connsiteX6" fmla="*/ 6111 w 10102"/>
                <a:gd name="connsiteY6" fmla="*/ 6632 h 10000"/>
                <a:gd name="connsiteX7" fmla="*/ 6962 w 10102"/>
                <a:gd name="connsiteY7" fmla="*/ 2934 h 10000"/>
                <a:gd name="connsiteX8" fmla="*/ 3018 w 10102"/>
                <a:gd name="connsiteY8" fmla="*/ 2319 h 10000"/>
                <a:gd name="connsiteX9" fmla="*/ 2585 w 10102"/>
                <a:gd name="connsiteY9" fmla="*/ 5455 h 10000"/>
                <a:gd name="connsiteX10" fmla="*/ 0 w 10102"/>
                <a:gd name="connsiteY10" fmla="*/ 5028 h 10000"/>
                <a:gd name="connsiteX0" fmla="*/ 0 w 12040"/>
                <a:gd name="connsiteY0" fmla="*/ 4600 h 10000"/>
                <a:gd name="connsiteX1" fmla="*/ 2311 w 12040"/>
                <a:gd name="connsiteY1" fmla="*/ 0 h 10000"/>
                <a:gd name="connsiteX2" fmla="*/ 12040 w 12040"/>
                <a:gd name="connsiteY2" fmla="*/ 1594 h 10000"/>
                <a:gd name="connsiteX3" fmla="*/ 10068 w 12040"/>
                <a:gd name="connsiteY3" fmla="*/ 10000 h 10000"/>
                <a:gd name="connsiteX4" fmla="*/ 3297 w 12040"/>
                <a:gd name="connsiteY4" fmla="*/ 9060 h 10000"/>
                <a:gd name="connsiteX5" fmla="*/ 4059 w 12040"/>
                <a:gd name="connsiteY5" fmla="*/ 5944 h 10000"/>
                <a:gd name="connsiteX6" fmla="*/ 8049 w 12040"/>
                <a:gd name="connsiteY6" fmla="*/ 6632 h 10000"/>
                <a:gd name="connsiteX7" fmla="*/ 8900 w 12040"/>
                <a:gd name="connsiteY7" fmla="*/ 2934 h 10000"/>
                <a:gd name="connsiteX8" fmla="*/ 4956 w 12040"/>
                <a:gd name="connsiteY8" fmla="*/ 2319 h 10000"/>
                <a:gd name="connsiteX9" fmla="*/ 4523 w 12040"/>
                <a:gd name="connsiteY9" fmla="*/ 5455 h 10000"/>
                <a:gd name="connsiteX10" fmla="*/ 0 w 12040"/>
                <a:gd name="connsiteY10" fmla="*/ 4600 h 10000"/>
                <a:gd name="connsiteX0" fmla="*/ 0 w 12040"/>
                <a:gd name="connsiteY0" fmla="*/ 4600 h 10000"/>
                <a:gd name="connsiteX1" fmla="*/ 2311 w 12040"/>
                <a:gd name="connsiteY1" fmla="*/ 0 h 10000"/>
                <a:gd name="connsiteX2" fmla="*/ 12040 w 12040"/>
                <a:gd name="connsiteY2" fmla="*/ 1594 h 10000"/>
                <a:gd name="connsiteX3" fmla="*/ 10068 w 12040"/>
                <a:gd name="connsiteY3" fmla="*/ 10000 h 10000"/>
                <a:gd name="connsiteX4" fmla="*/ 3297 w 12040"/>
                <a:gd name="connsiteY4" fmla="*/ 9060 h 10000"/>
                <a:gd name="connsiteX5" fmla="*/ 4059 w 12040"/>
                <a:gd name="connsiteY5" fmla="*/ 5944 h 10000"/>
                <a:gd name="connsiteX6" fmla="*/ 8049 w 12040"/>
                <a:gd name="connsiteY6" fmla="*/ 6632 h 10000"/>
                <a:gd name="connsiteX7" fmla="*/ 8900 w 12040"/>
                <a:gd name="connsiteY7" fmla="*/ 2934 h 10000"/>
                <a:gd name="connsiteX8" fmla="*/ 4956 w 12040"/>
                <a:gd name="connsiteY8" fmla="*/ 2319 h 10000"/>
                <a:gd name="connsiteX9" fmla="*/ 5169 w 12040"/>
                <a:gd name="connsiteY9" fmla="*/ 5455 h 10000"/>
                <a:gd name="connsiteX10" fmla="*/ 0 w 12040"/>
                <a:gd name="connsiteY10" fmla="*/ 4600 h 10000"/>
                <a:gd name="connsiteX0" fmla="*/ 0 w 12040"/>
                <a:gd name="connsiteY0" fmla="*/ 4600 h 10000"/>
                <a:gd name="connsiteX1" fmla="*/ 2311 w 12040"/>
                <a:gd name="connsiteY1" fmla="*/ 0 h 10000"/>
                <a:gd name="connsiteX2" fmla="*/ 12040 w 12040"/>
                <a:gd name="connsiteY2" fmla="*/ 1594 h 10000"/>
                <a:gd name="connsiteX3" fmla="*/ 10068 w 12040"/>
                <a:gd name="connsiteY3" fmla="*/ 10000 h 10000"/>
                <a:gd name="connsiteX4" fmla="*/ 3297 w 12040"/>
                <a:gd name="connsiteY4" fmla="*/ 9060 h 10000"/>
                <a:gd name="connsiteX5" fmla="*/ 4059 w 12040"/>
                <a:gd name="connsiteY5" fmla="*/ 5944 h 10000"/>
                <a:gd name="connsiteX6" fmla="*/ 8049 w 12040"/>
                <a:gd name="connsiteY6" fmla="*/ 6632 h 10000"/>
                <a:gd name="connsiteX7" fmla="*/ 8900 w 12040"/>
                <a:gd name="connsiteY7" fmla="*/ 2934 h 10000"/>
                <a:gd name="connsiteX8" fmla="*/ 4956 w 12040"/>
                <a:gd name="connsiteY8" fmla="*/ 2319 h 10000"/>
                <a:gd name="connsiteX9" fmla="*/ 5169 w 12040"/>
                <a:gd name="connsiteY9" fmla="*/ 5455 h 10000"/>
                <a:gd name="connsiteX10" fmla="*/ 4369 w 12040"/>
                <a:gd name="connsiteY10" fmla="*/ 5320 h 10000"/>
                <a:gd name="connsiteX11" fmla="*/ 0 w 12040"/>
                <a:gd name="connsiteY11" fmla="*/ 4600 h 10000"/>
                <a:gd name="connsiteX0" fmla="*/ 0 w 12040"/>
                <a:gd name="connsiteY0" fmla="*/ 4600 h 10000"/>
                <a:gd name="connsiteX1" fmla="*/ 2311 w 12040"/>
                <a:gd name="connsiteY1" fmla="*/ 0 h 10000"/>
                <a:gd name="connsiteX2" fmla="*/ 12040 w 12040"/>
                <a:gd name="connsiteY2" fmla="*/ 1594 h 10000"/>
                <a:gd name="connsiteX3" fmla="*/ 10068 w 12040"/>
                <a:gd name="connsiteY3" fmla="*/ 10000 h 10000"/>
                <a:gd name="connsiteX4" fmla="*/ 3297 w 12040"/>
                <a:gd name="connsiteY4" fmla="*/ 9060 h 10000"/>
                <a:gd name="connsiteX5" fmla="*/ 4059 w 12040"/>
                <a:gd name="connsiteY5" fmla="*/ 5944 h 10000"/>
                <a:gd name="connsiteX6" fmla="*/ 8049 w 12040"/>
                <a:gd name="connsiteY6" fmla="*/ 6632 h 10000"/>
                <a:gd name="connsiteX7" fmla="*/ 8900 w 12040"/>
                <a:gd name="connsiteY7" fmla="*/ 2934 h 10000"/>
                <a:gd name="connsiteX8" fmla="*/ 4956 w 12040"/>
                <a:gd name="connsiteY8" fmla="*/ 2319 h 10000"/>
                <a:gd name="connsiteX9" fmla="*/ 5169 w 12040"/>
                <a:gd name="connsiteY9" fmla="*/ 5455 h 10000"/>
                <a:gd name="connsiteX10" fmla="*/ 4369 w 12040"/>
                <a:gd name="connsiteY10" fmla="*/ 5320 h 10000"/>
                <a:gd name="connsiteX11" fmla="*/ 2104 w 12040"/>
                <a:gd name="connsiteY11" fmla="*/ 4925 h 10000"/>
                <a:gd name="connsiteX12" fmla="*/ 0 w 12040"/>
                <a:gd name="connsiteY12" fmla="*/ 4600 h 10000"/>
                <a:gd name="connsiteX0" fmla="*/ 0 w 9936"/>
                <a:gd name="connsiteY0" fmla="*/ 4925 h 10000"/>
                <a:gd name="connsiteX1" fmla="*/ 207 w 9936"/>
                <a:gd name="connsiteY1" fmla="*/ 0 h 10000"/>
                <a:gd name="connsiteX2" fmla="*/ 9936 w 9936"/>
                <a:gd name="connsiteY2" fmla="*/ 1594 h 10000"/>
                <a:gd name="connsiteX3" fmla="*/ 7964 w 9936"/>
                <a:gd name="connsiteY3" fmla="*/ 10000 h 10000"/>
                <a:gd name="connsiteX4" fmla="*/ 1193 w 9936"/>
                <a:gd name="connsiteY4" fmla="*/ 9060 h 10000"/>
                <a:gd name="connsiteX5" fmla="*/ 1955 w 9936"/>
                <a:gd name="connsiteY5" fmla="*/ 5944 h 10000"/>
                <a:gd name="connsiteX6" fmla="*/ 5945 w 9936"/>
                <a:gd name="connsiteY6" fmla="*/ 6632 h 10000"/>
                <a:gd name="connsiteX7" fmla="*/ 6796 w 9936"/>
                <a:gd name="connsiteY7" fmla="*/ 2934 h 10000"/>
                <a:gd name="connsiteX8" fmla="*/ 2852 w 9936"/>
                <a:gd name="connsiteY8" fmla="*/ 2319 h 10000"/>
                <a:gd name="connsiteX9" fmla="*/ 3065 w 9936"/>
                <a:gd name="connsiteY9" fmla="*/ 5455 h 10000"/>
                <a:gd name="connsiteX10" fmla="*/ 2265 w 9936"/>
                <a:gd name="connsiteY10" fmla="*/ 5320 h 10000"/>
                <a:gd name="connsiteX11" fmla="*/ 0 w 9936"/>
                <a:gd name="connsiteY11" fmla="*/ 4925 h 10000"/>
                <a:gd name="connsiteX0" fmla="*/ 0 w 10000"/>
                <a:gd name="connsiteY0" fmla="*/ 4925 h 10000"/>
                <a:gd name="connsiteX1" fmla="*/ 208 w 10000"/>
                <a:gd name="connsiteY1" fmla="*/ 0 h 10000"/>
                <a:gd name="connsiteX2" fmla="*/ 10000 w 10000"/>
                <a:gd name="connsiteY2" fmla="*/ 1594 h 10000"/>
                <a:gd name="connsiteX3" fmla="*/ 8015 w 10000"/>
                <a:gd name="connsiteY3" fmla="*/ 10000 h 10000"/>
                <a:gd name="connsiteX4" fmla="*/ 1201 w 10000"/>
                <a:gd name="connsiteY4" fmla="*/ 9060 h 10000"/>
                <a:gd name="connsiteX5" fmla="*/ 1968 w 10000"/>
                <a:gd name="connsiteY5" fmla="*/ 5944 h 10000"/>
                <a:gd name="connsiteX6" fmla="*/ 5983 w 10000"/>
                <a:gd name="connsiteY6" fmla="*/ 6632 h 10000"/>
                <a:gd name="connsiteX7" fmla="*/ 6840 w 10000"/>
                <a:gd name="connsiteY7" fmla="*/ 2934 h 10000"/>
                <a:gd name="connsiteX8" fmla="*/ 2870 w 10000"/>
                <a:gd name="connsiteY8" fmla="*/ 2319 h 10000"/>
                <a:gd name="connsiteX9" fmla="*/ 2280 w 10000"/>
                <a:gd name="connsiteY9" fmla="*/ 5320 h 10000"/>
                <a:gd name="connsiteX10" fmla="*/ 0 w 10000"/>
                <a:gd name="connsiteY10" fmla="*/ 4925 h 10000"/>
                <a:gd name="connsiteX0" fmla="*/ 0 w 10000"/>
                <a:gd name="connsiteY0" fmla="*/ 4925 h 10000"/>
                <a:gd name="connsiteX1" fmla="*/ 208 w 10000"/>
                <a:gd name="connsiteY1" fmla="*/ 0 h 10000"/>
                <a:gd name="connsiteX2" fmla="*/ 10000 w 10000"/>
                <a:gd name="connsiteY2" fmla="*/ 1594 h 10000"/>
                <a:gd name="connsiteX3" fmla="*/ 8015 w 10000"/>
                <a:gd name="connsiteY3" fmla="*/ 10000 h 10000"/>
                <a:gd name="connsiteX4" fmla="*/ 1201 w 10000"/>
                <a:gd name="connsiteY4" fmla="*/ 9060 h 10000"/>
                <a:gd name="connsiteX5" fmla="*/ 1968 w 10000"/>
                <a:gd name="connsiteY5" fmla="*/ 5944 h 10000"/>
                <a:gd name="connsiteX6" fmla="*/ 5983 w 10000"/>
                <a:gd name="connsiteY6" fmla="*/ 6632 h 10000"/>
                <a:gd name="connsiteX7" fmla="*/ 6840 w 10000"/>
                <a:gd name="connsiteY7" fmla="*/ 2934 h 10000"/>
                <a:gd name="connsiteX8" fmla="*/ 2870 w 10000"/>
                <a:gd name="connsiteY8" fmla="*/ 2319 h 10000"/>
                <a:gd name="connsiteX9" fmla="*/ 2280 w 10000"/>
                <a:gd name="connsiteY9" fmla="*/ 5320 h 10000"/>
                <a:gd name="connsiteX10" fmla="*/ 0 w 10000"/>
                <a:gd name="connsiteY10" fmla="*/ 492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4925"/>
                  </a:moveTo>
                  <a:cubicBezTo>
                    <a:pt x="69" y="3283"/>
                    <a:pt x="139" y="1642"/>
                    <a:pt x="208" y="0"/>
                  </a:cubicBezTo>
                  <a:lnTo>
                    <a:pt x="10000" y="1594"/>
                  </a:lnTo>
                  <a:lnTo>
                    <a:pt x="8015" y="10000"/>
                  </a:lnTo>
                  <a:lnTo>
                    <a:pt x="1201" y="9060"/>
                  </a:lnTo>
                  <a:lnTo>
                    <a:pt x="1968" y="5944"/>
                  </a:lnTo>
                  <a:lnTo>
                    <a:pt x="5983" y="6632"/>
                  </a:lnTo>
                  <a:lnTo>
                    <a:pt x="6840" y="2934"/>
                  </a:lnTo>
                  <a:lnTo>
                    <a:pt x="2870" y="2319"/>
                  </a:lnTo>
                  <a:cubicBezTo>
                    <a:pt x="2673" y="3319"/>
                    <a:pt x="2477" y="4320"/>
                    <a:pt x="2280" y="5320"/>
                  </a:cubicBezTo>
                  <a:lnTo>
                    <a:pt x="0" y="4925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27" name="Rectangle 33"/>
            <p:cNvSpPr>
              <a:spLocks noChangeArrowheads="1"/>
            </p:cNvSpPr>
            <p:nvPr/>
          </p:nvSpPr>
          <p:spPr bwMode="auto">
            <a:xfrm>
              <a:off x="611560" y="2888940"/>
              <a:ext cx="1207976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 smtClean="0">
                  <a:solidFill>
                    <a:schemeClr val="bg1"/>
                  </a:solidFill>
                </a:rPr>
                <a:t>:1039005:578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</a:t>
              </a:r>
              <a:r>
                <a:rPr lang="ru-RU" sz="800" b="1" dirty="0">
                  <a:solidFill>
                    <a:schemeClr val="bg1"/>
                  </a:solidFill>
                </a:rPr>
                <a:t>512 кв. м </a:t>
              </a:r>
            </a:p>
          </p:txBody>
        </p:sp>
        <p:sp>
          <p:nvSpPr>
            <p:cNvPr id="4128" name="Freeform 34"/>
            <p:cNvSpPr>
              <a:spLocks/>
            </p:cNvSpPr>
            <p:nvPr/>
          </p:nvSpPr>
          <p:spPr bwMode="auto">
            <a:xfrm rot="5400000">
              <a:off x="1979710" y="1916833"/>
              <a:ext cx="216025" cy="2520280"/>
            </a:xfrm>
            <a:custGeom>
              <a:avLst/>
              <a:gdLst>
                <a:gd name="T0" fmla="*/ 0 w 243"/>
                <a:gd name="T1" fmla="*/ 236 h 794"/>
                <a:gd name="T2" fmla="*/ 0 w 243"/>
                <a:gd name="T3" fmla="*/ 24 h 794"/>
                <a:gd name="T4" fmla="*/ 108 w 243"/>
                <a:gd name="T5" fmla="*/ 0 h 794"/>
                <a:gd name="T6" fmla="*/ 0 60000 65536"/>
                <a:gd name="T7" fmla="*/ 0 60000 65536"/>
                <a:gd name="T8" fmla="*/ 0 60000 65536"/>
                <a:gd name="T9" fmla="*/ 0 w 243"/>
                <a:gd name="T10" fmla="*/ 0 h 794"/>
                <a:gd name="T11" fmla="*/ 243 w 243"/>
                <a:gd name="T12" fmla="*/ 794 h 794"/>
                <a:gd name="connsiteX0" fmla="*/ 120 w 10120"/>
                <a:gd name="connsiteY0" fmla="*/ 10000 h 18848"/>
                <a:gd name="connsiteX1" fmla="*/ 4970 w 10120"/>
                <a:gd name="connsiteY1" fmla="*/ 18848 h 18848"/>
                <a:gd name="connsiteX2" fmla="*/ 120 w 10120"/>
                <a:gd name="connsiteY2" fmla="*/ 1008 h 18848"/>
                <a:gd name="connsiteX3" fmla="*/ 10120 w 10120"/>
                <a:gd name="connsiteY3" fmla="*/ 0 h 18848"/>
                <a:gd name="connsiteX0" fmla="*/ 4970 w 10120"/>
                <a:gd name="connsiteY0" fmla="*/ 18848 h 18848"/>
                <a:gd name="connsiteX1" fmla="*/ 120 w 10120"/>
                <a:gd name="connsiteY1" fmla="*/ 1008 h 18848"/>
                <a:gd name="connsiteX2" fmla="*/ 10120 w 10120"/>
                <a:gd name="connsiteY2" fmla="*/ 0 h 18848"/>
                <a:gd name="connsiteX0" fmla="*/ 120 w 5270"/>
                <a:gd name="connsiteY0" fmla="*/ 18848 h 18848"/>
                <a:gd name="connsiteX1" fmla="*/ 120 w 5270"/>
                <a:gd name="connsiteY1" fmla="*/ 5230 h 18848"/>
                <a:gd name="connsiteX2" fmla="*/ 5270 w 5270"/>
                <a:gd name="connsiteY2" fmla="*/ 0 h 18848"/>
                <a:gd name="connsiteX0" fmla="*/ 229 w 10001"/>
                <a:gd name="connsiteY0" fmla="*/ 10000 h 10000"/>
                <a:gd name="connsiteX1" fmla="*/ 228 w 10001"/>
                <a:gd name="connsiteY1" fmla="*/ 2219 h 10000"/>
                <a:gd name="connsiteX2" fmla="*/ 10001 w 10001"/>
                <a:gd name="connsiteY2" fmla="*/ 0 h 10000"/>
                <a:gd name="connsiteX0" fmla="*/ 228 w 10001"/>
                <a:gd name="connsiteY0" fmla="*/ 10556 h 10556"/>
                <a:gd name="connsiteX1" fmla="*/ 228 w 10001"/>
                <a:gd name="connsiteY1" fmla="*/ 2219 h 10556"/>
                <a:gd name="connsiteX2" fmla="*/ 10001 w 10001"/>
                <a:gd name="connsiteY2" fmla="*/ 0 h 10556"/>
                <a:gd name="connsiteX0" fmla="*/ 1547 w 11320"/>
                <a:gd name="connsiteY0" fmla="*/ 10556 h 10556"/>
                <a:gd name="connsiteX1" fmla="*/ 1547 w 11320"/>
                <a:gd name="connsiteY1" fmla="*/ 8332 h 10556"/>
                <a:gd name="connsiteX2" fmla="*/ 1547 w 11320"/>
                <a:gd name="connsiteY2" fmla="*/ 2219 h 10556"/>
                <a:gd name="connsiteX3" fmla="*/ 11320 w 11320"/>
                <a:gd name="connsiteY3" fmla="*/ 0 h 10556"/>
                <a:gd name="connsiteX0" fmla="*/ 6860 w 16633"/>
                <a:gd name="connsiteY0" fmla="*/ 10556 h 10556"/>
                <a:gd name="connsiteX1" fmla="*/ 6860 w 16633"/>
                <a:gd name="connsiteY1" fmla="*/ 8332 h 10556"/>
                <a:gd name="connsiteX2" fmla="*/ 1547 w 16633"/>
                <a:gd name="connsiteY2" fmla="*/ 2775 h 10556"/>
                <a:gd name="connsiteX3" fmla="*/ 16633 w 16633"/>
                <a:gd name="connsiteY3" fmla="*/ 0 h 10556"/>
                <a:gd name="connsiteX0" fmla="*/ 6942 w 16715"/>
                <a:gd name="connsiteY0" fmla="*/ 10556 h 10556"/>
                <a:gd name="connsiteX1" fmla="*/ 1629 w 16715"/>
                <a:gd name="connsiteY1" fmla="*/ 2775 h 10556"/>
                <a:gd name="connsiteX2" fmla="*/ 16715 w 16715"/>
                <a:gd name="connsiteY2" fmla="*/ 0 h 10556"/>
                <a:gd name="connsiteX0" fmla="*/ 5313 w 15086"/>
                <a:gd name="connsiteY0" fmla="*/ 10556 h 10556"/>
                <a:gd name="connsiteX1" fmla="*/ 0 w 15086"/>
                <a:gd name="connsiteY1" fmla="*/ 2775 h 10556"/>
                <a:gd name="connsiteX2" fmla="*/ 15086 w 15086"/>
                <a:gd name="connsiteY2" fmla="*/ 0 h 10556"/>
                <a:gd name="connsiteX0" fmla="*/ 5313 w 15086"/>
                <a:gd name="connsiteY0" fmla="*/ 9444 h 9444"/>
                <a:gd name="connsiteX1" fmla="*/ 0 w 15086"/>
                <a:gd name="connsiteY1" fmla="*/ 2775 h 9444"/>
                <a:gd name="connsiteX2" fmla="*/ 15086 w 15086"/>
                <a:gd name="connsiteY2" fmla="*/ 0 h 9444"/>
                <a:gd name="connsiteX0" fmla="*/ 0 w 6478"/>
                <a:gd name="connsiteY0" fmla="*/ 10000 h 10000"/>
                <a:gd name="connsiteX1" fmla="*/ 0 w 6478"/>
                <a:gd name="connsiteY1" fmla="*/ 1761 h 10000"/>
                <a:gd name="connsiteX2" fmla="*/ 6478 w 6478"/>
                <a:gd name="connsiteY2" fmla="*/ 0 h 10000"/>
                <a:gd name="connsiteX0" fmla="*/ 0 w 10000"/>
                <a:gd name="connsiteY0" fmla="*/ 10589 h 10589"/>
                <a:gd name="connsiteX1" fmla="*/ 0 w 10000"/>
                <a:gd name="connsiteY1" fmla="*/ 1761 h 10589"/>
                <a:gd name="connsiteX2" fmla="*/ 10000 w 10000"/>
                <a:gd name="connsiteY2" fmla="*/ 0 h 10589"/>
                <a:gd name="connsiteX0" fmla="*/ 0 w 10000"/>
                <a:gd name="connsiteY0" fmla="*/ 10589 h 10589"/>
                <a:gd name="connsiteX1" fmla="*/ 0 w 10000"/>
                <a:gd name="connsiteY1" fmla="*/ 2349 h 10589"/>
                <a:gd name="connsiteX2" fmla="*/ 10000 w 10000"/>
                <a:gd name="connsiteY2" fmla="*/ 0 h 1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589">
                  <a:moveTo>
                    <a:pt x="0" y="10589"/>
                  </a:moveTo>
                  <a:lnTo>
                    <a:pt x="0" y="2349"/>
                  </a:lnTo>
                  <a:lnTo>
                    <a:pt x="10000" y="0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0" name="Freeform 36"/>
            <p:cNvSpPr>
              <a:spLocks/>
            </p:cNvSpPr>
            <p:nvPr/>
          </p:nvSpPr>
          <p:spPr bwMode="auto">
            <a:xfrm>
              <a:off x="4571484" y="1764201"/>
              <a:ext cx="694648" cy="1098756"/>
            </a:xfrm>
            <a:custGeom>
              <a:avLst/>
              <a:gdLst>
                <a:gd name="T0" fmla="*/ 51 w 1410"/>
                <a:gd name="T1" fmla="*/ 0 h 2063"/>
                <a:gd name="T2" fmla="*/ 0 w 1410"/>
                <a:gd name="T3" fmla="*/ 399 h 2063"/>
                <a:gd name="T4" fmla="*/ 49 w 1410"/>
                <a:gd name="T5" fmla="*/ 413 h 2063"/>
                <a:gd name="T6" fmla="*/ 67 w 1410"/>
                <a:gd name="T7" fmla="*/ 248 h 2063"/>
                <a:gd name="T8" fmla="*/ 69 w 1410"/>
                <a:gd name="T9" fmla="*/ 249 h 2063"/>
                <a:gd name="T10" fmla="*/ 80 w 1410"/>
                <a:gd name="T11" fmla="*/ 102 h 2063"/>
                <a:gd name="T12" fmla="*/ 177 w 1410"/>
                <a:gd name="T13" fmla="*/ 132 h 2063"/>
                <a:gd name="T14" fmla="*/ 190 w 1410"/>
                <a:gd name="T15" fmla="*/ 33 h 2063"/>
                <a:gd name="T16" fmla="*/ 51 w 1410"/>
                <a:gd name="T17" fmla="*/ 0 h 20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10"/>
                <a:gd name="T28" fmla="*/ 0 h 2063"/>
                <a:gd name="T29" fmla="*/ 1410 w 1410"/>
                <a:gd name="T30" fmla="*/ 2063 h 20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10" h="2063">
                  <a:moveTo>
                    <a:pt x="379" y="0"/>
                  </a:moveTo>
                  <a:lnTo>
                    <a:pt x="0" y="1994"/>
                  </a:lnTo>
                  <a:lnTo>
                    <a:pt x="362" y="2063"/>
                  </a:lnTo>
                  <a:lnTo>
                    <a:pt x="499" y="1238"/>
                  </a:lnTo>
                  <a:lnTo>
                    <a:pt x="516" y="1246"/>
                  </a:lnTo>
                  <a:lnTo>
                    <a:pt x="594" y="507"/>
                  </a:lnTo>
                  <a:lnTo>
                    <a:pt x="1316" y="662"/>
                  </a:lnTo>
                  <a:lnTo>
                    <a:pt x="1410" y="163"/>
                  </a:lnTo>
                  <a:lnTo>
                    <a:pt x="379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1" name="Freeform 37"/>
            <p:cNvSpPr>
              <a:spLocks/>
            </p:cNvSpPr>
            <p:nvPr/>
          </p:nvSpPr>
          <p:spPr bwMode="auto">
            <a:xfrm>
              <a:off x="3321252" y="1462430"/>
              <a:ext cx="159890" cy="883290"/>
            </a:xfrm>
            <a:custGeom>
              <a:avLst/>
              <a:gdLst>
                <a:gd name="T0" fmla="*/ 7 w 322"/>
                <a:gd name="T1" fmla="*/ 0 h 1662"/>
                <a:gd name="T2" fmla="*/ 0 w 322"/>
                <a:gd name="T3" fmla="*/ 331 h 1662"/>
                <a:gd name="T4" fmla="*/ 44 w 322"/>
                <a:gd name="T5" fmla="*/ 9 h 1662"/>
                <a:gd name="T6" fmla="*/ 7 w 322"/>
                <a:gd name="T7" fmla="*/ 0 h 16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2"/>
                <a:gd name="T13" fmla="*/ 0 h 1662"/>
                <a:gd name="T14" fmla="*/ 322 w 322"/>
                <a:gd name="T15" fmla="*/ 1662 h 16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1662">
                  <a:moveTo>
                    <a:pt x="50" y="0"/>
                  </a:moveTo>
                  <a:lnTo>
                    <a:pt x="0" y="1662"/>
                  </a:lnTo>
                  <a:lnTo>
                    <a:pt x="322" y="45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2" name="Rectangle 38"/>
            <p:cNvSpPr>
              <a:spLocks noChangeArrowheads="1"/>
            </p:cNvSpPr>
            <p:nvPr/>
          </p:nvSpPr>
          <p:spPr bwMode="auto">
            <a:xfrm>
              <a:off x="1259632" y="1387515"/>
              <a:ext cx="1152128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:1039005:580 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2 090 кв. м </a:t>
              </a:r>
            </a:p>
          </p:txBody>
        </p:sp>
        <p:sp>
          <p:nvSpPr>
            <p:cNvPr id="4133" name="Freeform 39"/>
            <p:cNvSpPr>
              <a:spLocks/>
            </p:cNvSpPr>
            <p:nvPr/>
          </p:nvSpPr>
          <p:spPr bwMode="auto">
            <a:xfrm rot="5400000">
              <a:off x="2369854" y="662594"/>
              <a:ext cx="64590" cy="1852987"/>
            </a:xfrm>
            <a:custGeom>
              <a:avLst/>
              <a:gdLst>
                <a:gd name="T0" fmla="*/ 0 w 1"/>
                <a:gd name="T1" fmla="*/ 442 h 684"/>
                <a:gd name="T2" fmla="*/ 0 w 1"/>
                <a:gd name="T3" fmla="*/ 0 h 684"/>
                <a:gd name="T4" fmla="*/ 0 60000 65536"/>
                <a:gd name="T5" fmla="*/ 0 60000 65536"/>
                <a:gd name="T6" fmla="*/ 0 w 1"/>
                <a:gd name="T7" fmla="*/ 0 h 684"/>
                <a:gd name="T8" fmla="*/ 1 w 1"/>
                <a:gd name="T9" fmla="*/ 684 h 6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84">
                  <a:moveTo>
                    <a:pt x="0" y="684"/>
                  </a:moveTo>
                  <a:lnTo>
                    <a:pt x="0" y="0"/>
                  </a:lnTo>
                </a:path>
              </a:pathLst>
            </a:custGeom>
            <a:noFill/>
            <a:ln w="9525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4" name="Rectangle 40"/>
            <p:cNvSpPr>
              <a:spLocks noChangeArrowheads="1"/>
            </p:cNvSpPr>
            <p:nvPr/>
          </p:nvSpPr>
          <p:spPr bwMode="auto">
            <a:xfrm rot="16752070">
              <a:off x="3730494" y="3359356"/>
              <a:ext cx="116039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:1039005:581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16 </a:t>
              </a:r>
              <a:r>
                <a:rPr lang="ru-RU" sz="800" b="1" dirty="0">
                  <a:solidFill>
                    <a:schemeClr val="bg1"/>
                  </a:solidFill>
                </a:rPr>
                <a:t>546 кв. м </a:t>
              </a:r>
            </a:p>
          </p:txBody>
        </p:sp>
        <p:sp>
          <p:nvSpPr>
            <p:cNvPr id="4135" name="Freeform 41"/>
            <p:cNvSpPr>
              <a:spLocks/>
            </p:cNvSpPr>
            <p:nvPr/>
          </p:nvSpPr>
          <p:spPr bwMode="auto">
            <a:xfrm>
              <a:off x="3342750" y="2832601"/>
              <a:ext cx="1351675" cy="1351125"/>
            </a:xfrm>
            <a:custGeom>
              <a:avLst/>
              <a:gdLst>
                <a:gd name="T0" fmla="*/ 265 w 2743"/>
                <a:gd name="T1" fmla="*/ 0 h 2536"/>
                <a:gd name="T2" fmla="*/ 214 w 2743"/>
                <a:gd name="T3" fmla="*/ 399 h 2536"/>
                <a:gd name="T4" fmla="*/ 0 w 2743"/>
                <a:gd name="T5" fmla="*/ 343 h 2536"/>
                <a:gd name="T6" fmla="*/ 0 w 2743"/>
                <a:gd name="T7" fmla="*/ 380 h 2536"/>
                <a:gd name="T8" fmla="*/ 215 w 2743"/>
                <a:gd name="T9" fmla="*/ 448 h 2536"/>
                <a:gd name="T10" fmla="*/ 363 w 2743"/>
                <a:gd name="T11" fmla="*/ 508 h 2536"/>
                <a:gd name="T12" fmla="*/ 369 w 2743"/>
                <a:gd name="T13" fmla="*/ 449 h 2536"/>
                <a:gd name="T14" fmla="*/ 280 w 2743"/>
                <a:gd name="T15" fmla="*/ 420 h 2536"/>
                <a:gd name="T16" fmla="*/ 331 w 2743"/>
                <a:gd name="T17" fmla="*/ 19 h 2536"/>
                <a:gd name="T18" fmla="*/ 265 w 2743"/>
                <a:gd name="T19" fmla="*/ 0 h 2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43"/>
                <a:gd name="T31" fmla="*/ 0 h 2536"/>
                <a:gd name="T32" fmla="*/ 2743 w 2743"/>
                <a:gd name="T33" fmla="*/ 2536 h 2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43" h="2536">
                  <a:moveTo>
                    <a:pt x="1969" y="0"/>
                  </a:moveTo>
                  <a:lnTo>
                    <a:pt x="1591" y="1994"/>
                  </a:lnTo>
                  <a:lnTo>
                    <a:pt x="0" y="1711"/>
                  </a:lnTo>
                  <a:lnTo>
                    <a:pt x="0" y="1900"/>
                  </a:lnTo>
                  <a:lnTo>
                    <a:pt x="1599" y="2235"/>
                  </a:lnTo>
                  <a:lnTo>
                    <a:pt x="2700" y="2536"/>
                  </a:lnTo>
                  <a:lnTo>
                    <a:pt x="2743" y="2244"/>
                  </a:lnTo>
                  <a:lnTo>
                    <a:pt x="2081" y="2098"/>
                  </a:lnTo>
                  <a:lnTo>
                    <a:pt x="2459" y="95"/>
                  </a:lnTo>
                  <a:lnTo>
                    <a:pt x="1969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6" name="Freeform 42"/>
            <p:cNvSpPr>
              <a:spLocks/>
            </p:cNvSpPr>
            <p:nvPr/>
          </p:nvSpPr>
          <p:spPr bwMode="auto">
            <a:xfrm>
              <a:off x="4753544" y="2419525"/>
              <a:ext cx="80617" cy="451169"/>
            </a:xfrm>
            <a:custGeom>
              <a:avLst/>
              <a:gdLst>
                <a:gd name="T0" fmla="*/ 0 w 163"/>
                <a:gd name="T1" fmla="*/ 169 h 843"/>
                <a:gd name="T2" fmla="*/ 11 w 163"/>
                <a:gd name="T3" fmla="*/ 170 h 843"/>
                <a:gd name="T4" fmla="*/ 22 w 163"/>
                <a:gd name="T5" fmla="*/ 0 h 843"/>
                <a:gd name="T6" fmla="*/ 18 w 163"/>
                <a:gd name="T7" fmla="*/ 2 h 843"/>
                <a:gd name="T8" fmla="*/ 0 w 163"/>
                <a:gd name="T9" fmla="*/ 169 h 8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"/>
                <a:gd name="T16" fmla="*/ 0 h 843"/>
                <a:gd name="T17" fmla="*/ 163 w 163"/>
                <a:gd name="T18" fmla="*/ 843 h 8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" h="843">
                  <a:moveTo>
                    <a:pt x="0" y="833"/>
                  </a:moveTo>
                  <a:lnTo>
                    <a:pt x="85" y="843"/>
                  </a:lnTo>
                  <a:lnTo>
                    <a:pt x="163" y="0"/>
                  </a:lnTo>
                  <a:lnTo>
                    <a:pt x="137" y="9"/>
                  </a:lnTo>
                  <a:lnTo>
                    <a:pt x="0" y="83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37" name="Rectangle 43"/>
            <p:cNvSpPr>
              <a:spLocks noChangeArrowheads="1"/>
            </p:cNvSpPr>
            <p:nvPr/>
          </p:nvSpPr>
          <p:spPr bwMode="auto">
            <a:xfrm>
              <a:off x="4810648" y="2458032"/>
              <a:ext cx="1129504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:1039005:582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482 кв. м </a:t>
              </a:r>
            </a:p>
          </p:txBody>
        </p:sp>
        <p:sp>
          <p:nvSpPr>
            <p:cNvPr id="4138" name="Freeform 44"/>
            <p:cNvSpPr>
              <a:spLocks/>
            </p:cNvSpPr>
            <p:nvPr/>
          </p:nvSpPr>
          <p:spPr bwMode="auto">
            <a:xfrm rot="5400000">
              <a:off x="5121482" y="2314227"/>
              <a:ext cx="7143" cy="604626"/>
            </a:xfrm>
            <a:custGeom>
              <a:avLst/>
              <a:gdLst>
                <a:gd name="T0" fmla="*/ 4 w 9"/>
                <a:gd name="T1" fmla="*/ 0 h 825"/>
                <a:gd name="T2" fmla="*/ 0 w 9"/>
                <a:gd name="T3" fmla="*/ 245 h 825"/>
                <a:gd name="T4" fmla="*/ 0 60000 65536"/>
                <a:gd name="T5" fmla="*/ 0 60000 65536"/>
                <a:gd name="T6" fmla="*/ 0 w 9"/>
                <a:gd name="T7" fmla="*/ 0 h 825"/>
                <a:gd name="T8" fmla="*/ 9 w 9"/>
                <a:gd name="T9" fmla="*/ 825 h 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25">
                  <a:moveTo>
                    <a:pt x="9" y="0"/>
                  </a:moveTo>
                  <a:lnTo>
                    <a:pt x="0" y="825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0" name="Rectangle 46"/>
            <p:cNvSpPr>
              <a:spLocks noChangeArrowheads="1"/>
            </p:cNvSpPr>
            <p:nvPr/>
          </p:nvSpPr>
          <p:spPr bwMode="auto">
            <a:xfrm>
              <a:off x="4887905" y="1024594"/>
              <a:ext cx="1268271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:1039005:583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240 кв. м </a:t>
              </a:r>
            </a:p>
          </p:txBody>
        </p:sp>
        <p:sp>
          <p:nvSpPr>
            <p:cNvPr id="4141" name="Freeform 47"/>
            <p:cNvSpPr>
              <a:spLocks/>
            </p:cNvSpPr>
            <p:nvPr/>
          </p:nvSpPr>
          <p:spPr bwMode="auto">
            <a:xfrm rot="5400000">
              <a:off x="5302292" y="760192"/>
              <a:ext cx="19047" cy="843789"/>
            </a:xfrm>
            <a:custGeom>
              <a:avLst/>
              <a:gdLst>
                <a:gd name="T0" fmla="*/ 14 w 18"/>
                <a:gd name="T1" fmla="*/ 0 h 810"/>
                <a:gd name="T2" fmla="*/ 0 w 18"/>
                <a:gd name="T3" fmla="*/ 487 h 810"/>
                <a:gd name="T4" fmla="*/ 0 60000 65536"/>
                <a:gd name="T5" fmla="*/ 0 60000 65536"/>
                <a:gd name="T6" fmla="*/ 0 w 18"/>
                <a:gd name="T7" fmla="*/ 0 h 810"/>
                <a:gd name="T8" fmla="*/ 18 w 18"/>
                <a:gd name="T9" fmla="*/ 810 h 8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" h="810">
                  <a:moveTo>
                    <a:pt x="18" y="0"/>
                  </a:moveTo>
                  <a:lnTo>
                    <a:pt x="0" y="810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3" name="Rectangle 49"/>
            <p:cNvSpPr>
              <a:spLocks noChangeArrowheads="1"/>
            </p:cNvSpPr>
            <p:nvPr/>
          </p:nvSpPr>
          <p:spPr bwMode="auto">
            <a:xfrm>
              <a:off x="5148064" y="1855567"/>
              <a:ext cx="1171358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:1039005:584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436 кв. м </a:t>
              </a:r>
            </a:p>
          </p:txBody>
        </p:sp>
        <p:sp>
          <p:nvSpPr>
            <p:cNvPr id="4144" name="Freeform 50"/>
            <p:cNvSpPr>
              <a:spLocks/>
            </p:cNvSpPr>
            <p:nvPr/>
          </p:nvSpPr>
          <p:spPr bwMode="auto">
            <a:xfrm>
              <a:off x="5289645" y="1992166"/>
              <a:ext cx="428613" cy="0"/>
            </a:xfrm>
            <a:custGeom>
              <a:avLst/>
              <a:gdLst>
                <a:gd name="T0" fmla="*/ 174 w 585"/>
                <a:gd name="T1" fmla="*/ 0 h 1"/>
                <a:gd name="T2" fmla="*/ 0 w 585"/>
                <a:gd name="T3" fmla="*/ 0 h 1"/>
                <a:gd name="T4" fmla="*/ 0 60000 65536"/>
                <a:gd name="T5" fmla="*/ 0 60000 65536"/>
                <a:gd name="T6" fmla="*/ 0 w 585"/>
                <a:gd name="T7" fmla="*/ 0 h 1"/>
                <a:gd name="T8" fmla="*/ 585 w 585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5" h="1">
                  <a:moveTo>
                    <a:pt x="585" y="0"/>
                  </a:moveTo>
                  <a:lnTo>
                    <a:pt x="0" y="0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6" name="Rectangle 52"/>
            <p:cNvSpPr>
              <a:spLocks noChangeArrowheads="1"/>
            </p:cNvSpPr>
            <p:nvPr/>
          </p:nvSpPr>
          <p:spPr bwMode="auto">
            <a:xfrm>
              <a:off x="4971208" y="1381391"/>
              <a:ext cx="118496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:1039005:586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753 кв. м </a:t>
              </a:r>
            </a:p>
          </p:txBody>
        </p:sp>
        <p:sp>
          <p:nvSpPr>
            <p:cNvPr id="4147" name="Freeform 53"/>
            <p:cNvSpPr>
              <a:spLocks/>
            </p:cNvSpPr>
            <p:nvPr/>
          </p:nvSpPr>
          <p:spPr bwMode="auto">
            <a:xfrm rot="5400000">
              <a:off x="5277203" y="1319491"/>
              <a:ext cx="151183" cy="554913"/>
            </a:xfrm>
            <a:custGeom>
              <a:avLst/>
              <a:gdLst>
                <a:gd name="T0" fmla="*/ 0 w 189"/>
                <a:gd name="T1" fmla="*/ 0 h 757"/>
                <a:gd name="T2" fmla="*/ 3 w 189"/>
                <a:gd name="T3" fmla="*/ 223 h 757"/>
                <a:gd name="T4" fmla="*/ 85 w 189"/>
                <a:gd name="T5" fmla="*/ 225 h 757"/>
                <a:gd name="T6" fmla="*/ 0 60000 65536"/>
                <a:gd name="T7" fmla="*/ 0 60000 65536"/>
                <a:gd name="T8" fmla="*/ 0 60000 65536"/>
                <a:gd name="T9" fmla="*/ 0 w 189"/>
                <a:gd name="T10" fmla="*/ 0 h 757"/>
                <a:gd name="T11" fmla="*/ 189 w 189"/>
                <a:gd name="T12" fmla="*/ 757 h 7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" h="757">
                  <a:moveTo>
                    <a:pt x="0" y="0"/>
                  </a:moveTo>
                  <a:lnTo>
                    <a:pt x="8" y="748"/>
                  </a:lnTo>
                  <a:lnTo>
                    <a:pt x="189" y="757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8" name="Freeform 54"/>
            <p:cNvSpPr>
              <a:spLocks/>
            </p:cNvSpPr>
            <p:nvPr/>
          </p:nvSpPr>
          <p:spPr bwMode="auto">
            <a:xfrm>
              <a:off x="3547651" y="1509451"/>
              <a:ext cx="963371" cy="1258272"/>
            </a:xfrm>
            <a:custGeom>
              <a:avLst/>
              <a:gdLst>
                <a:gd name="T0" fmla="*/ 7 w 1960"/>
                <a:gd name="T1" fmla="*/ 0 h 2362"/>
                <a:gd name="T2" fmla="*/ 262 w 1960"/>
                <a:gd name="T3" fmla="*/ 75 h 2362"/>
                <a:gd name="T4" fmla="*/ 213 w 1960"/>
                <a:gd name="T5" fmla="*/ 473 h 2362"/>
                <a:gd name="T6" fmla="*/ 119 w 1960"/>
                <a:gd name="T7" fmla="*/ 445 h 2362"/>
                <a:gd name="T8" fmla="*/ 164 w 1960"/>
                <a:gd name="T9" fmla="*/ 96 h 2362"/>
                <a:gd name="T10" fmla="*/ 0 w 1960"/>
                <a:gd name="T11" fmla="*/ 51 h 2362"/>
                <a:gd name="T12" fmla="*/ 7 w 1960"/>
                <a:gd name="T13" fmla="*/ 0 h 23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60"/>
                <a:gd name="T22" fmla="*/ 0 h 2362"/>
                <a:gd name="T23" fmla="*/ 1960 w 1960"/>
                <a:gd name="T24" fmla="*/ 2362 h 23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60" h="2362">
                  <a:moveTo>
                    <a:pt x="48" y="0"/>
                  </a:moveTo>
                  <a:lnTo>
                    <a:pt x="1960" y="376"/>
                  </a:lnTo>
                  <a:lnTo>
                    <a:pt x="1590" y="2362"/>
                  </a:lnTo>
                  <a:lnTo>
                    <a:pt x="886" y="2224"/>
                  </a:lnTo>
                  <a:lnTo>
                    <a:pt x="1221" y="479"/>
                  </a:lnTo>
                  <a:lnTo>
                    <a:pt x="0" y="255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49" name="Rectangle 55"/>
            <p:cNvSpPr>
              <a:spLocks noChangeArrowheads="1"/>
            </p:cNvSpPr>
            <p:nvPr/>
          </p:nvSpPr>
          <p:spPr bwMode="auto">
            <a:xfrm rot="16751576">
              <a:off x="3630565" y="2106224"/>
              <a:ext cx="121785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:1039005:587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17 </a:t>
              </a:r>
              <a:r>
                <a:rPr lang="ru-RU" sz="800" b="1" dirty="0">
                  <a:solidFill>
                    <a:schemeClr val="bg1"/>
                  </a:solidFill>
                </a:rPr>
                <a:t>243 кв. м </a:t>
              </a:r>
            </a:p>
          </p:txBody>
        </p:sp>
        <p:sp>
          <p:nvSpPr>
            <p:cNvPr id="4150" name="Freeform 56"/>
            <p:cNvSpPr>
              <a:spLocks/>
            </p:cNvSpPr>
            <p:nvPr/>
          </p:nvSpPr>
          <p:spPr bwMode="auto">
            <a:xfrm>
              <a:off x="4367255" y="2885574"/>
              <a:ext cx="428613" cy="1136850"/>
            </a:xfrm>
            <a:custGeom>
              <a:avLst/>
              <a:gdLst>
                <a:gd name="T0" fmla="*/ 51 w 868"/>
                <a:gd name="T1" fmla="*/ 0 h 2132"/>
                <a:gd name="T2" fmla="*/ 117 w 868"/>
                <a:gd name="T3" fmla="*/ 19 h 2132"/>
                <a:gd name="T4" fmla="*/ 87 w 868"/>
                <a:gd name="T5" fmla="*/ 428 h 2132"/>
                <a:gd name="T6" fmla="*/ 0 w 868"/>
                <a:gd name="T7" fmla="*/ 400 h 2132"/>
                <a:gd name="T8" fmla="*/ 51 w 868"/>
                <a:gd name="T9" fmla="*/ 0 h 2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8"/>
                <a:gd name="T16" fmla="*/ 0 h 2132"/>
                <a:gd name="T17" fmla="*/ 868 w 868"/>
                <a:gd name="T18" fmla="*/ 2132 h 2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8" h="2132">
                  <a:moveTo>
                    <a:pt x="375" y="0"/>
                  </a:moveTo>
                  <a:lnTo>
                    <a:pt x="868" y="95"/>
                  </a:lnTo>
                  <a:lnTo>
                    <a:pt x="647" y="2132"/>
                  </a:lnTo>
                  <a:lnTo>
                    <a:pt x="0" y="1995"/>
                  </a:lnTo>
                  <a:lnTo>
                    <a:pt x="375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1" name="Rectangle 57"/>
            <p:cNvSpPr>
              <a:spLocks noChangeArrowheads="1"/>
            </p:cNvSpPr>
            <p:nvPr/>
          </p:nvSpPr>
          <p:spPr bwMode="auto">
            <a:xfrm rot="16755055">
              <a:off x="4029507" y="3291307"/>
              <a:ext cx="1176168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 smtClean="0">
                  <a:solidFill>
                    <a:schemeClr val="bg1"/>
                  </a:solidFill>
                </a:rPr>
                <a:t>:1039005:588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  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11 </a:t>
              </a:r>
              <a:r>
                <a:rPr lang="ru-RU" sz="800" b="1" dirty="0">
                  <a:solidFill>
                    <a:schemeClr val="bg1"/>
                  </a:solidFill>
                </a:rPr>
                <a:t>708 кв. м </a:t>
              </a:r>
            </a:p>
          </p:txBody>
        </p:sp>
        <p:sp>
          <p:nvSpPr>
            <p:cNvPr id="4153" name="Rectangle 59"/>
            <p:cNvSpPr>
              <a:spLocks noChangeArrowheads="1"/>
            </p:cNvSpPr>
            <p:nvPr/>
          </p:nvSpPr>
          <p:spPr bwMode="auto">
            <a:xfrm rot="16721667">
              <a:off x="3994697" y="2194843"/>
              <a:ext cx="1100192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 smtClean="0">
                  <a:solidFill>
                    <a:schemeClr val="bg1"/>
                  </a:solidFill>
                </a:rPr>
                <a:t>:1039005:59</a:t>
              </a:r>
              <a:r>
                <a:rPr lang="en-US" sz="800" b="1" dirty="0" smtClean="0">
                  <a:solidFill>
                    <a:schemeClr val="bg1"/>
                  </a:solidFill>
                </a:rPr>
                <a:t>0           </a:t>
              </a:r>
              <a:r>
                <a:rPr lang="ru-RU" sz="800" b="1" dirty="0">
                  <a:solidFill>
                    <a:schemeClr val="bg1"/>
                  </a:solidFill>
                </a:rPr>
                <a:t>13 551 кв. м </a:t>
              </a:r>
            </a:p>
          </p:txBody>
        </p:sp>
        <p:sp>
          <p:nvSpPr>
            <p:cNvPr id="4154" name="Freeform 60"/>
            <p:cNvSpPr>
              <a:spLocks/>
            </p:cNvSpPr>
            <p:nvPr/>
          </p:nvSpPr>
          <p:spPr bwMode="auto">
            <a:xfrm>
              <a:off x="3321924" y="1485643"/>
              <a:ext cx="248569" cy="965430"/>
            </a:xfrm>
            <a:custGeom>
              <a:avLst/>
              <a:gdLst>
                <a:gd name="T0" fmla="*/ 43 w 503"/>
                <a:gd name="T1" fmla="*/ 0 h 1814"/>
                <a:gd name="T2" fmla="*/ 0 w 503"/>
                <a:gd name="T3" fmla="*/ 325 h 1814"/>
                <a:gd name="T4" fmla="*/ 22 w 503"/>
                <a:gd name="T5" fmla="*/ 334 h 1814"/>
                <a:gd name="T6" fmla="*/ 23 w 503"/>
                <a:gd name="T7" fmla="*/ 363 h 1814"/>
                <a:gd name="T8" fmla="*/ 68 w 503"/>
                <a:gd name="T9" fmla="*/ 9 h 1814"/>
                <a:gd name="T10" fmla="*/ 43 w 503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3"/>
                <a:gd name="T19" fmla="*/ 0 h 1814"/>
                <a:gd name="T20" fmla="*/ 503 w 503"/>
                <a:gd name="T21" fmla="*/ 1814 h 18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3" h="1814">
                  <a:moveTo>
                    <a:pt x="322" y="0"/>
                  </a:moveTo>
                  <a:lnTo>
                    <a:pt x="0" y="1625"/>
                  </a:lnTo>
                  <a:lnTo>
                    <a:pt x="164" y="1668"/>
                  </a:lnTo>
                  <a:lnTo>
                    <a:pt x="172" y="1814"/>
                  </a:lnTo>
                  <a:lnTo>
                    <a:pt x="503" y="46"/>
                  </a:lnTo>
                  <a:lnTo>
                    <a:pt x="322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5" name="Rectangle 61"/>
            <p:cNvSpPr>
              <a:spLocks noChangeArrowheads="1"/>
            </p:cNvSpPr>
            <p:nvPr/>
          </p:nvSpPr>
          <p:spPr bwMode="auto">
            <a:xfrm>
              <a:off x="899592" y="2418999"/>
              <a:ext cx="116192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:1039005:591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3 309 кв. м </a:t>
              </a:r>
            </a:p>
          </p:txBody>
        </p:sp>
        <p:sp>
          <p:nvSpPr>
            <p:cNvPr id="4156" name="Freeform 62"/>
            <p:cNvSpPr>
              <a:spLocks/>
            </p:cNvSpPr>
            <p:nvPr/>
          </p:nvSpPr>
          <p:spPr bwMode="auto">
            <a:xfrm rot="5400000">
              <a:off x="2119223" y="1321887"/>
              <a:ext cx="167396" cy="2318626"/>
            </a:xfrm>
            <a:custGeom>
              <a:avLst/>
              <a:gdLst>
                <a:gd name="T0" fmla="*/ 77 w 117"/>
                <a:gd name="T1" fmla="*/ 519 h 801"/>
                <a:gd name="T2" fmla="*/ 111 w 117"/>
                <a:gd name="T3" fmla="*/ 35 h 801"/>
                <a:gd name="T4" fmla="*/ 0 w 117"/>
                <a:gd name="T5" fmla="*/ 0 h 801"/>
                <a:gd name="T6" fmla="*/ 0 60000 65536"/>
                <a:gd name="T7" fmla="*/ 0 60000 65536"/>
                <a:gd name="T8" fmla="*/ 0 60000 65536"/>
                <a:gd name="T9" fmla="*/ 0 w 117"/>
                <a:gd name="T10" fmla="*/ 0 h 801"/>
                <a:gd name="T11" fmla="*/ 117 w 117"/>
                <a:gd name="T12" fmla="*/ 801 h 801"/>
                <a:gd name="connsiteX0" fmla="*/ 6923 w 6992"/>
                <a:gd name="connsiteY0" fmla="*/ 10000 h 10000"/>
                <a:gd name="connsiteX1" fmla="*/ 6992 w 6992"/>
                <a:gd name="connsiteY1" fmla="*/ 994 h 10000"/>
                <a:gd name="connsiteX2" fmla="*/ 0 w 6992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2" h="10000">
                  <a:moveTo>
                    <a:pt x="6923" y="10000"/>
                  </a:moveTo>
                  <a:lnTo>
                    <a:pt x="6992" y="994"/>
                  </a:lnTo>
                  <a:lnTo>
                    <a:pt x="0" y="0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7" name="Freeform 63"/>
            <p:cNvSpPr>
              <a:spLocks/>
            </p:cNvSpPr>
            <p:nvPr/>
          </p:nvSpPr>
          <p:spPr bwMode="auto">
            <a:xfrm>
              <a:off x="4899326" y="404743"/>
              <a:ext cx="521322" cy="630922"/>
            </a:xfrm>
            <a:custGeom>
              <a:avLst/>
              <a:gdLst>
                <a:gd name="T0" fmla="*/ 27 w 1061"/>
                <a:gd name="T1" fmla="*/ 0 h 1186"/>
                <a:gd name="T2" fmla="*/ 0 w 1061"/>
                <a:gd name="T3" fmla="*/ 215 h 1186"/>
                <a:gd name="T4" fmla="*/ 107 w 1061"/>
                <a:gd name="T5" fmla="*/ 237 h 1186"/>
                <a:gd name="T6" fmla="*/ 142 w 1061"/>
                <a:gd name="T7" fmla="*/ 16 h 1186"/>
                <a:gd name="T8" fmla="*/ 27 w 1061"/>
                <a:gd name="T9" fmla="*/ 0 h 1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1186"/>
                <a:gd name="T17" fmla="*/ 1061 w 1061"/>
                <a:gd name="T18" fmla="*/ 1186 h 1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1186">
                  <a:moveTo>
                    <a:pt x="206" y="0"/>
                  </a:moveTo>
                  <a:lnTo>
                    <a:pt x="0" y="1074"/>
                  </a:lnTo>
                  <a:lnTo>
                    <a:pt x="800" y="1186"/>
                  </a:lnTo>
                  <a:lnTo>
                    <a:pt x="1061" y="78"/>
                  </a:lnTo>
                  <a:lnTo>
                    <a:pt x="206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58" name="Rectangle 64"/>
            <p:cNvSpPr>
              <a:spLocks noChangeArrowheads="1"/>
            </p:cNvSpPr>
            <p:nvPr/>
          </p:nvSpPr>
          <p:spPr bwMode="auto">
            <a:xfrm>
              <a:off x="5148064" y="476672"/>
              <a:ext cx="1119856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:1039005:592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9 136 кв. м </a:t>
              </a:r>
            </a:p>
          </p:txBody>
        </p:sp>
        <p:sp>
          <p:nvSpPr>
            <p:cNvPr id="4159" name="Rectangle 65"/>
            <p:cNvSpPr>
              <a:spLocks noChangeArrowheads="1"/>
            </p:cNvSpPr>
            <p:nvPr/>
          </p:nvSpPr>
          <p:spPr bwMode="auto">
            <a:xfrm>
              <a:off x="3499911" y="2997623"/>
              <a:ext cx="590119" cy="3440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:593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6 447  </a:t>
              </a:r>
            </a:p>
          </p:txBody>
        </p:sp>
        <p:sp>
          <p:nvSpPr>
            <p:cNvPr id="4161" name="Rectangle 67"/>
            <p:cNvSpPr>
              <a:spLocks noChangeArrowheads="1"/>
            </p:cNvSpPr>
            <p:nvPr/>
          </p:nvSpPr>
          <p:spPr bwMode="auto">
            <a:xfrm>
              <a:off x="1547664" y="470206"/>
              <a:ext cx="1262344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:1039005:594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764 кв. м </a:t>
              </a:r>
            </a:p>
          </p:txBody>
        </p:sp>
        <p:sp>
          <p:nvSpPr>
            <p:cNvPr id="4162" name="Freeform 68"/>
            <p:cNvSpPr>
              <a:spLocks/>
            </p:cNvSpPr>
            <p:nvPr/>
          </p:nvSpPr>
          <p:spPr bwMode="auto">
            <a:xfrm rot="5400000">
              <a:off x="2684338" y="-64969"/>
              <a:ext cx="20237" cy="1421542"/>
            </a:xfrm>
            <a:custGeom>
              <a:avLst/>
              <a:gdLst>
                <a:gd name="T0" fmla="*/ 0 w 17"/>
                <a:gd name="T1" fmla="*/ 1058 h 1058"/>
                <a:gd name="T2" fmla="*/ 17 w 17"/>
                <a:gd name="T3" fmla="*/ 0 h 1058"/>
                <a:gd name="T4" fmla="*/ 0 60000 65536"/>
                <a:gd name="T5" fmla="*/ 0 60000 65536"/>
                <a:gd name="T6" fmla="*/ 0 w 17"/>
                <a:gd name="T7" fmla="*/ 0 h 1058"/>
                <a:gd name="T8" fmla="*/ 17 w 17"/>
                <a:gd name="T9" fmla="*/ 1058 h 10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058">
                  <a:moveTo>
                    <a:pt x="0" y="1058"/>
                  </a:moveTo>
                  <a:lnTo>
                    <a:pt x="17" y="0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3" name="Freeform 69"/>
            <p:cNvSpPr>
              <a:spLocks/>
            </p:cNvSpPr>
            <p:nvPr/>
          </p:nvSpPr>
          <p:spPr bwMode="auto">
            <a:xfrm>
              <a:off x="3344094" y="3345671"/>
              <a:ext cx="214978" cy="429741"/>
            </a:xfrm>
            <a:custGeom>
              <a:avLst/>
              <a:gdLst>
                <a:gd name="T0" fmla="*/ 6 w 439"/>
                <a:gd name="T1" fmla="*/ 0 h 808"/>
                <a:gd name="T2" fmla="*/ 0 w 439"/>
                <a:gd name="T3" fmla="*/ 147 h 808"/>
                <a:gd name="T4" fmla="*/ 39 w 439"/>
                <a:gd name="T5" fmla="*/ 161 h 808"/>
                <a:gd name="T6" fmla="*/ 58 w 439"/>
                <a:gd name="T7" fmla="*/ 17 h 808"/>
                <a:gd name="T8" fmla="*/ 6 w 439"/>
                <a:gd name="T9" fmla="*/ 0 h 8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9"/>
                <a:gd name="T16" fmla="*/ 0 h 808"/>
                <a:gd name="T17" fmla="*/ 439 w 439"/>
                <a:gd name="T18" fmla="*/ 808 h 8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9" h="808">
                  <a:moveTo>
                    <a:pt x="43" y="0"/>
                  </a:moveTo>
                  <a:lnTo>
                    <a:pt x="0" y="739"/>
                  </a:lnTo>
                  <a:lnTo>
                    <a:pt x="293" y="808"/>
                  </a:lnTo>
                  <a:lnTo>
                    <a:pt x="439" y="86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4" name="Rectangle 70"/>
            <p:cNvSpPr>
              <a:spLocks noChangeArrowheads="1"/>
            </p:cNvSpPr>
            <p:nvPr/>
          </p:nvSpPr>
          <p:spPr bwMode="auto">
            <a:xfrm>
              <a:off x="539552" y="3110335"/>
              <a:ext cx="1224136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:1039005:596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   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2 </a:t>
              </a:r>
              <a:r>
                <a:rPr lang="ru-RU" sz="800" b="1" dirty="0">
                  <a:solidFill>
                    <a:schemeClr val="bg1"/>
                  </a:solidFill>
                </a:rPr>
                <a:t>518 кв. м </a:t>
              </a:r>
            </a:p>
          </p:txBody>
        </p:sp>
        <p:sp>
          <p:nvSpPr>
            <p:cNvPr id="4165" name="Freeform 71"/>
            <p:cNvSpPr>
              <a:spLocks/>
            </p:cNvSpPr>
            <p:nvPr/>
          </p:nvSpPr>
          <p:spPr bwMode="auto">
            <a:xfrm rot="5400000">
              <a:off x="2301527" y="2603130"/>
              <a:ext cx="360040" cy="1723751"/>
            </a:xfrm>
            <a:custGeom>
              <a:avLst/>
              <a:gdLst>
                <a:gd name="T0" fmla="*/ 0 w 9"/>
                <a:gd name="T1" fmla="*/ 509 h 846"/>
                <a:gd name="T2" fmla="*/ 7 w 9"/>
                <a:gd name="T3" fmla="*/ 0 h 846"/>
                <a:gd name="T4" fmla="*/ 0 60000 65536"/>
                <a:gd name="T5" fmla="*/ 0 60000 65536"/>
                <a:gd name="T6" fmla="*/ 0 w 9"/>
                <a:gd name="T7" fmla="*/ 0 h 846"/>
                <a:gd name="T8" fmla="*/ 9 w 9"/>
                <a:gd name="T9" fmla="*/ 846 h 8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46">
                  <a:moveTo>
                    <a:pt x="0" y="846"/>
                  </a:moveTo>
                  <a:lnTo>
                    <a:pt x="9" y="0"/>
                  </a:lnTo>
                </a:path>
              </a:pathLst>
            </a:custGeom>
            <a:noFill/>
            <a:ln w="9525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6" name="Freeform 72"/>
            <p:cNvSpPr>
              <a:spLocks/>
            </p:cNvSpPr>
            <p:nvPr/>
          </p:nvSpPr>
          <p:spPr bwMode="auto">
            <a:xfrm rot="5400000">
              <a:off x="3374201" y="-162411"/>
              <a:ext cx="1198752" cy="2044979"/>
            </a:xfrm>
            <a:custGeom>
              <a:avLst/>
              <a:gdLst>
                <a:gd name="T0" fmla="*/ 120 w 1035"/>
                <a:gd name="T1" fmla="*/ 0 h 1890"/>
                <a:gd name="T2" fmla="*/ 0 w 1035"/>
                <a:gd name="T3" fmla="*/ 887 h 1890"/>
                <a:gd name="T4" fmla="*/ 912 w 1035"/>
                <a:gd name="T5" fmla="*/ 899 h 1890"/>
                <a:gd name="T6" fmla="*/ 835 w 1035"/>
                <a:gd name="T7" fmla="*/ 1214 h 1890"/>
                <a:gd name="T8" fmla="*/ 920 w 1035"/>
                <a:gd name="T9" fmla="*/ 1226 h 1890"/>
                <a:gd name="T10" fmla="*/ 980 w 1035"/>
                <a:gd name="T11" fmla="*/ 986 h 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5"/>
                <a:gd name="T19" fmla="*/ 0 h 1890"/>
                <a:gd name="T20" fmla="*/ 1035 w 1035"/>
                <a:gd name="T21" fmla="*/ 1890 h 18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5" h="1890">
                  <a:moveTo>
                    <a:pt x="126" y="0"/>
                  </a:moveTo>
                  <a:lnTo>
                    <a:pt x="0" y="1368"/>
                  </a:lnTo>
                  <a:lnTo>
                    <a:pt x="963" y="1386"/>
                  </a:lnTo>
                  <a:lnTo>
                    <a:pt x="882" y="1872"/>
                  </a:lnTo>
                  <a:lnTo>
                    <a:pt x="972" y="1890"/>
                  </a:lnTo>
                  <a:lnTo>
                    <a:pt x="1035" y="1521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67" name="Freeform 73"/>
            <p:cNvSpPr>
              <a:spLocks/>
            </p:cNvSpPr>
            <p:nvPr/>
          </p:nvSpPr>
          <p:spPr bwMode="auto">
            <a:xfrm rot="5400000">
              <a:off x="5250645" y="1809554"/>
              <a:ext cx="114280" cy="18811"/>
            </a:xfrm>
            <a:custGeom>
              <a:avLst/>
              <a:gdLst>
                <a:gd name="T0" fmla="*/ 0 w 99"/>
                <a:gd name="T1" fmla="*/ 0 h 18"/>
                <a:gd name="T2" fmla="*/ 93 w 99"/>
                <a:gd name="T3" fmla="*/ 11 h 18"/>
                <a:gd name="T4" fmla="*/ 0 60000 65536"/>
                <a:gd name="T5" fmla="*/ 0 60000 65536"/>
                <a:gd name="T6" fmla="*/ 0 w 99"/>
                <a:gd name="T7" fmla="*/ 0 h 18"/>
                <a:gd name="T8" fmla="*/ 99 w 99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9" h="18">
                  <a:moveTo>
                    <a:pt x="0" y="0"/>
                  </a:moveTo>
                  <a:lnTo>
                    <a:pt x="99" y="18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0" name="Freeform 76"/>
            <p:cNvSpPr>
              <a:spLocks/>
            </p:cNvSpPr>
            <p:nvPr/>
          </p:nvSpPr>
          <p:spPr bwMode="auto">
            <a:xfrm rot="5400000">
              <a:off x="3865377" y="649927"/>
              <a:ext cx="385696" cy="481013"/>
            </a:xfrm>
            <a:custGeom>
              <a:avLst/>
              <a:gdLst>
                <a:gd name="T0" fmla="*/ 33 w 333"/>
                <a:gd name="T1" fmla="*/ 0 h 444"/>
                <a:gd name="T2" fmla="*/ 0 w 333"/>
                <a:gd name="T3" fmla="*/ 131 h 444"/>
                <a:gd name="T4" fmla="*/ 93 w 333"/>
                <a:gd name="T5" fmla="*/ 148 h 444"/>
                <a:gd name="T6" fmla="*/ 59 w 333"/>
                <a:gd name="T7" fmla="*/ 236 h 444"/>
                <a:gd name="T8" fmla="*/ 18 w 333"/>
                <a:gd name="T9" fmla="*/ 230 h 444"/>
                <a:gd name="T10" fmla="*/ 9 w 333"/>
                <a:gd name="T11" fmla="*/ 283 h 444"/>
                <a:gd name="T12" fmla="*/ 86 w 333"/>
                <a:gd name="T13" fmla="*/ 289 h 444"/>
                <a:gd name="T14" fmla="*/ 145 w 333"/>
                <a:gd name="T15" fmla="*/ 113 h 444"/>
                <a:gd name="T16" fmla="*/ 264 w 333"/>
                <a:gd name="T17" fmla="*/ 131 h 444"/>
                <a:gd name="T18" fmla="*/ 222 w 333"/>
                <a:gd name="T19" fmla="*/ 260 h 444"/>
                <a:gd name="T20" fmla="*/ 238 w 333"/>
                <a:gd name="T21" fmla="*/ 265 h 444"/>
                <a:gd name="T22" fmla="*/ 315 w 333"/>
                <a:gd name="T23" fmla="*/ 31 h 444"/>
                <a:gd name="T24" fmla="*/ 33 w 333"/>
                <a:gd name="T25" fmla="*/ 0 h 4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3"/>
                <a:gd name="T40" fmla="*/ 0 h 444"/>
                <a:gd name="T41" fmla="*/ 333 w 333"/>
                <a:gd name="T42" fmla="*/ 444 h 4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3" h="444">
                  <a:moveTo>
                    <a:pt x="35" y="0"/>
                  </a:moveTo>
                  <a:lnTo>
                    <a:pt x="0" y="201"/>
                  </a:lnTo>
                  <a:lnTo>
                    <a:pt x="99" y="228"/>
                  </a:lnTo>
                  <a:lnTo>
                    <a:pt x="63" y="363"/>
                  </a:lnTo>
                  <a:lnTo>
                    <a:pt x="18" y="354"/>
                  </a:lnTo>
                  <a:lnTo>
                    <a:pt x="9" y="435"/>
                  </a:lnTo>
                  <a:lnTo>
                    <a:pt x="90" y="444"/>
                  </a:lnTo>
                  <a:lnTo>
                    <a:pt x="153" y="174"/>
                  </a:lnTo>
                  <a:lnTo>
                    <a:pt x="279" y="201"/>
                  </a:lnTo>
                  <a:lnTo>
                    <a:pt x="234" y="399"/>
                  </a:lnTo>
                  <a:lnTo>
                    <a:pt x="252" y="408"/>
                  </a:lnTo>
                  <a:lnTo>
                    <a:pt x="333" y="48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1" name="Freeform 77"/>
            <p:cNvSpPr>
              <a:spLocks/>
            </p:cNvSpPr>
            <p:nvPr/>
          </p:nvSpPr>
          <p:spPr bwMode="auto">
            <a:xfrm rot="5400000">
              <a:off x="5775515" y="236561"/>
              <a:ext cx="2381" cy="841102"/>
            </a:xfrm>
            <a:custGeom>
              <a:avLst/>
              <a:gdLst>
                <a:gd name="T0" fmla="*/ 2 w 2"/>
                <a:gd name="T1" fmla="*/ 0 h 626"/>
                <a:gd name="T2" fmla="*/ 0 w 2"/>
                <a:gd name="T3" fmla="*/ 626 h 626"/>
                <a:gd name="T4" fmla="*/ 0 60000 65536"/>
                <a:gd name="T5" fmla="*/ 0 60000 65536"/>
                <a:gd name="T6" fmla="*/ 0 w 2"/>
                <a:gd name="T7" fmla="*/ 0 h 626"/>
                <a:gd name="T8" fmla="*/ 2 w 2"/>
                <a:gd name="T9" fmla="*/ 626 h 6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26">
                  <a:moveTo>
                    <a:pt x="2" y="0"/>
                  </a:moveTo>
                  <a:lnTo>
                    <a:pt x="0" y="626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2" name="Freeform 78"/>
            <p:cNvSpPr>
              <a:spLocks/>
            </p:cNvSpPr>
            <p:nvPr/>
          </p:nvSpPr>
          <p:spPr bwMode="auto">
            <a:xfrm rot="5400000">
              <a:off x="4334175" y="-686514"/>
              <a:ext cx="310700" cy="1967049"/>
            </a:xfrm>
            <a:custGeom>
              <a:avLst/>
              <a:gdLst>
                <a:gd name="T0" fmla="*/ 253 w 269"/>
                <a:gd name="T1" fmla="*/ 28 h 1818"/>
                <a:gd name="T2" fmla="*/ 111 w 269"/>
                <a:gd name="T3" fmla="*/ 0 h 1818"/>
                <a:gd name="T4" fmla="*/ 25 w 269"/>
                <a:gd name="T5" fmla="*/ 368 h 1818"/>
                <a:gd name="T6" fmla="*/ 0 w 269"/>
                <a:gd name="T7" fmla="*/ 1179 h 1818"/>
                <a:gd name="T8" fmla="*/ 93 w 269"/>
                <a:gd name="T9" fmla="*/ 1179 h 1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9"/>
                <a:gd name="T16" fmla="*/ 0 h 1818"/>
                <a:gd name="T17" fmla="*/ 269 w 269"/>
                <a:gd name="T18" fmla="*/ 1818 h 1818"/>
                <a:gd name="connsiteX0" fmla="*/ 10000 w 10000"/>
                <a:gd name="connsiteY0" fmla="*/ 237 h 10000"/>
                <a:gd name="connsiteX1" fmla="*/ 4349 w 10000"/>
                <a:gd name="connsiteY1" fmla="*/ 0 h 10000"/>
                <a:gd name="connsiteX2" fmla="*/ 1004 w 10000"/>
                <a:gd name="connsiteY2" fmla="*/ 3119 h 10000"/>
                <a:gd name="connsiteX3" fmla="*/ 0 w 10000"/>
                <a:gd name="connsiteY3" fmla="*/ 10000 h 10000"/>
                <a:gd name="connsiteX4" fmla="*/ 3680 w 10000"/>
                <a:gd name="connsiteY4" fmla="*/ 10000 h 10000"/>
                <a:gd name="connsiteX5" fmla="*/ 10000 w 10000"/>
                <a:gd name="connsiteY5" fmla="*/ 23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10000" y="237"/>
                  </a:moveTo>
                  <a:lnTo>
                    <a:pt x="4349" y="0"/>
                  </a:lnTo>
                  <a:lnTo>
                    <a:pt x="1004" y="3119"/>
                  </a:lnTo>
                  <a:lnTo>
                    <a:pt x="0" y="10000"/>
                  </a:lnTo>
                  <a:lnTo>
                    <a:pt x="3680" y="10000"/>
                  </a:lnTo>
                  <a:lnTo>
                    <a:pt x="10000" y="237"/>
                  </a:lnTo>
                  <a:close/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3" name="Rectangle 79"/>
            <p:cNvSpPr>
              <a:spLocks noChangeArrowheads="1"/>
            </p:cNvSpPr>
            <p:nvPr/>
          </p:nvSpPr>
          <p:spPr bwMode="auto">
            <a:xfrm rot="243951">
              <a:off x="4218207" y="96889"/>
              <a:ext cx="1205225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</a:t>
              </a:r>
              <a:r>
                <a:rPr lang="en-US" sz="800" b="1" dirty="0">
                  <a:solidFill>
                    <a:schemeClr val="bg1"/>
                  </a:solidFill>
                </a:rPr>
                <a:t>634  15631</a:t>
              </a:r>
              <a:r>
                <a:rPr lang="ru-RU" sz="800" b="1" dirty="0">
                  <a:solidFill>
                    <a:schemeClr val="bg1"/>
                  </a:solidFill>
                </a:rPr>
                <a:t> кв. м </a:t>
              </a:r>
            </a:p>
          </p:txBody>
        </p:sp>
        <p:sp>
          <p:nvSpPr>
            <p:cNvPr id="4174" name="Rectangle 80"/>
            <p:cNvSpPr>
              <a:spLocks noChangeArrowheads="1"/>
            </p:cNvSpPr>
            <p:nvPr/>
          </p:nvSpPr>
          <p:spPr bwMode="auto">
            <a:xfrm>
              <a:off x="3563889" y="1090103"/>
              <a:ext cx="1152128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 smtClean="0">
                  <a:solidFill>
                    <a:schemeClr val="bg1"/>
                  </a:solidFill>
                </a:rPr>
                <a:t>не наш 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</a:t>
              </a:r>
              <a:r>
                <a:rPr lang="en-US" sz="800" b="1" dirty="0">
                  <a:solidFill>
                    <a:schemeClr val="bg1"/>
                  </a:solidFill>
                </a:rPr>
                <a:t>781 70 202</a:t>
              </a:r>
              <a:r>
                <a:rPr lang="ru-RU" sz="800" b="1" dirty="0">
                  <a:solidFill>
                    <a:schemeClr val="bg1"/>
                  </a:solidFill>
                </a:rPr>
                <a:t> кв. м </a:t>
              </a:r>
            </a:p>
          </p:txBody>
        </p:sp>
        <p:sp>
          <p:nvSpPr>
            <p:cNvPr id="4175" name="Freeform 81"/>
            <p:cNvSpPr>
              <a:spLocks/>
            </p:cNvSpPr>
            <p:nvPr/>
          </p:nvSpPr>
          <p:spPr bwMode="auto">
            <a:xfrm rot="5400000">
              <a:off x="4441513" y="3196758"/>
              <a:ext cx="1174943" cy="659714"/>
            </a:xfrm>
            <a:custGeom>
              <a:avLst/>
              <a:gdLst>
                <a:gd name="T0" fmla="*/ 0 w 1015"/>
                <a:gd name="T1" fmla="*/ 334 h 610"/>
                <a:gd name="T2" fmla="*/ 106 w 1015"/>
                <a:gd name="T3" fmla="*/ 0 h 610"/>
                <a:gd name="T4" fmla="*/ 960 w 1015"/>
                <a:gd name="T5" fmla="*/ 117 h 610"/>
                <a:gd name="T6" fmla="*/ 878 w 1015"/>
                <a:gd name="T7" fmla="*/ 395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5"/>
                <a:gd name="T13" fmla="*/ 0 h 610"/>
                <a:gd name="T14" fmla="*/ 1015 w 1015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5" h="610">
                  <a:moveTo>
                    <a:pt x="0" y="516"/>
                  </a:moveTo>
                  <a:lnTo>
                    <a:pt x="112" y="0"/>
                  </a:lnTo>
                  <a:lnTo>
                    <a:pt x="1015" y="180"/>
                  </a:lnTo>
                  <a:lnTo>
                    <a:pt x="929" y="61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6" name="Freeform 82"/>
            <p:cNvSpPr>
              <a:spLocks/>
            </p:cNvSpPr>
            <p:nvPr/>
          </p:nvSpPr>
          <p:spPr bwMode="auto">
            <a:xfrm rot="5400000">
              <a:off x="3698321" y="2523108"/>
              <a:ext cx="1433264" cy="2129627"/>
            </a:xfrm>
            <a:custGeom>
              <a:avLst/>
              <a:gdLst>
                <a:gd name="T0" fmla="*/ 0 w 1238"/>
                <a:gd name="T1" fmla="*/ 412 h 1969"/>
                <a:gd name="T2" fmla="*/ 129 w 1238"/>
                <a:gd name="T3" fmla="*/ 0 h 1969"/>
                <a:gd name="T4" fmla="*/ 1171 w 1238"/>
                <a:gd name="T5" fmla="*/ 128 h 1969"/>
                <a:gd name="T6" fmla="*/ 1074 w 1238"/>
                <a:gd name="T7" fmla="*/ 390 h 1969"/>
                <a:gd name="T8" fmla="*/ 927 w 1238"/>
                <a:gd name="T9" fmla="*/ 796 h 1969"/>
                <a:gd name="T10" fmla="*/ 773 w 1238"/>
                <a:gd name="T11" fmla="*/ 1276 h 19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8"/>
                <a:gd name="T19" fmla="*/ 0 h 1969"/>
                <a:gd name="T20" fmla="*/ 1238 w 1238"/>
                <a:gd name="T21" fmla="*/ 1969 h 19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8" h="1969">
                  <a:moveTo>
                    <a:pt x="0" y="636"/>
                  </a:moveTo>
                  <a:lnTo>
                    <a:pt x="137" y="0"/>
                  </a:lnTo>
                  <a:lnTo>
                    <a:pt x="1238" y="198"/>
                  </a:lnTo>
                  <a:lnTo>
                    <a:pt x="1135" y="602"/>
                  </a:lnTo>
                  <a:lnTo>
                    <a:pt x="980" y="1229"/>
                  </a:lnTo>
                  <a:lnTo>
                    <a:pt x="817" y="196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7" name="Rectangle 83"/>
            <p:cNvSpPr>
              <a:spLocks noChangeArrowheads="1"/>
            </p:cNvSpPr>
            <p:nvPr/>
          </p:nvSpPr>
          <p:spPr bwMode="auto">
            <a:xfrm rot="16755055">
              <a:off x="4439035" y="3443020"/>
              <a:ext cx="118789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 smtClean="0">
                  <a:solidFill>
                    <a:schemeClr val="bg1"/>
                  </a:solidFill>
                </a:rPr>
                <a:t>:1039005:606</a:t>
              </a:r>
              <a:r>
                <a:rPr lang="en-US" sz="800" b="1" dirty="0" smtClean="0">
                  <a:solidFill>
                    <a:schemeClr val="bg1"/>
                  </a:solidFill>
                </a:rPr>
                <a:t>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21493 </a:t>
              </a:r>
              <a:r>
                <a:rPr lang="ru-RU" sz="800" b="1" dirty="0">
                  <a:solidFill>
                    <a:schemeClr val="bg1"/>
                  </a:solidFill>
                </a:rPr>
                <a:t>кв. м </a:t>
              </a:r>
            </a:p>
          </p:txBody>
        </p:sp>
        <p:sp>
          <p:nvSpPr>
            <p:cNvPr id="4178" name="Rectangle 84"/>
            <p:cNvSpPr>
              <a:spLocks noChangeArrowheads="1"/>
            </p:cNvSpPr>
            <p:nvPr/>
          </p:nvSpPr>
          <p:spPr bwMode="auto">
            <a:xfrm>
              <a:off x="5220072" y="3645024"/>
              <a:ext cx="1095319" cy="34822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:1039005:605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 smtClean="0">
                  <a:solidFill>
                    <a:schemeClr val="bg1"/>
                  </a:solidFill>
                </a:rPr>
                <a:t>10107 </a:t>
              </a:r>
              <a:r>
                <a:rPr lang="ru-RU" sz="800" b="1" dirty="0">
                  <a:solidFill>
                    <a:schemeClr val="bg1"/>
                  </a:solidFill>
                </a:rPr>
                <a:t>кв. м </a:t>
              </a:r>
            </a:p>
          </p:txBody>
        </p:sp>
        <p:sp>
          <p:nvSpPr>
            <p:cNvPr id="4179" name="Freeform 85"/>
            <p:cNvSpPr>
              <a:spLocks/>
            </p:cNvSpPr>
            <p:nvPr/>
          </p:nvSpPr>
          <p:spPr bwMode="auto">
            <a:xfrm rot="5400000">
              <a:off x="5660270" y="3511788"/>
              <a:ext cx="7143" cy="604626"/>
            </a:xfrm>
            <a:custGeom>
              <a:avLst/>
              <a:gdLst>
                <a:gd name="T0" fmla="*/ 4 w 9"/>
                <a:gd name="T1" fmla="*/ 0 h 825"/>
                <a:gd name="T2" fmla="*/ 0 w 9"/>
                <a:gd name="T3" fmla="*/ 245 h 825"/>
                <a:gd name="T4" fmla="*/ 0 60000 65536"/>
                <a:gd name="T5" fmla="*/ 0 60000 65536"/>
                <a:gd name="T6" fmla="*/ 0 w 9"/>
                <a:gd name="T7" fmla="*/ 0 h 825"/>
                <a:gd name="T8" fmla="*/ 9 w 9"/>
                <a:gd name="T9" fmla="*/ 825 h 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25">
                  <a:moveTo>
                    <a:pt x="9" y="0"/>
                  </a:moveTo>
                  <a:lnTo>
                    <a:pt x="0" y="825"/>
                  </a:lnTo>
                </a:path>
              </a:pathLst>
            </a:custGeom>
            <a:noFill/>
            <a:ln w="952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03" name="Rectangle 109"/>
            <p:cNvSpPr>
              <a:spLocks noChangeArrowheads="1"/>
            </p:cNvSpPr>
            <p:nvPr/>
          </p:nvSpPr>
          <p:spPr bwMode="auto">
            <a:xfrm>
              <a:off x="397551" y="3609944"/>
              <a:ext cx="1437666" cy="32224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4" name="Text Box 110"/>
            <p:cNvSpPr txBox="1">
              <a:spLocks noChangeArrowheads="1"/>
            </p:cNvSpPr>
            <p:nvPr/>
          </p:nvSpPr>
          <p:spPr bwMode="auto">
            <a:xfrm>
              <a:off x="398223" y="3606968"/>
              <a:ext cx="1300617" cy="25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>
                  <a:solidFill>
                    <a:schemeClr val="bg1">
                      <a:lumMod val="85000"/>
                    </a:schemeClr>
                  </a:solidFill>
                </a:rPr>
                <a:t>УСЛОВНЫЕ ОБОЗНАЧЕНИЯ</a:t>
              </a:r>
            </a:p>
          </p:txBody>
        </p:sp>
        <p:sp>
          <p:nvSpPr>
            <p:cNvPr id="4205" name="Line 111"/>
            <p:cNvSpPr>
              <a:spLocks noChangeShapeType="1"/>
            </p:cNvSpPr>
            <p:nvPr/>
          </p:nvSpPr>
          <p:spPr bwMode="auto">
            <a:xfrm>
              <a:off x="511758" y="4040875"/>
              <a:ext cx="296939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07" name="Text Box 113"/>
            <p:cNvSpPr txBox="1">
              <a:spLocks noChangeArrowheads="1"/>
            </p:cNvSpPr>
            <p:nvPr/>
          </p:nvSpPr>
          <p:spPr bwMode="auto">
            <a:xfrm>
              <a:off x="827584" y="3933056"/>
              <a:ext cx="1003679" cy="160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границы участков</a:t>
              </a:r>
            </a:p>
          </p:txBody>
        </p:sp>
        <p:sp>
          <p:nvSpPr>
            <p:cNvPr id="4208" name="Rectangle 114"/>
            <p:cNvSpPr>
              <a:spLocks noChangeArrowheads="1"/>
            </p:cNvSpPr>
            <p:nvPr/>
          </p:nvSpPr>
          <p:spPr bwMode="auto">
            <a:xfrm>
              <a:off x="323528" y="4222209"/>
              <a:ext cx="187220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47:09:0114002:28   </a:t>
              </a:r>
              <a:r>
                <a:rPr lang="ru-RU" sz="800" dirty="0" smtClean="0">
                  <a:solidFill>
                    <a:schemeClr val="bg1">
                      <a:lumMod val="85000"/>
                    </a:schemeClr>
                  </a:solidFill>
                </a:rPr>
                <a:t>кадастровый </a:t>
              </a:r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№ </a:t>
              </a:r>
            </a:p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43 996 кв. м          площадь уч-ка</a:t>
              </a:r>
            </a:p>
          </p:txBody>
        </p:sp>
        <p:sp>
          <p:nvSpPr>
            <p:cNvPr id="4209" name="Line 115"/>
            <p:cNvSpPr>
              <a:spLocks noChangeShapeType="1"/>
            </p:cNvSpPr>
            <p:nvPr/>
          </p:nvSpPr>
          <p:spPr bwMode="auto">
            <a:xfrm>
              <a:off x="397551" y="4376574"/>
              <a:ext cx="70808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12" name="Rectangle 118"/>
            <p:cNvSpPr>
              <a:spLocks noChangeArrowheads="1"/>
            </p:cNvSpPr>
            <p:nvPr/>
          </p:nvSpPr>
          <p:spPr bwMode="auto">
            <a:xfrm>
              <a:off x="397551" y="4618228"/>
              <a:ext cx="342622" cy="161897"/>
            </a:xfrm>
            <a:prstGeom prst="rect">
              <a:avLst/>
            </a:prstGeom>
            <a:solidFill>
              <a:srgbClr val="FFCC66">
                <a:alpha val="5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7" name="Text Box 123"/>
            <p:cNvSpPr txBox="1">
              <a:spLocks noChangeArrowheads="1"/>
            </p:cNvSpPr>
            <p:nvPr/>
          </p:nvSpPr>
          <p:spPr bwMode="auto">
            <a:xfrm>
              <a:off x="755576" y="4509121"/>
              <a:ext cx="12417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- запроектированные кварталы</a:t>
              </a:r>
            </a:p>
          </p:txBody>
        </p:sp>
        <p:sp>
          <p:nvSpPr>
            <p:cNvPr id="4218" name="Line 124"/>
            <p:cNvSpPr>
              <a:spLocks noChangeShapeType="1"/>
            </p:cNvSpPr>
            <p:nvPr/>
          </p:nvSpPr>
          <p:spPr bwMode="auto">
            <a:xfrm>
              <a:off x="396880" y="5484258"/>
              <a:ext cx="38696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19" name="Text Box 125"/>
            <p:cNvSpPr txBox="1">
              <a:spLocks noChangeArrowheads="1"/>
            </p:cNvSpPr>
            <p:nvPr/>
          </p:nvSpPr>
          <p:spPr bwMode="auto">
            <a:xfrm>
              <a:off x="790558" y="5339027"/>
              <a:ext cx="1096388" cy="25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>
                  <a:solidFill>
                    <a:schemeClr val="bg1">
                      <a:lumMod val="85000"/>
                    </a:schemeClr>
                  </a:solidFill>
                </a:rPr>
                <a:t>-границы МО Всеволожск /  Колтуши</a:t>
              </a:r>
            </a:p>
          </p:txBody>
        </p:sp>
        <p:sp>
          <p:nvSpPr>
            <p:cNvPr id="4129" name="Rectangle 35"/>
            <p:cNvSpPr>
              <a:spLocks noChangeArrowheads="1"/>
            </p:cNvSpPr>
            <p:nvPr/>
          </p:nvSpPr>
          <p:spPr bwMode="auto">
            <a:xfrm rot="16737319">
              <a:off x="4263706" y="2092945"/>
              <a:ext cx="1100017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>
                  <a:solidFill>
                    <a:schemeClr val="bg1"/>
                  </a:solidFill>
                </a:rPr>
                <a:t>:1039005:579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ru-RU" sz="800" b="1" dirty="0">
                  <a:solidFill>
                    <a:schemeClr val="bg1"/>
                  </a:solidFill>
                </a:rPr>
                <a:t>10 512 кв. м 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5536" y="1191"/>
              <a:ext cx="2681599" cy="21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ПЛАН  УЧАСТКОВ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2" name="Rectangle 118"/>
            <p:cNvSpPr>
              <a:spLocks noChangeArrowheads="1"/>
            </p:cNvSpPr>
            <p:nvPr/>
          </p:nvSpPr>
          <p:spPr bwMode="auto">
            <a:xfrm>
              <a:off x="395536" y="5031210"/>
              <a:ext cx="342622" cy="161897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 w="190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" name="Text Box 123"/>
            <p:cNvSpPr txBox="1">
              <a:spLocks noChangeArrowheads="1"/>
            </p:cNvSpPr>
            <p:nvPr/>
          </p:nvSpPr>
          <p:spPr bwMode="auto">
            <a:xfrm>
              <a:off x="683568" y="4869160"/>
              <a:ext cx="124174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 dirty="0">
                  <a:solidFill>
                    <a:schemeClr val="bg1">
                      <a:lumMod val="85000"/>
                    </a:schemeClr>
                  </a:solidFill>
                </a:rPr>
                <a:t>- </a:t>
              </a:r>
              <a:r>
                <a:rPr lang="ru-RU" sz="800" dirty="0" smtClean="0">
                  <a:solidFill>
                    <a:schemeClr val="bg1">
                      <a:lumMod val="85000"/>
                    </a:schemeClr>
                  </a:solidFill>
                </a:rPr>
                <a:t>запроектированная межквартальная территория 64421 кв.м</a:t>
              </a:r>
              <a:endParaRPr lang="ru-RU" sz="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5" name="Freeform 66"/>
            <p:cNvSpPr>
              <a:spLocks/>
            </p:cNvSpPr>
            <p:nvPr/>
          </p:nvSpPr>
          <p:spPr bwMode="auto">
            <a:xfrm>
              <a:off x="3419872" y="1484784"/>
              <a:ext cx="1114098" cy="1257082"/>
            </a:xfrm>
            <a:custGeom>
              <a:avLst/>
              <a:gdLst>
                <a:gd name="T0" fmla="*/ 0 w 163"/>
                <a:gd name="T1" fmla="*/ 188 h 980"/>
                <a:gd name="T2" fmla="*/ 21 w 163"/>
                <a:gd name="T3" fmla="*/ 0 h 980"/>
                <a:gd name="T4" fmla="*/ 21 w 163"/>
                <a:gd name="T5" fmla="*/ 195 h 980"/>
                <a:gd name="T6" fmla="*/ 0 w 163"/>
                <a:gd name="T7" fmla="*/ 188 h 9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980"/>
                <a:gd name="T14" fmla="*/ 163 w 163"/>
                <a:gd name="T15" fmla="*/ 980 h 980"/>
                <a:gd name="connsiteX0" fmla="*/ 0 w 10000"/>
                <a:gd name="connsiteY0" fmla="*/ 10691 h 11038"/>
                <a:gd name="connsiteX1" fmla="*/ 10000 w 10000"/>
                <a:gd name="connsiteY1" fmla="*/ 0 h 11038"/>
                <a:gd name="connsiteX2" fmla="*/ 10000 w 10000"/>
                <a:gd name="connsiteY2" fmla="*/ 11038 h 11038"/>
                <a:gd name="connsiteX3" fmla="*/ 0 w 10000"/>
                <a:gd name="connsiteY3" fmla="*/ 10691 h 11038"/>
                <a:gd name="connsiteX0" fmla="*/ 0 w 10000"/>
                <a:gd name="connsiteY0" fmla="*/ 965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9653 h 10000"/>
                <a:gd name="connsiteX0" fmla="*/ 0 w 63816"/>
                <a:gd name="connsiteY0" fmla="*/ 1349 h 1696"/>
                <a:gd name="connsiteX1" fmla="*/ 63816 w 63816"/>
                <a:gd name="connsiteY1" fmla="*/ 0 h 1696"/>
                <a:gd name="connsiteX2" fmla="*/ 10000 w 63816"/>
                <a:gd name="connsiteY2" fmla="*/ 1696 h 1696"/>
                <a:gd name="connsiteX3" fmla="*/ 0 w 63816"/>
                <a:gd name="connsiteY3" fmla="*/ 1349 h 1696"/>
                <a:gd name="connsiteX0" fmla="*/ 3614 w 8433"/>
                <a:gd name="connsiteY0" fmla="*/ 0 h 16122"/>
                <a:gd name="connsiteX1" fmla="*/ 8433 w 8433"/>
                <a:gd name="connsiteY1" fmla="*/ 6122 h 16122"/>
                <a:gd name="connsiteX2" fmla="*/ 0 w 8433"/>
                <a:gd name="connsiteY2" fmla="*/ 16122 h 16122"/>
                <a:gd name="connsiteX3" fmla="*/ 3614 w 8433"/>
                <a:gd name="connsiteY3" fmla="*/ 0 h 16122"/>
                <a:gd name="connsiteX0" fmla="*/ 0 w 5714"/>
                <a:gd name="connsiteY0" fmla="*/ 0 h 34166"/>
                <a:gd name="connsiteX1" fmla="*/ 5714 w 5714"/>
                <a:gd name="connsiteY1" fmla="*/ 3797 h 34166"/>
                <a:gd name="connsiteX2" fmla="*/ 0 w 5714"/>
                <a:gd name="connsiteY2" fmla="*/ 34166 h 34166"/>
                <a:gd name="connsiteX3" fmla="*/ 0 w 5714"/>
                <a:gd name="connsiteY3" fmla="*/ 0 h 34166"/>
                <a:gd name="connsiteX0" fmla="*/ 0 w 10000"/>
                <a:gd name="connsiteY0" fmla="*/ 0 h 10000"/>
                <a:gd name="connsiteX1" fmla="*/ 10000 w 10000"/>
                <a:gd name="connsiteY1" fmla="*/ 1111 h 10000"/>
                <a:gd name="connsiteX2" fmla="*/ 0 w 10000"/>
                <a:gd name="connsiteY2" fmla="*/ 10000 h 10000"/>
                <a:gd name="connsiteX3" fmla="*/ 476 w 10000"/>
                <a:gd name="connsiteY3" fmla="*/ 171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1111 h 10000"/>
                <a:gd name="connsiteX2" fmla="*/ 8743 w 10000"/>
                <a:gd name="connsiteY2" fmla="*/ 2452 h 10000"/>
                <a:gd name="connsiteX3" fmla="*/ 0 w 10000"/>
                <a:gd name="connsiteY3" fmla="*/ 10000 h 10000"/>
                <a:gd name="connsiteX4" fmla="*/ 476 w 10000"/>
                <a:gd name="connsiteY4" fmla="*/ 1717 h 10000"/>
                <a:gd name="connsiteX5" fmla="*/ 0 w 10000"/>
                <a:gd name="connsiteY5" fmla="*/ 0 h 10000"/>
                <a:gd name="connsiteX0" fmla="*/ 0 w 10000"/>
                <a:gd name="connsiteY0" fmla="*/ 0 h 2452"/>
                <a:gd name="connsiteX1" fmla="*/ 10000 w 10000"/>
                <a:gd name="connsiteY1" fmla="*/ 1111 h 2452"/>
                <a:gd name="connsiteX2" fmla="*/ 8743 w 10000"/>
                <a:gd name="connsiteY2" fmla="*/ 2452 h 2452"/>
                <a:gd name="connsiteX3" fmla="*/ 476 w 10000"/>
                <a:gd name="connsiteY3" fmla="*/ 1717 h 2452"/>
                <a:gd name="connsiteX4" fmla="*/ 0 w 10000"/>
                <a:gd name="connsiteY4" fmla="*/ 0 h 2452"/>
                <a:gd name="connsiteX0" fmla="*/ 0 w 10000"/>
                <a:gd name="connsiteY0" fmla="*/ 4531 h 14531"/>
                <a:gd name="connsiteX1" fmla="*/ 10000 w 10000"/>
                <a:gd name="connsiteY1" fmla="*/ 0 h 14531"/>
                <a:gd name="connsiteX2" fmla="*/ 8743 w 10000"/>
                <a:gd name="connsiteY2" fmla="*/ 14531 h 14531"/>
                <a:gd name="connsiteX3" fmla="*/ 476 w 10000"/>
                <a:gd name="connsiteY3" fmla="*/ 11533 h 14531"/>
                <a:gd name="connsiteX4" fmla="*/ 0 w 10000"/>
                <a:gd name="connsiteY4" fmla="*/ 4531 h 14531"/>
                <a:gd name="connsiteX0" fmla="*/ 0 w 10000"/>
                <a:gd name="connsiteY0" fmla="*/ 4531 h 14531"/>
                <a:gd name="connsiteX1" fmla="*/ 10000 w 10000"/>
                <a:gd name="connsiteY1" fmla="*/ 0 h 14531"/>
                <a:gd name="connsiteX2" fmla="*/ 9405 w 10000"/>
                <a:gd name="connsiteY2" fmla="*/ 8535 h 14531"/>
                <a:gd name="connsiteX3" fmla="*/ 8743 w 10000"/>
                <a:gd name="connsiteY3" fmla="*/ 14531 h 14531"/>
                <a:gd name="connsiteX4" fmla="*/ 476 w 10000"/>
                <a:gd name="connsiteY4" fmla="*/ 11533 h 14531"/>
                <a:gd name="connsiteX5" fmla="*/ 0 w 10000"/>
                <a:gd name="connsiteY5" fmla="*/ 4531 h 14531"/>
                <a:gd name="connsiteX0" fmla="*/ 0 w 9405"/>
                <a:gd name="connsiteY0" fmla="*/ 0 h 10000"/>
                <a:gd name="connsiteX1" fmla="*/ 9405 w 9405"/>
                <a:gd name="connsiteY1" fmla="*/ 4004 h 10000"/>
                <a:gd name="connsiteX2" fmla="*/ 8743 w 9405"/>
                <a:gd name="connsiteY2" fmla="*/ 10000 h 10000"/>
                <a:gd name="connsiteX3" fmla="*/ 476 w 9405"/>
                <a:gd name="connsiteY3" fmla="*/ 7002 h 10000"/>
                <a:gd name="connsiteX4" fmla="*/ 0 w 9405"/>
                <a:gd name="connsiteY4" fmla="*/ 0 h 10000"/>
                <a:gd name="connsiteX0" fmla="*/ 0 w 10868"/>
                <a:gd name="connsiteY0" fmla="*/ 0 h 9063"/>
                <a:gd name="connsiteX1" fmla="*/ 10000 w 10868"/>
                <a:gd name="connsiteY1" fmla="*/ 4004 h 9063"/>
                <a:gd name="connsiteX2" fmla="*/ 10633 w 10868"/>
                <a:gd name="connsiteY2" fmla="*/ 9063 h 9063"/>
                <a:gd name="connsiteX3" fmla="*/ 506 w 10868"/>
                <a:gd name="connsiteY3" fmla="*/ 7002 h 9063"/>
                <a:gd name="connsiteX4" fmla="*/ 0 w 10868"/>
                <a:gd name="connsiteY4" fmla="*/ 0 h 9063"/>
                <a:gd name="connsiteX0" fmla="*/ 0 w 9201"/>
                <a:gd name="connsiteY0" fmla="*/ 0 h 20000"/>
                <a:gd name="connsiteX1" fmla="*/ 9201 w 9201"/>
                <a:gd name="connsiteY1" fmla="*/ 4418 h 20000"/>
                <a:gd name="connsiteX2" fmla="*/ 7337 w 9201"/>
                <a:gd name="connsiteY2" fmla="*/ 20000 h 20000"/>
                <a:gd name="connsiteX3" fmla="*/ 466 w 9201"/>
                <a:gd name="connsiteY3" fmla="*/ 7726 h 20000"/>
                <a:gd name="connsiteX4" fmla="*/ 0 w 9201"/>
                <a:gd name="connsiteY4" fmla="*/ 0 h 20000"/>
                <a:gd name="connsiteX0" fmla="*/ 0 w 11549"/>
                <a:gd name="connsiteY0" fmla="*/ 0 h 10165"/>
                <a:gd name="connsiteX1" fmla="*/ 10000 w 11549"/>
                <a:gd name="connsiteY1" fmla="*/ 2209 h 10165"/>
                <a:gd name="connsiteX2" fmla="*/ 10633 w 11549"/>
                <a:gd name="connsiteY2" fmla="*/ 5000 h 10165"/>
                <a:gd name="connsiteX3" fmla="*/ 7974 w 11549"/>
                <a:gd name="connsiteY3" fmla="*/ 10000 h 10165"/>
                <a:gd name="connsiteX4" fmla="*/ 506 w 11549"/>
                <a:gd name="connsiteY4" fmla="*/ 3863 h 10165"/>
                <a:gd name="connsiteX5" fmla="*/ 0 w 11549"/>
                <a:gd name="connsiteY5" fmla="*/ 0 h 10165"/>
                <a:gd name="connsiteX0" fmla="*/ 0 w 11549"/>
                <a:gd name="connsiteY0" fmla="*/ 0 h 10000"/>
                <a:gd name="connsiteX1" fmla="*/ 10000 w 11549"/>
                <a:gd name="connsiteY1" fmla="*/ 2209 h 10000"/>
                <a:gd name="connsiteX2" fmla="*/ 10633 w 11549"/>
                <a:gd name="connsiteY2" fmla="*/ 5000 h 10000"/>
                <a:gd name="connsiteX3" fmla="*/ 7974 w 11549"/>
                <a:gd name="connsiteY3" fmla="*/ 10000 h 10000"/>
                <a:gd name="connsiteX4" fmla="*/ 506 w 11549"/>
                <a:gd name="connsiteY4" fmla="*/ 3863 h 10000"/>
                <a:gd name="connsiteX5" fmla="*/ 0 w 11549"/>
                <a:gd name="connsiteY5" fmla="*/ 0 h 10000"/>
                <a:gd name="connsiteX0" fmla="*/ 0 w 10633"/>
                <a:gd name="connsiteY0" fmla="*/ 0 h 10000"/>
                <a:gd name="connsiteX1" fmla="*/ 10000 w 10633"/>
                <a:gd name="connsiteY1" fmla="*/ 2209 h 10000"/>
                <a:gd name="connsiteX2" fmla="*/ 10633 w 10633"/>
                <a:gd name="connsiteY2" fmla="*/ 5000 h 10000"/>
                <a:gd name="connsiteX3" fmla="*/ 7974 w 10633"/>
                <a:gd name="connsiteY3" fmla="*/ 10000 h 10000"/>
                <a:gd name="connsiteX4" fmla="*/ 506 w 10633"/>
                <a:gd name="connsiteY4" fmla="*/ 3863 h 10000"/>
                <a:gd name="connsiteX5" fmla="*/ 0 w 10633"/>
                <a:gd name="connsiteY5" fmla="*/ 0 h 10000"/>
                <a:gd name="connsiteX0" fmla="*/ 0 w 10000"/>
                <a:gd name="connsiteY0" fmla="*/ 0 h 20000"/>
                <a:gd name="connsiteX1" fmla="*/ 10000 w 10000"/>
                <a:gd name="connsiteY1" fmla="*/ 2209 h 20000"/>
                <a:gd name="connsiteX2" fmla="*/ 7975 w 10000"/>
                <a:gd name="connsiteY2" fmla="*/ 20000 h 20000"/>
                <a:gd name="connsiteX3" fmla="*/ 7974 w 10000"/>
                <a:gd name="connsiteY3" fmla="*/ 10000 h 20000"/>
                <a:gd name="connsiteX4" fmla="*/ 506 w 10000"/>
                <a:gd name="connsiteY4" fmla="*/ 3863 h 20000"/>
                <a:gd name="connsiteX5" fmla="*/ 0 w 10000"/>
                <a:gd name="connsiteY5" fmla="*/ 0 h 20000"/>
                <a:gd name="connsiteX0" fmla="*/ 0 w 10000"/>
                <a:gd name="connsiteY0" fmla="*/ 0 h 20000"/>
                <a:gd name="connsiteX1" fmla="*/ 10000 w 10000"/>
                <a:gd name="connsiteY1" fmla="*/ 2209 h 20000"/>
                <a:gd name="connsiteX2" fmla="*/ 9824 w 10000"/>
                <a:gd name="connsiteY2" fmla="*/ 4689 h 20000"/>
                <a:gd name="connsiteX3" fmla="*/ 7975 w 10000"/>
                <a:gd name="connsiteY3" fmla="*/ 20000 h 20000"/>
                <a:gd name="connsiteX4" fmla="*/ 7974 w 10000"/>
                <a:gd name="connsiteY4" fmla="*/ 10000 h 20000"/>
                <a:gd name="connsiteX5" fmla="*/ 506 w 10000"/>
                <a:gd name="connsiteY5" fmla="*/ 3863 h 20000"/>
                <a:gd name="connsiteX6" fmla="*/ 0 w 10000"/>
                <a:gd name="connsiteY6" fmla="*/ 0 h 20000"/>
                <a:gd name="connsiteX0" fmla="*/ 0 w 10000"/>
                <a:gd name="connsiteY0" fmla="*/ 0 h 10000"/>
                <a:gd name="connsiteX1" fmla="*/ 10000 w 10000"/>
                <a:gd name="connsiteY1" fmla="*/ 2209 h 10000"/>
                <a:gd name="connsiteX2" fmla="*/ 9824 w 10000"/>
                <a:gd name="connsiteY2" fmla="*/ 4689 h 10000"/>
                <a:gd name="connsiteX3" fmla="*/ 7974 w 10000"/>
                <a:gd name="connsiteY3" fmla="*/ 10000 h 10000"/>
                <a:gd name="connsiteX4" fmla="*/ 506 w 10000"/>
                <a:gd name="connsiteY4" fmla="*/ 3863 h 10000"/>
                <a:gd name="connsiteX5" fmla="*/ 0 w 10000"/>
                <a:gd name="connsiteY5" fmla="*/ 0 h 10000"/>
                <a:gd name="connsiteX0" fmla="*/ 0 w 10000"/>
                <a:gd name="connsiteY0" fmla="*/ 0 h 4689"/>
                <a:gd name="connsiteX1" fmla="*/ 10000 w 10000"/>
                <a:gd name="connsiteY1" fmla="*/ 2209 h 4689"/>
                <a:gd name="connsiteX2" fmla="*/ 9824 w 10000"/>
                <a:gd name="connsiteY2" fmla="*/ 4689 h 4689"/>
                <a:gd name="connsiteX3" fmla="*/ 506 w 10000"/>
                <a:gd name="connsiteY3" fmla="*/ 3863 h 4689"/>
                <a:gd name="connsiteX4" fmla="*/ 0 w 10000"/>
                <a:gd name="connsiteY4" fmla="*/ 0 h 4689"/>
                <a:gd name="connsiteX0" fmla="*/ 2828 w 12828"/>
                <a:gd name="connsiteY0" fmla="*/ 0 h 10000"/>
                <a:gd name="connsiteX1" fmla="*/ 12828 w 12828"/>
                <a:gd name="connsiteY1" fmla="*/ 4711 h 10000"/>
                <a:gd name="connsiteX2" fmla="*/ 12652 w 12828"/>
                <a:gd name="connsiteY2" fmla="*/ 10000 h 10000"/>
                <a:gd name="connsiteX3" fmla="*/ 169 w 12828"/>
                <a:gd name="connsiteY3" fmla="*/ 5332 h 10000"/>
                <a:gd name="connsiteX4" fmla="*/ 2828 w 12828"/>
                <a:gd name="connsiteY4" fmla="*/ 0 h 10000"/>
                <a:gd name="connsiteX0" fmla="*/ 2828 w 12828"/>
                <a:gd name="connsiteY0" fmla="*/ 0 h 10000"/>
                <a:gd name="connsiteX1" fmla="*/ 12828 w 12828"/>
                <a:gd name="connsiteY1" fmla="*/ 4711 h 10000"/>
                <a:gd name="connsiteX2" fmla="*/ 12652 w 12828"/>
                <a:gd name="connsiteY2" fmla="*/ 10000 h 10000"/>
                <a:gd name="connsiteX3" fmla="*/ 3158 w 12828"/>
                <a:gd name="connsiteY3" fmla="*/ 5769 h 10000"/>
                <a:gd name="connsiteX4" fmla="*/ 169 w 12828"/>
                <a:gd name="connsiteY4" fmla="*/ 5332 h 10000"/>
                <a:gd name="connsiteX5" fmla="*/ 2828 w 12828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4711 h 10000"/>
                <a:gd name="connsiteX2" fmla="*/ 9824 w 10000"/>
                <a:gd name="connsiteY2" fmla="*/ 10000 h 10000"/>
                <a:gd name="connsiteX3" fmla="*/ 330 w 10000"/>
                <a:gd name="connsiteY3" fmla="*/ 5769 h 10000"/>
                <a:gd name="connsiteX4" fmla="*/ 0 w 10000"/>
                <a:gd name="connsiteY4" fmla="*/ 0 h 10000"/>
                <a:gd name="connsiteX0" fmla="*/ 0 w 34868"/>
                <a:gd name="connsiteY0" fmla="*/ 37940 h 47940"/>
                <a:gd name="connsiteX1" fmla="*/ 34868 w 34868"/>
                <a:gd name="connsiteY1" fmla="*/ 0 h 47940"/>
                <a:gd name="connsiteX2" fmla="*/ 9824 w 34868"/>
                <a:gd name="connsiteY2" fmla="*/ 47940 h 47940"/>
                <a:gd name="connsiteX3" fmla="*/ 330 w 34868"/>
                <a:gd name="connsiteY3" fmla="*/ 43709 h 47940"/>
                <a:gd name="connsiteX4" fmla="*/ 0 w 34868"/>
                <a:gd name="connsiteY4" fmla="*/ 37940 h 47940"/>
                <a:gd name="connsiteX0" fmla="*/ 0 w 34868"/>
                <a:gd name="connsiteY0" fmla="*/ 37940 h 63977"/>
                <a:gd name="connsiteX1" fmla="*/ 34868 w 34868"/>
                <a:gd name="connsiteY1" fmla="*/ 0 h 63977"/>
                <a:gd name="connsiteX2" fmla="*/ 29551 w 34868"/>
                <a:gd name="connsiteY2" fmla="*/ 63977 h 63977"/>
                <a:gd name="connsiteX3" fmla="*/ 330 w 34868"/>
                <a:gd name="connsiteY3" fmla="*/ 43709 h 63977"/>
                <a:gd name="connsiteX4" fmla="*/ 0 w 34868"/>
                <a:gd name="connsiteY4" fmla="*/ 37940 h 63977"/>
                <a:gd name="connsiteX0" fmla="*/ 0 w 40022"/>
                <a:gd name="connsiteY0" fmla="*/ 37940 h 64447"/>
                <a:gd name="connsiteX1" fmla="*/ 34868 w 40022"/>
                <a:gd name="connsiteY1" fmla="*/ 0 h 64447"/>
                <a:gd name="connsiteX2" fmla="*/ 30923 w 40022"/>
                <a:gd name="connsiteY2" fmla="*/ 46530 h 64447"/>
                <a:gd name="connsiteX3" fmla="*/ 29551 w 40022"/>
                <a:gd name="connsiteY3" fmla="*/ 63977 h 64447"/>
                <a:gd name="connsiteX4" fmla="*/ 330 w 40022"/>
                <a:gd name="connsiteY4" fmla="*/ 43709 h 64447"/>
                <a:gd name="connsiteX5" fmla="*/ 0 w 40022"/>
                <a:gd name="connsiteY5" fmla="*/ 37940 h 64447"/>
                <a:gd name="connsiteX0" fmla="*/ 0 w 34868"/>
                <a:gd name="connsiteY0" fmla="*/ 37940 h 64447"/>
                <a:gd name="connsiteX1" fmla="*/ 34868 w 34868"/>
                <a:gd name="connsiteY1" fmla="*/ 0 h 64447"/>
                <a:gd name="connsiteX2" fmla="*/ 30923 w 34868"/>
                <a:gd name="connsiteY2" fmla="*/ 46530 h 64447"/>
                <a:gd name="connsiteX3" fmla="*/ 29551 w 34868"/>
                <a:gd name="connsiteY3" fmla="*/ 63977 h 64447"/>
                <a:gd name="connsiteX4" fmla="*/ 330 w 34868"/>
                <a:gd name="connsiteY4" fmla="*/ 43709 h 64447"/>
                <a:gd name="connsiteX5" fmla="*/ 0 w 34868"/>
                <a:gd name="connsiteY5" fmla="*/ 37940 h 64447"/>
                <a:gd name="connsiteX0" fmla="*/ 0 w 34868"/>
                <a:gd name="connsiteY0" fmla="*/ 37940 h 63977"/>
                <a:gd name="connsiteX1" fmla="*/ 34868 w 34868"/>
                <a:gd name="connsiteY1" fmla="*/ 0 h 63977"/>
                <a:gd name="connsiteX2" fmla="*/ 30923 w 34868"/>
                <a:gd name="connsiteY2" fmla="*/ 46530 h 63977"/>
                <a:gd name="connsiteX3" fmla="*/ 29551 w 34868"/>
                <a:gd name="connsiteY3" fmla="*/ 63977 h 63977"/>
                <a:gd name="connsiteX4" fmla="*/ 330 w 34868"/>
                <a:gd name="connsiteY4" fmla="*/ 43709 h 63977"/>
                <a:gd name="connsiteX5" fmla="*/ 0 w 34868"/>
                <a:gd name="connsiteY5" fmla="*/ 37940 h 63977"/>
                <a:gd name="connsiteX0" fmla="*/ 7954 w 34538"/>
                <a:gd name="connsiteY0" fmla="*/ 0 h 74640"/>
                <a:gd name="connsiteX1" fmla="*/ 34538 w 34538"/>
                <a:gd name="connsiteY1" fmla="*/ 10663 h 74640"/>
                <a:gd name="connsiteX2" fmla="*/ 30593 w 34538"/>
                <a:gd name="connsiteY2" fmla="*/ 57193 h 74640"/>
                <a:gd name="connsiteX3" fmla="*/ 29221 w 34538"/>
                <a:gd name="connsiteY3" fmla="*/ 74640 h 74640"/>
                <a:gd name="connsiteX4" fmla="*/ 0 w 34538"/>
                <a:gd name="connsiteY4" fmla="*/ 54372 h 74640"/>
                <a:gd name="connsiteX5" fmla="*/ 7954 w 34538"/>
                <a:gd name="connsiteY5" fmla="*/ 0 h 74640"/>
                <a:gd name="connsiteX0" fmla="*/ 7954 w 34538"/>
                <a:gd name="connsiteY0" fmla="*/ 0 h 74640"/>
                <a:gd name="connsiteX1" fmla="*/ 17934 w 34538"/>
                <a:gd name="connsiteY1" fmla="*/ 4301 h 74640"/>
                <a:gd name="connsiteX2" fmla="*/ 34538 w 34538"/>
                <a:gd name="connsiteY2" fmla="*/ 10663 h 74640"/>
                <a:gd name="connsiteX3" fmla="*/ 30593 w 34538"/>
                <a:gd name="connsiteY3" fmla="*/ 57193 h 74640"/>
                <a:gd name="connsiteX4" fmla="*/ 29221 w 34538"/>
                <a:gd name="connsiteY4" fmla="*/ 74640 h 74640"/>
                <a:gd name="connsiteX5" fmla="*/ 0 w 34538"/>
                <a:gd name="connsiteY5" fmla="*/ 54372 h 74640"/>
                <a:gd name="connsiteX6" fmla="*/ 7954 w 34538"/>
                <a:gd name="connsiteY6" fmla="*/ 0 h 74640"/>
                <a:gd name="connsiteX0" fmla="*/ 13271 w 34538"/>
                <a:gd name="connsiteY0" fmla="*/ 70339 h 70339"/>
                <a:gd name="connsiteX1" fmla="*/ 17934 w 34538"/>
                <a:gd name="connsiteY1" fmla="*/ 0 h 70339"/>
                <a:gd name="connsiteX2" fmla="*/ 34538 w 34538"/>
                <a:gd name="connsiteY2" fmla="*/ 6362 h 70339"/>
                <a:gd name="connsiteX3" fmla="*/ 30593 w 34538"/>
                <a:gd name="connsiteY3" fmla="*/ 52892 h 70339"/>
                <a:gd name="connsiteX4" fmla="*/ 29221 w 34538"/>
                <a:gd name="connsiteY4" fmla="*/ 70339 h 70339"/>
                <a:gd name="connsiteX5" fmla="*/ 0 w 34538"/>
                <a:gd name="connsiteY5" fmla="*/ 50071 h 70339"/>
                <a:gd name="connsiteX6" fmla="*/ 13271 w 34538"/>
                <a:gd name="connsiteY6" fmla="*/ 70339 h 70339"/>
                <a:gd name="connsiteX0" fmla="*/ 13271 w 34538"/>
                <a:gd name="connsiteY0" fmla="*/ 70339 h 70339"/>
                <a:gd name="connsiteX1" fmla="*/ 14945 w 34538"/>
                <a:gd name="connsiteY1" fmla="*/ 44782 h 70339"/>
                <a:gd name="connsiteX2" fmla="*/ 17934 w 34538"/>
                <a:gd name="connsiteY2" fmla="*/ 0 h 70339"/>
                <a:gd name="connsiteX3" fmla="*/ 34538 w 34538"/>
                <a:gd name="connsiteY3" fmla="*/ 6362 h 70339"/>
                <a:gd name="connsiteX4" fmla="*/ 30593 w 34538"/>
                <a:gd name="connsiteY4" fmla="*/ 52892 h 70339"/>
                <a:gd name="connsiteX5" fmla="*/ 29221 w 34538"/>
                <a:gd name="connsiteY5" fmla="*/ 70339 h 70339"/>
                <a:gd name="connsiteX6" fmla="*/ 0 w 34538"/>
                <a:gd name="connsiteY6" fmla="*/ 50071 h 70339"/>
                <a:gd name="connsiteX7" fmla="*/ 13271 w 34538"/>
                <a:gd name="connsiteY7" fmla="*/ 70339 h 70339"/>
                <a:gd name="connsiteX0" fmla="*/ 0 w 34538"/>
                <a:gd name="connsiteY0" fmla="*/ 50071 h 70339"/>
                <a:gd name="connsiteX1" fmla="*/ 14945 w 34538"/>
                <a:gd name="connsiteY1" fmla="*/ 44782 h 70339"/>
                <a:gd name="connsiteX2" fmla="*/ 17934 w 34538"/>
                <a:gd name="connsiteY2" fmla="*/ 0 h 70339"/>
                <a:gd name="connsiteX3" fmla="*/ 34538 w 34538"/>
                <a:gd name="connsiteY3" fmla="*/ 6362 h 70339"/>
                <a:gd name="connsiteX4" fmla="*/ 30593 w 34538"/>
                <a:gd name="connsiteY4" fmla="*/ 52892 h 70339"/>
                <a:gd name="connsiteX5" fmla="*/ 29221 w 34538"/>
                <a:gd name="connsiteY5" fmla="*/ 70339 h 70339"/>
                <a:gd name="connsiteX6" fmla="*/ 0 w 34538"/>
                <a:gd name="connsiteY6" fmla="*/ 50071 h 70339"/>
                <a:gd name="connsiteX0" fmla="*/ 14276 w 19593"/>
                <a:gd name="connsiteY0" fmla="*/ 70339 h 70339"/>
                <a:gd name="connsiteX1" fmla="*/ 0 w 19593"/>
                <a:gd name="connsiteY1" fmla="*/ 44782 h 70339"/>
                <a:gd name="connsiteX2" fmla="*/ 2989 w 19593"/>
                <a:gd name="connsiteY2" fmla="*/ 0 h 70339"/>
                <a:gd name="connsiteX3" fmla="*/ 19593 w 19593"/>
                <a:gd name="connsiteY3" fmla="*/ 6362 h 70339"/>
                <a:gd name="connsiteX4" fmla="*/ 15648 w 19593"/>
                <a:gd name="connsiteY4" fmla="*/ 52892 h 70339"/>
                <a:gd name="connsiteX5" fmla="*/ 14276 w 19593"/>
                <a:gd name="connsiteY5" fmla="*/ 70339 h 70339"/>
                <a:gd name="connsiteX0" fmla="*/ 15648 w 19593"/>
                <a:gd name="connsiteY0" fmla="*/ 52892 h 59295"/>
                <a:gd name="connsiteX1" fmla="*/ 0 w 19593"/>
                <a:gd name="connsiteY1" fmla="*/ 44782 h 59295"/>
                <a:gd name="connsiteX2" fmla="*/ 2989 w 19593"/>
                <a:gd name="connsiteY2" fmla="*/ 0 h 59295"/>
                <a:gd name="connsiteX3" fmla="*/ 19593 w 19593"/>
                <a:gd name="connsiteY3" fmla="*/ 6362 h 59295"/>
                <a:gd name="connsiteX4" fmla="*/ 15648 w 19593"/>
                <a:gd name="connsiteY4" fmla="*/ 52892 h 59295"/>
                <a:gd name="connsiteX0" fmla="*/ 15648 w 19593"/>
                <a:gd name="connsiteY0" fmla="*/ 52892 h 52892"/>
                <a:gd name="connsiteX1" fmla="*/ 0 w 19593"/>
                <a:gd name="connsiteY1" fmla="*/ 44782 h 52892"/>
                <a:gd name="connsiteX2" fmla="*/ 2989 w 19593"/>
                <a:gd name="connsiteY2" fmla="*/ 0 h 52892"/>
                <a:gd name="connsiteX3" fmla="*/ 19593 w 19593"/>
                <a:gd name="connsiteY3" fmla="*/ 6362 h 52892"/>
                <a:gd name="connsiteX4" fmla="*/ 15648 w 19593"/>
                <a:gd name="connsiteY4" fmla="*/ 52892 h 52892"/>
                <a:gd name="connsiteX0" fmla="*/ 15648 w 40860"/>
                <a:gd name="connsiteY0" fmla="*/ 174485 h 174485"/>
                <a:gd name="connsiteX1" fmla="*/ 0 w 40860"/>
                <a:gd name="connsiteY1" fmla="*/ 166375 h 174485"/>
                <a:gd name="connsiteX2" fmla="*/ 2989 w 40860"/>
                <a:gd name="connsiteY2" fmla="*/ 121593 h 174485"/>
                <a:gd name="connsiteX3" fmla="*/ 40860 w 40860"/>
                <a:gd name="connsiteY3" fmla="*/ 0 h 174485"/>
                <a:gd name="connsiteX4" fmla="*/ 15648 w 40860"/>
                <a:gd name="connsiteY4" fmla="*/ 174485 h 174485"/>
                <a:gd name="connsiteX0" fmla="*/ 17322 w 42534"/>
                <a:gd name="connsiteY0" fmla="*/ 195811 h 195811"/>
                <a:gd name="connsiteX1" fmla="*/ 1674 w 42534"/>
                <a:gd name="connsiteY1" fmla="*/ 187701 h 195811"/>
                <a:gd name="connsiteX2" fmla="*/ 0 w 42534"/>
                <a:gd name="connsiteY2" fmla="*/ 0 h 195811"/>
                <a:gd name="connsiteX3" fmla="*/ 42534 w 42534"/>
                <a:gd name="connsiteY3" fmla="*/ 21326 h 195811"/>
                <a:gd name="connsiteX4" fmla="*/ 17322 w 42534"/>
                <a:gd name="connsiteY4" fmla="*/ 195811 h 195811"/>
                <a:gd name="connsiteX0" fmla="*/ 22639 w 47851"/>
                <a:gd name="connsiteY0" fmla="*/ 195811 h 195811"/>
                <a:gd name="connsiteX1" fmla="*/ 0 w 47851"/>
                <a:gd name="connsiteY1" fmla="*/ 106629 h 195811"/>
                <a:gd name="connsiteX2" fmla="*/ 5317 w 47851"/>
                <a:gd name="connsiteY2" fmla="*/ 0 h 195811"/>
                <a:gd name="connsiteX3" fmla="*/ 47851 w 47851"/>
                <a:gd name="connsiteY3" fmla="*/ 21326 h 195811"/>
                <a:gd name="connsiteX4" fmla="*/ 22639 w 47851"/>
                <a:gd name="connsiteY4" fmla="*/ 195811 h 195811"/>
                <a:gd name="connsiteX0" fmla="*/ 39876 w 47851"/>
                <a:gd name="connsiteY0" fmla="*/ 127955 h 127955"/>
                <a:gd name="connsiteX1" fmla="*/ 0 w 47851"/>
                <a:gd name="connsiteY1" fmla="*/ 106629 h 127955"/>
                <a:gd name="connsiteX2" fmla="*/ 5317 w 47851"/>
                <a:gd name="connsiteY2" fmla="*/ 0 h 127955"/>
                <a:gd name="connsiteX3" fmla="*/ 47851 w 47851"/>
                <a:gd name="connsiteY3" fmla="*/ 21326 h 127955"/>
                <a:gd name="connsiteX4" fmla="*/ 39876 w 47851"/>
                <a:gd name="connsiteY4" fmla="*/ 127955 h 127955"/>
                <a:gd name="connsiteX0" fmla="*/ 39876 w 47851"/>
                <a:gd name="connsiteY0" fmla="*/ 127955 h 127955"/>
                <a:gd name="connsiteX1" fmla="*/ 0 w 47851"/>
                <a:gd name="connsiteY1" fmla="*/ 106629 h 127955"/>
                <a:gd name="connsiteX2" fmla="*/ 5317 w 47851"/>
                <a:gd name="connsiteY2" fmla="*/ 0 h 127955"/>
                <a:gd name="connsiteX3" fmla="*/ 47851 w 47851"/>
                <a:gd name="connsiteY3" fmla="*/ 21326 h 127955"/>
                <a:gd name="connsiteX4" fmla="*/ 39876 w 47851"/>
                <a:gd name="connsiteY4" fmla="*/ 127955 h 127955"/>
                <a:gd name="connsiteX0" fmla="*/ 39876 w 47851"/>
                <a:gd name="connsiteY0" fmla="*/ 127955 h 127955"/>
                <a:gd name="connsiteX1" fmla="*/ 0 w 47851"/>
                <a:gd name="connsiteY1" fmla="*/ 106629 h 127955"/>
                <a:gd name="connsiteX2" fmla="*/ 2658 w 47851"/>
                <a:gd name="connsiteY2" fmla="*/ 0 h 127955"/>
                <a:gd name="connsiteX3" fmla="*/ 47851 w 47851"/>
                <a:gd name="connsiteY3" fmla="*/ 21326 h 127955"/>
                <a:gd name="connsiteX4" fmla="*/ 39876 w 47851"/>
                <a:gd name="connsiteY4" fmla="*/ 127955 h 127955"/>
                <a:gd name="connsiteX0" fmla="*/ 39876 w 47851"/>
                <a:gd name="connsiteY0" fmla="*/ 127955 h 127955"/>
                <a:gd name="connsiteX1" fmla="*/ 0 w 47851"/>
                <a:gd name="connsiteY1" fmla="*/ 106629 h 127955"/>
                <a:gd name="connsiteX2" fmla="*/ 2658 w 47851"/>
                <a:gd name="connsiteY2" fmla="*/ 0 h 127955"/>
                <a:gd name="connsiteX3" fmla="*/ 6991 w 47851"/>
                <a:gd name="connsiteY3" fmla="*/ 2226 h 127955"/>
                <a:gd name="connsiteX4" fmla="*/ 47851 w 47851"/>
                <a:gd name="connsiteY4" fmla="*/ 21326 h 127955"/>
                <a:gd name="connsiteX5" fmla="*/ 39876 w 47851"/>
                <a:gd name="connsiteY5" fmla="*/ 127955 h 127955"/>
                <a:gd name="connsiteX0" fmla="*/ 39876 w 47851"/>
                <a:gd name="connsiteY0" fmla="*/ 125729 h 125729"/>
                <a:gd name="connsiteX1" fmla="*/ 0 w 47851"/>
                <a:gd name="connsiteY1" fmla="*/ 104403 h 125729"/>
                <a:gd name="connsiteX2" fmla="*/ 6991 w 47851"/>
                <a:gd name="connsiteY2" fmla="*/ 0 h 125729"/>
                <a:gd name="connsiteX3" fmla="*/ 47851 w 47851"/>
                <a:gd name="connsiteY3" fmla="*/ 19100 h 125729"/>
                <a:gd name="connsiteX4" fmla="*/ 39876 w 47851"/>
                <a:gd name="connsiteY4" fmla="*/ 125729 h 125729"/>
                <a:gd name="connsiteX0" fmla="*/ 39876 w 47851"/>
                <a:gd name="connsiteY0" fmla="*/ 125729 h 125729"/>
                <a:gd name="connsiteX1" fmla="*/ 0 w 47851"/>
                <a:gd name="connsiteY1" fmla="*/ 104403 h 125729"/>
                <a:gd name="connsiteX2" fmla="*/ 6991 w 47851"/>
                <a:gd name="connsiteY2" fmla="*/ 0 h 125729"/>
                <a:gd name="connsiteX3" fmla="*/ 47851 w 47851"/>
                <a:gd name="connsiteY3" fmla="*/ 19100 h 125729"/>
                <a:gd name="connsiteX4" fmla="*/ 39876 w 47851"/>
                <a:gd name="connsiteY4" fmla="*/ 125729 h 125729"/>
                <a:gd name="connsiteX0" fmla="*/ 50510 w 58485"/>
                <a:gd name="connsiteY0" fmla="*/ 125729 h 125729"/>
                <a:gd name="connsiteX1" fmla="*/ 0 w 58485"/>
                <a:gd name="connsiteY1" fmla="*/ 99072 h 125729"/>
                <a:gd name="connsiteX2" fmla="*/ 17625 w 58485"/>
                <a:gd name="connsiteY2" fmla="*/ 0 h 125729"/>
                <a:gd name="connsiteX3" fmla="*/ 58485 w 58485"/>
                <a:gd name="connsiteY3" fmla="*/ 19100 h 125729"/>
                <a:gd name="connsiteX4" fmla="*/ 50510 w 58485"/>
                <a:gd name="connsiteY4" fmla="*/ 125729 h 125729"/>
                <a:gd name="connsiteX0" fmla="*/ 50510 w 58485"/>
                <a:gd name="connsiteY0" fmla="*/ 125729 h 125729"/>
                <a:gd name="connsiteX1" fmla="*/ 9889 w 58485"/>
                <a:gd name="connsiteY1" fmla="*/ 104374 h 125729"/>
                <a:gd name="connsiteX2" fmla="*/ 0 w 58485"/>
                <a:gd name="connsiteY2" fmla="*/ 99072 h 125729"/>
                <a:gd name="connsiteX3" fmla="*/ 17625 w 58485"/>
                <a:gd name="connsiteY3" fmla="*/ 0 h 125729"/>
                <a:gd name="connsiteX4" fmla="*/ 58485 w 58485"/>
                <a:gd name="connsiteY4" fmla="*/ 19100 h 125729"/>
                <a:gd name="connsiteX5" fmla="*/ 50510 w 58485"/>
                <a:gd name="connsiteY5" fmla="*/ 125729 h 125729"/>
                <a:gd name="connsiteX0" fmla="*/ 40621 w 48596"/>
                <a:gd name="connsiteY0" fmla="*/ 125729 h 125729"/>
                <a:gd name="connsiteX1" fmla="*/ 0 w 48596"/>
                <a:gd name="connsiteY1" fmla="*/ 104374 h 125729"/>
                <a:gd name="connsiteX2" fmla="*/ 745 w 48596"/>
                <a:gd name="connsiteY2" fmla="*/ 83078 h 125729"/>
                <a:gd name="connsiteX3" fmla="*/ 7736 w 48596"/>
                <a:gd name="connsiteY3" fmla="*/ 0 h 125729"/>
                <a:gd name="connsiteX4" fmla="*/ 48596 w 48596"/>
                <a:gd name="connsiteY4" fmla="*/ 19100 h 125729"/>
                <a:gd name="connsiteX5" fmla="*/ 40621 w 48596"/>
                <a:gd name="connsiteY5" fmla="*/ 125729 h 125729"/>
                <a:gd name="connsiteX0" fmla="*/ 40621 w 48596"/>
                <a:gd name="connsiteY0" fmla="*/ 125729 h 125729"/>
                <a:gd name="connsiteX1" fmla="*/ 0 w 48596"/>
                <a:gd name="connsiteY1" fmla="*/ 104374 h 125729"/>
                <a:gd name="connsiteX2" fmla="*/ 745 w 48596"/>
                <a:gd name="connsiteY2" fmla="*/ 83078 h 125729"/>
                <a:gd name="connsiteX3" fmla="*/ 7736 w 48596"/>
                <a:gd name="connsiteY3" fmla="*/ 0 h 125729"/>
                <a:gd name="connsiteX4" fmla="*/ 48596 w 48596"/>
                <a:gd name="connsiteY4" fmla="*/ 19100 h 125729"/>
                <a:gd name="connsiteX5" fmla="*/ 40621 w 48596"/>
                <a:gd name="connsiteY5" fmla="*/ 125729 h 125729"/>
                <a:gd name="connsiteX0" fmla="*/ 40621 w 48596"/>
                <a:gd name="connsiteY0" fmla="*/ 125729 h 125729"/>
                <a:gd name="connsiteX1" fmla="*/ 0 w 48596"/>
                <a:gd name="connsiteY1" fmla="*/ 104374 h 125729"/>
                <a:gd name="connsiteX2" fmla="*/ 745 w 48596"/>
                <a:gd name="connsiteY2" fmla="*/ 83078 h 125729"/>
                <a:gd name="connsiteX3" fmla="*/ 7736 w 48596"/>
                <a:gd name="connsiteY3" fmla="*/ 0 h 125729"/>
                <a:gd name="connsiteX4" fmla="*/ 48596 w 48596"/>
                <a:gd name="connsiteY4" fmla="*/ 19100 h 125729"/>
                <a:gd name="connsiteX5" fmla="*/ 40621 w 48596"/>
                <a:gd name="connsiteY5" fmla="*/ 125729 h 125729"/>
                <a:gd name="connsiteX0" fmla="*/ 40621 w 48596"/>
                <a:gd name="connsiteY0" fmla="*/ 125729 h 125729"/>
                <a:gd name="connsiteX1" fmla="*/ 0 w 48596"/>
                <a:gd name="connsiteY1" fmla="*/ 104374 h 125729"/>
                <a:gd name="connsiteX2" fmla="*/ 745 w 48596"/>
                <a:gd name="connsiteY2" fmla="*/ 83078 h 125729"/>
                <a:gd name="connsiteX3" fmla="*/ 7736 w 48596"/>
                <a:gd name="connsiteY3" fmla="*/ 0 h 125729"/>
                <a:gd name="connsiteX4" fmla="*/ 48596 w 48596"/>
                <a:gd name="connsiteY4" fmla="*/ 19100 h 125729"/>
                <a:gd name="connsiteX5" fmla="*/ 40621 w 48596"/>
                <a:gd name="connsiteY5" fmla="*/ 125729 h 125729"/>
                <a:gd name="connsiteX0" fmla="*/ 53913 w 53913"/>
                <a:gd name="connsiteY0" fmla="*/ 131060 h 131060"/>
                <a:gd name="connsiteX1" fmla="*/ 0 w 53913"/>
                <a:gd name="connsiteY1" fmla="*/ 104374 h 131060"/>
                <a:gd name="connsiteX2" fmla="*/ 745 w 53913"/>
                <a:gd name="connsiteY2" fmla="*/ 83078 h 131060"/>
                <a:gd name="connsiteX3" fmla="*/ 7736 w 53913"/>
                <a:gd name="connsiteY3" fmla="*/ 0 h 131060"/>
                <a:gd name="connsiteX4" fmla="*/ 48596 w 53913"/>
                <a:gd name="connsiteY4" fmla="*/ 19100 h 131060"/>
                <a:gd name="connsiteX5" fmla="*/ 53913 w 53913"/>
                <a:gd name="connsiteY5" fmla="*/ 131060 h 131060"/>
                <a:gd name="connsiteX0" fmla="*/ 53913 w 53913"/>
                <a:gd name="connsiteY0" fmla="*/ 131060 h 131060"/>
                <a:gd name="connsiteX1" fmla="*/ 40263 w 53913"/>
                <a:gd name="connsiteY1" fmla="*/ 124120 h 131060"/>
                <a:gd name="connsiteX2" fmla="*/ 0 w 53913"/>
                <a:gd name="connsiteY2" fmla="*/ 104374 h 131060"/>
                <a:gd name="connsiteX3" fmla="*/ 745 w 53913"/>
                <a:gd name="connsiteY3" fmla="*/ 83078 h 131060"/>
                <a:gd name="connsiteX4" fmla="*/ 7736 w 53913"/>
                <a:gd name="connsiteY4" fmla="*/ 0 h 131060"/>
                <a:gd name="connsiteX5" fmla="*/ 48596 w 53913"/>
                <a:gd name="connsiteY5" fmla="*/ 19100 h 131060"/>
                <a:gd name="connsiteX6" fmla="*/ 53913 w 53913"/>
                <a:gd name="connsiteY6" fmla="*/ 131060 h 131060"/>
                <a:gd name="connsiteX0" fmla="*/ 48596 w 48596"/>
                <a:gd name="connsiteY0" fmla="*/ 19100 h 124120"/>
                <a:gd name="connsiteX1" fmla="*/ 40263 w 48596"/>
                <a:gd name="connsiteY1" fmla="*/ 124120 h 124120"/>
                <a:gd name="connsiteX2" fmla="*/ 0 w 48596"/>
                <a:gd name="connsiteY2" fmla="*/ 104374 h 124120"/>
                <a:gd name="connsiteX3" fmla="*/ 745 w 48596"/>
                <a:gd name="connsiteY3" fmla="*/ 83078 h 124120"/>
                <a:gd name="connsiteX4" fmla="*/ 7736 w 48596"/>
                <a:gd name="connsiteY4" fmla="*/ 0 h 124120"/>
                <a:gd name="connsiteX5" fmla="*/ 48596 w 48596"/>
                <a:gd name="connsiteY5" fmla="*/ 19100 h 124120"/>
                <a:gd name="connsiteX0" fmla="*/ 54017 w 54017"/>
                <a:gd name="connsiteY0" fmla="*/ 19100 h 124120"/>
                <a:gd name="connsiteX1" fmla="*/ 45684 w 54017"/>
                <a:gd name="connsiteY1" fmla="*/ 124120 h 124120"/>
                <a:gd name="connsiteX2" fmla="*/ 5421 w 54017"/>
                <a:gd name="connsiteY2" fmla="*/ 104374 h 124120"/>
                <a:gd name="connsiteX3" fmla="*/ 13157 w 54017"/>
                <a:gd name="connsiteY3" fmla="*/ 0 h 124120"/>
                <a:gd name="connsiteX4" fmla="*/ 54017 w 54017"/>
                <a:gd name="connsiteY4" fmla="*/ 19100 h 124120"/>
                <a:gd name="connsiteX0" fmla="*/ 48596 w 48596"/>
                <a:gd name="connsiteY0" fmla="*/ 19100 h 124120"/>
                <a:gd name="connsiteX1" fmla="*/ 40263 w 48596"/>
                <a:gd name="connsiteY1" fmla="*/ 124120 h 124120"/>
                <a:gd name="connsiteX2" fmla="*/ 0 w 48596"/>
                <a:gd name="connsiteY2" fmla="*/ 104374 h 124120"/>
                <a:gd name="connsiteX3" fmla="*/ 7736 w 48596"/>
                <a:gd name="connsiteY3" fmla="*/ 0 h 124120"/>
                <a:gd name="connsiteX4" fmla="*/ 48596 w 48596"/>
                <a:gd name="connsiteY4" fmla="*/ 19100 h 12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96" h="124120">
                  <a:moveTo>
                    <a:pt x="48596" y="19100"/>
                  </a:moveTo>
                  <a:lnTo>
                    <a:pt x="40263" y="124120"/>
                  </a:lnTo>
                  <a:lnTo>
                    <a:pt x="0" y="104374"/>
                  </a:lnTo>
                  <a:lnTo>
                    <a:pt x="7736" y="0"/>
                  </a:lnTo>
                  <a:lnTo>
                    <a:pt x="48596" y="19100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 w="1905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07904" y="1628800"/>
              <a:ext cx="731345" cy="20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1" dirty="0" smtClean="0">
                  <a:solidFill>
                    <a:srgbClr val="FFFF00"/>
                  </a:solidFill>
                </a:rPr>
                <a:t>школа</a:t>
              </a:r>
              <a:endParaRPr lang="ru-RU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139" name="Freeform 66"/>
            <p:cNvSpPr>
              <a:spLocks/>
            </p:cNvSpPr>
            <p:nvPr/>
          </p:nvSpPr>
          <p:spPr bwMode="auto">
            <a:xfrm>
              <a:off x="3313863" y="1485719"/>
              <a:ext cx="257972" cy="971914"/>
            </a:xfrm>
            <a:custGeom>
              <a:avLst/>
              <a:gdLst>
                <a:gd name="T0" fmla="*/ 0 w 163"/>
                <a:gd name="T1" fmla="*/ 188 h 980"/>
                <a:gd name="T2" fmla="*/ 21 w 163"/>
                <a:gd name="T3" fmla="*/ 0 h 980"/>
                <a:gd name="T4" fmla="*/ 21 w 163"/>
                <a:gd name="T5" fmla="*/ 195 h 980"/>
                <a:gd name="T6" fmla="*/ 0 w 163"/>
                <a:gd name="T7" fmla="*/ 188 h 9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980"/>
                <a:gd name="T14" fmla="*/ 163 w 163"/>
                <a:gd name="T15" fmla="*/ 980 h 980"/>
                <a:gd name="connsiteX0" fmla="*/ 0 w 10000"/>
                <a:gd name="connsiteY0" fmla="*/ 10691 h 11038"/>
                <a:gd name="connsiteX1" fmla="*/ 10000 w 10000"/>
                <a:gd name="connsiteY1" fmla="*/ 0 h 11038"/>
                <a:gd name="connsiteX2" fmla="*/ 10000 w 10000"/>
                <a:gd name="connsiteY2" fmla="*/ 11038 h 11038"/>
                <a:gd name="connsiteX3" fmla="*/ 0 w 10000"/>
                <a:gd name="connsiteY3" fmla="*/ 10691 h 11038"/>
                <a:gd name="connsiteX0" fmla="*/ 0 w 10000"/>
                <a:gd name="connsiteY0" fmla="*/ 965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9653 h 10000"/>
                <a:gd name="connsiteX0" fmla="*/ 0 w 11343"/>
                <a:gd name="connsiteY0" fmla="*/ 9653 h 10000"/>
                <a:gd name="connsiteX1" fmla="*/ 10000 w 11343"/>
                <a:gd name="connsiteY1" fmla="*/ 0 h 10000"/>
                <a:gd name="connsiteX2" fmla="*/ 11343 w 11343"/>
                <a:gd name="connsiteY2" fmla="*/ 5925 h 10000"/>
                <a:gd name="connsiteX3" fmla="*/ 10000 w 11343"/>
                <a:gd name="connsiteY3" fmla="*/ 10000 h 10000"/>
                <a:gd name="connsiteX4" fmla="*/ 0 w 11343"/>
                <a:gd name="connsiteY4" fmla="*/ 9653 h 10000"/>
                <a:gd name="connsiteX0" fmla="*/ 0 w 25376"/>
                <a:gd name="connsiteY0" fmla="*/ 9653 h 10000"/>
                <a:gd name="connsiteX1" fmla="*/ 10000 w 25376"/>
                <a:gd name="connsiteY1" fmla="*/ 0 h 10000"/>
                <a:gd name="connsiteX2" fmla="*/ 25376 w 25376"/>
                <a:gd name="connsiteY2" fmla="*/ 1038 h 10000"/>
                <a:gd name="connsiteX3" fmla="*/ 10000 w 25376"/>
                <a:gd name="connsiteY3" fmla="*/ 10000 h 10000"/>
                <a:gd name="connsiteX4" fmla="*/ 0 w 25376"/>
                <a:gd name="connsiteY4" fmla="*/ 9653 h 10000"/>
                <a:gd name="connsiteX0" fmla="*/ 0 w 25376"/>
                <a:gd name="connsiteY0" fmla="*/ 12767 h 13114"/>
                <a:gd name="connsiteX1" fmla="*/ 10000 w 25376"/>
                <a:gd name="connsiteY1" fmla="*/ 3114 h 13114"/>
                <a:gd name="connsiteX2" fmla="*/ 25376 w 25376"/>
                <a:gd name="connsiteY2" fmla="*/ 0 h 13114"/>
                <a:gd name="connsiteX3" fmla="*/ 10000 w 25376"/>
                <a:gd name="connsiteY3" fmla="*/ 13114 h 13114"/>
                <a:gd name="connsiteX4" fmla="*/ 0 w 25376"/>
                <a:gd name="connsiteY4" fmla="*/ 12767 h 13114"/>
                <a:gd name="connsiteX0" fmla="*/ 0 w 25376"/>
                <a:gd name="connsiteY0" fmla="*/ 12767 h 13114"/>
                <a:gd name="connsiteX1" fmla="*/ 10000 w 25376"/>
                <a:gd name="connsiteY1" fmla="*/ 3114 h 13114"/>
                <a:gd name="connsiteX2" fmla="*/ 25376 w 25376"/>
                <a:gd name="connsiteY2" fmla="*/ 0 h 13114"/>
                <a:gd name="connsiteX3" fmla="*/ 10000 w 25376"/>
                <a:gd name="connsiteY3" fmla="*/ 13114 h 13114"/>
                <a:gd name="connsiteX4" fmla="*/ 21512 w 25376"/>
                <a:gd name="connsiteY4" fmla="*/ 3685 h 13114"/>
                <a:gd name="connsiteX5" fmla="*/ 0 w 25376"/>
                <a:gd name="connsiteY5" fmla="*/ 12767 h 13114"/>
                <a:gd name="connsiteX0" fmla="*/ 0 w 21512"/>
                <a:gd name="connsiteY0" fmla="*/ 9653 h 10000"/>
                <a:gd name="connsiteX1" fmla="*/ 10000 w 21512"/>
                <a:gd name="connsiteY1" fmla="*/ 0 h 10000"/>
                <a:gd name="connsiteX2" fmla="*/ 10000 w 21512"/>
                <a:gd name="connsiteY2" fmla="*/ 10000 h 10000"/>
                <a:gd name="connsiteX3" fmla="*/ 21512 w 21512"/>
                <a:gd name="connsiteY3" fmla="*/ 571 h 10000"/>
                <a:gd name="connsiteX4" fmla="*/ 0 w 21512"/>
                <a:gd name="connsiteY4" fmla="*/ 9653 h 10000"/>
                <a:gd name="connsiteX0" fmla="*/ 0 w 21512"/>
                <a:gd name="connsiteY0" fmla="*/ 9653 h 18683"/>
                <a:gd name="connsiteX1" fmla="*/ 10000 w 21512"/>
                <a:gd name="connsiteY1" fmla="*/ 0 h 18683"/>
                <a:gd name="connsiteX2" fmla="*/ 2312 w 21512"/>
                <a:gd name="connsiteY2" fmla="*/ 18683 h 18683"/>
                <a:gd name="connsiteX3" fmla="*/ 21512 w 21512"/>
                <a:gd name="connsiteY3" fmla="*/ 571 h 18683"/>
                <a:gd name="connsiteX4" fmla="*/ 0 w 21512"/>
                <a:gd name="connsiteY4" fmla="*/ 9653 h 18683"/>
                <a:gd name="connsiteX0" fmla="*/ 0 w 96080"/>
                <a:gd name="connsiteY0" fmla="*/ 7266 h 18683"/>
                <a:gd name="connsiteX1" fmla="*/ 84568 w 96080"/>
                <a:gd name="connsiteY1" fmla="*/ 0 h 18683"/>
                <a:gd name="connsiteX2" fmla="*/ 76880 w 96080"/>
                <a:gd name="connsiteY2" fmla="*/ 18683 h 18683"/>
                <a:gd name="connsiteX3" fmla="*/ 96080 w 96080"/>
                <a:gd name="connsiteY3" fmla="*/ 571 h 18683"/>
                <a:gd name="connsiteX4" fmla="*/ 0 w 96080"/>
                <a:gd name="connsiteY4" fmla="*/ 7266 h 18683"/>
                <a:gd name="connsiteX0" fmla="*/ 0 w 84568"/>
                <a:gd name="connsiteY0" fmla="*/ 7266 h 18683"/>
                <a:gd name="connsiteX1" fmla="*/ 84568 w 84568"/>
                <a:gd name="connsiteY1" fmla="*/ 0 h 18683"/>
                <a:gd name="connsiteX2" fmla="*/ 76880 w 84568"/>
                <a:gd name="connsiteY2" fmla="*/ 18683 h 18683"/>
                <a:gd name="connsiteX3" fmla="*/ 30752 w 84568"/>
                <a:gd name="connsiteY3" fmla="*/ 12456 h 18683"/>
                <a:gd name="connsiteX4" fmla="*/ 0 w 84568"/>
                <a:gd name="connsiteY4" fmla="*/ 7266 h 18683"/>
                <a:gd name="connsiteX0" fmla="*/ 0 w 99944"/>
                <a:gd name="connsiteY0" fmla="*/ 10380 h 21797"/>
                <a:gd name="connsiteX1" fmla="*/ 99944 w 99944"/>
                <a:gd name="connsiteY1" fmla="*/ 0 h 21797"/>
                <a:gd name="connsiteX2" fmla="*/ 76880 w 99944"/>
                <a:gd name="connsiteY2" fmla="*/ 21797 h 21797"/>
                <a:gd name="connsiteX3" fmla="*/ 30752 w 99944"/>
                <a:gd name="connsiteY3" fmla="*/ 15570 h 21797"/>
                <a:gd name="connsiteX4" fmla="*/ 0 w 99944"/>
                <a:gd name="connsiteY4" fmla="*/ 10380 h 21797"/>
                <a:gd name="connsiteX0" fmla="*/ 0 w 99944"/>
                <a:gd name="connsiteY0" fmla="*/ 10380 h 21797"/>
                <a:gd name="connsiteX1" fmla="*/ 99944 w 99944"/>
                <a:gd name="connsiteY1" fmla="*/ 0 h 21797"/>
                <a:gd name="connsiteX2" fmla="*/ 96080 w 99944"/>
                <a:gd name="connsiteY2" fmla="*/ 3547 h 21797"/>
                <a:gd name="connsiteX3" fmla="*/ 76880 w 99944"/>
                <a:gd name="connsiteY3" fmla="*/ 21797 h 21797"/>
                <a:gd name="connsiteX4" fmla="*/ 30752 w 99944"/>
                <a:gd name="connsiteY4" fmla="*/ 15570 h 21797"/>
                <a:gd name="connsiteX5" fmla="*/ 0 w 99944"/>
                <a:gd name="connsiteY5" fmla="*/ 10380 h 21797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30752 w 96080"/>
                <a:gd name="connsiteY4" fmla="*/ 12456 h 18683"/>
                <a:gd name="connsiteX5" fmla="*/ 0 w 96080"/>
                <a:gd name="connsiteY5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30752 w 96080"/>
                <a:gd name="connsiteY4" fmla="*/ 12456 h 18683"/>
                <a:gd name="connsiteX5" fmla="*/ 0 w 96080"/>
                <a:gd name="connsiteY5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69192 w 96080"/>
                <a:gd name="connsiteY4" fmla="*/ 16608 h 18683"/>
                <a:gd name="connsiteX5" fmla="*/ 0 w 96080"/>
                <a:gd name="connsiteY5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69192 w 96080"/>
                <a:gd name="connsiteY4" fmla="*/ 13494 h 18683"/>
                <a:gd name="connsiteX5" fmla="*/ 0 w 96080"/>
                <a:gd name="connsiteY5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74724 w 96080"/>
                <a:gd name="connsiteY4" fmla="*/ 17047 h 18683"/>
                <a:gd name="connsiteX5" fmla="*/ 69192 w 96080"/>
                <a:gd name="connsiteY5" fmla="*/ 13494 h 18683"/>
                <a:gd name="connsiteX6" fmla="*/ 0 w 96080"/>
                <a:gd name="connsiteY6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74724 w 96080"/>
                <a:gd name="connsiteY4" fmla="*/ 17047 h 18683"/>
                <a:gd name="connsiteX5" fmla="*/ 69192 w 96080"/>
                <a:gd name="connsiteY5" fmla="*/ 16608 h 18683"/>
                <a:gd name="connsiteX6" fmla="*/ 0 w 96080"/>
                <a:gd name="connsiteY6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74724 w 96080"/>
                <a:gd name="connsiteY4" fmla="*/ 17047 h 18683"/>
                <a:gd name="connsiteX5" fmla="*/ 61504 w 96080"/>
                <a:gd name="connsiteY5" fmla="*/ 16608 h 18683"/>
                <a:gd name="connsiteX6" fmla="*/ 0 w 96080"/>
                <a:gd name="connsiteY6" fmla="*/ 7266 h 18683"/>
                <a:gd name="connsiteX0" fmla="*/ 7688 w 103768"/>
                <a:gd name="connsiteY0" fmla="*/ 7266 h 18683"/>
                <a:gd name="connsiteX1" fmla="*/ 76880 w 103768"/>
                <a:gd name="connsiteY1" fmla="*/ 0 h 18683"/>
                <a:gd name="connsiteX2" fmla="*/ 103768 w 103768"/>
                <a:gd name="connsiteY2" fmla="*/ 433 h 18683"/>
                <a:gd name="connsiteX3" fmla="*/ 84568 w 103768"/>
                <a:gd name="connsiteY3" fmla="*/ 18683 h 18683"/>
                <a:gd name="connsiteX4" fmla="*/ 82412 w 103768"/>
                <a:gd name="connsiteY4" fmla="*/ 17047 h 18683"/>
                <a:gd name="connsiteX5" fmla="*/ 0 w 103768"/>
                <a:gd name="connsiteY5" fmla="*/ 14532 h 18683"/>
                <a:gd name="connsiteX6" fmla="*/ 7688 w 103768"/>
                <a:gd name="connsiteY6" fmla="*/ 7266 h 18683"/>
                <a:gd name="connsiteX0" fmla="*/ 7688 w 103768"/>
                <a:gd name="connsiteY0" fmla="*/ 7266 h 18683"/>
                <a:gd name="connsiteX1" fmla="*/ 76880 w 103768"/>
                <a:gd name="connsiteY1" fmla="*/ 0 h 18683"/>
                <a:gd name="connsiteX2" fmla="*/ 103768 w 103768"/>
                <a:gd name="connsiteY2" fmla="*/ 433 h 18683"/>
                <a:gd name="connsiteX3" fmla="*/ 84568 w 103768"/>
                <a:gd name="connsiteY3" fmla="*/ 18683 h 18683"/>
                <a:gd name="connsiteX4" fmla="*/ 82412 w 103768"/>
                <a:gd name="connsiteY4" fmla="*/ 17047 h 18683"/>
                <a:gd name="connsiteX5" fmla="*/ 71226 w 103768"/>
                <a:gd name="connsiteY5" fmla="*/ 16772 h 18683"/>
                <a:gd name="connsiteX6" fmla="*/ 0 w 103768"/>
                <a:gd name="connsiteY6" fmla="*/ 14532 h 18683"/>
                <a:gd name="connsiteX7" fmla="*/ 7688 w 103768"/>
                <a:gd name="connsiteY7" fmla="*/ 7266 h 18683"/>
                <a:gd name="connsiteX0" fmla="*/ 0 w 96080"/>
                <a:gd name="connsiteY0" fmla="*/ 7266 h 18683"/>
                <a:gd name="connsiteX1" fmla="*/ 69192 w 96080"/>
                <a:gd name="connsiteY1" fmla="*/ 0 h 18683"/>
                <a:gd name="connsiteX2" fmla="*/ 96080 w 96080"/>
                <a:gd name="connsiteY2" fmla="*/ 433 h 18683"/>
                <a:gd name="connsiteX3" fmla="*/ 76880 w 96080"/>
                <a:gd name="connsiteY3" fmla="*/ 18683 h 18683"/>
                <a:gd name="connsiteX4" fmla="*/ 74724 w 96080"/>
                <a:gd name="connsiteY4" fmla="*/ 17047 h 18683"/>
                <a:gd name="connsiteX5" fmla="*/ 63538 w 96080"/>
                <a:gd name="connsiteY5" fmla="*/ 16772 h 18683"/>
                <a:gd name="connsiteX6" fmla="*/ 0 w 96080"/>
                <a:gd name="connsiteY6" fmla="*/ 7266 h 18683"/>
                <a:gd name="connsiteX0" fmla="*/ 0 w 32542"/>
                <a:gd name="connsiteY0" fmla="*/ 16772 h 18683"/>
                <a:gd name="connsiteX1" fmla="*/ 5654 w 32542"/>
                <a:gd name="connsiteY1" fmla="*/ 0 h 18683"/>
                <a:gd name="connsiteX2" fmla="*/ 32542 w 32542"/>
                <a:gd name="connsiteY2" fmla="*/ 433 h 18683"/>
                <a:gd name="connsiteX3" fmla="*/ 13342 w 32542"/>
                <a:gd name="connsiteY3" fmla="*/ 18683 h 18683"/>
                <a:gd name="connsiteX4" fmla="*/ 11186 w 32542"/>
                <a:gd name="connsiteY4" fmla="*/ 17047 h 18683"/>
                <a:gd name="connsiteX5" fmla="*/ 0 w 32542"/>
                <a:gd name="connsiteY5" fmla="*/ 16772 h 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42" h="18683">
                  <a:moveTo>
                    <a:pt x="0" y="16772"/>
                  </a:moveTo>
                  <a:lnTo>
                    <a:pt x="5654" y="0"/>
                  </a:lnTo>
                  <a:lnTo>
                    <a:pt x="32542" y="433"/>
                  </a:lnTo>
                  <a:lnTo>
                    <a:pt x="13342" y="18683"/>
                  </a:lnTo>
                  <a:lnTo>
                    <a:pt x="11186" y="17047"/>
                  </a:lnTo>
                  <a:lnTo>
                    <a:pt x="0" y="1677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 w="19050" cmpd="sng">
              <a:solidFill>
                <a:srgbClr val="00FFFF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>
            <a:xfrm flipH="1">
              <a:off x="755576" y="3284984"/>
              <a:ext cx="864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Группа 137"/>
          <p:cNvGrpSpPr/>
          <p:nvPr/>
        </p:nvGrpSpPr>
        <p:grpSpPr>
          <a:xfrm rot="5400000">
            <a:off x="422922" y="260553"/>
            <a:ext cx="6858000" cy="6336903"/>
            <a:chOff x="-86817" y="-168275"/>
            <a:chExt cx="9230817" cy="7189788"/>
          </a:xfrm>
        </p:grpSpPr>
        <p:grpSp>
          <p:nvGrpSpPr>
            <p:cNvPr id="4098" name="Group 134"/>
            <p:cNvGrpSpPr>
              <a:grpSpLocks/>
            </p:cNvGrpSpPr>
            <p:nvPr/>
          </p:nvGrpSpPr>
          <p:grpSpPr bwMode="auto">
            <a:xfrm>
              <a:off x="-1588" y="-168275"/>
              <a:ext cx="9145588" cy="7189788"/>
              <a:chOff x="-1" y="-106"/>
              <a:chExt cx="5761" cy="4529"/>
            </a:xfrm>
          </p:grpSpPr>
          <p:pic>
            <p:nvPicPr>
              <p:cNvPr id="409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1" y="4"/>
                <a:ext cx="445" cy="3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0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" y="2242"/>
                <a:ext cx="3028" cy="2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101" name="Group 4"/>
              <p:cNvGrpSpPr>
                <a:grpSpLocks/>
              </p:cNvGrpSpPr>
              <p:nvPr/>
            </p:nvGrpSpPr>
            <p:grpSpPr bwMode="auto">
              <a:xfrm rot="-5400000">
                <a:off x="648" y="-490"/>
                <a:ext cx="2635" cy="3621"/>
                <a:chOff x="-717" y="552"/>
                <a:chExt cx="7194" cy="8091"/>
              </a:xfrm>
            </p:grpSpPr>
            <p:pic>
              <p:nvPicPr>
                <p:cNvPr id="4228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717" y="552"/>
                  <a:ext cx="7194" cy="321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29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341" y="3612"/>
                  <a:ext cx="6816" cy="317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30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-477" y="6741"/>
                  <a:ext cx="6774" cy="190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102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51" y="5"/>
                <a:ext cx="2909" cy="334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4103" name="Freeform 9"/>
              <p:cNvSpPr>
                <a:spLocks/>
              </p:cNvSpPr>
              <p:nvPr/>
            </p:nvSpPr>
            <p:spPr bwMode="auto">
              <a:xfrm>
                <a:off x="1282" y="1243"/>
                <a:ext cx="1973" cy="984"/>
              </a:xfrm>
              <a:custGeom>
                <a:avLst/>
                <a:gdLst>
                  <a:gd name="T0" fmla="*/ 1919 w 2029"/>
                  <a:gd name="T1" fmla="*/ 223 h 1221"/>
                  <a:gd name="T2" fmla="*/ 171 w 2029"/>
                  <a:gd name="T3" fmla="*/ 0 h 1221"/>
                  <a:gd name="T4" fmla="*/ 0 w 2029"/>
                  <a:gd name="T5" fmla="*/ 592 h 1221"/>
                  <a:gd name="T6" fmla="*/ 1772 w 2029"/>
                  <a:gd name="T7" fmla="*/ 793 h 1221"/>
                  <a:gd name="T8" fmla="*/ 1919 w 2029"/>
                  <a:gd name="T9" fmla="*/ 223 h 1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29"/>
                  <a:gd name="T16" fmla="*/ 0 h 1221"/>
                  <a:gd name="T17" fmla="*/ 2029 w 2029"/>
                  <a:gd name="T18" fmla="*/ 1221 h 12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29" h="1221">
                    <a:moveTo>
                      <a:pt x="2029" y="344"/>
                    </a:moveTo>
                    <a:lnTo>
                      <a:pt x="181" y="0"/>
                    </a:lnTo>
                    <a:lnTo>
                      <a:pt x="0" y="911"/>
                    </a:lnTo>
                    <a:lnTo>
                      <a:pt x="1874" y="1221"/>
                    </a:lnTo>
                    <a:lnTo>
                      <a:pt x="2029" y="344"/>
                    </a:lnTo>
                    <a:close/>
                  </a:path>
                </a:pathLst>
              </a:custGeom>
              <a:solidFill>
                <a:srgbClr val="FFCC66">
                  <a:alpha val="54901"/>
                </a:srgbClr>
              </a:soli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4" name="Freeform 10"/>
              <p:cNvSpPr>
                <a:spLocks/>
              </p:cNvSpPr>
              <p:nvPr/>
            </p:nvSpPr>
            <p:spPr bwMode="auto">
              <a:xfrm rot="-5400000">
                <a:off x="886" y="1051"/>
                <a:ext cx="1370" cy="3026"/>
              </a:xfrm>
              <a:custGeom>
                <a:avLst/>
                <a:gdLst>
                  <a:gd name="T0" fmla="*/ 716 w 1828"/>
                  <a:gd name="T1" fmla="*/ 2696 h 3397"/>
                  <a:gd name="T2" fmla="*/ 0 w 1828"/>
                  <a:gd name="T3" fmla="*/ 2509 h 3397"/>
                  <a:gd name="T4" fmla="*/ 462 w 1828"/>
                  <a:gd name="T5" fmla="*/ 574 h 3397"/>
                  <a:gd name="T6" fmla="*/ 617 w 1828"/>
                  <a:gd name="T7" fmla="*/ 0 h 3397"/>
                  <a:gd name="T8" fmla="*/ 1027 w 1828"/>
                  <a:gd name="T9" fmla="*/ 61 h 3397"/>
                  <a:gd name="T10" fmla="*/ 959 w 1828"/>
                  <a:gd name="T11" fmla="*/ 656 h 3397"/>
                  <a:gd name="T12" fmla="*/ 929 w 1828"/>
                  <a:gd name="T13" fmla="*/ 1057 h 3397"/>
                  <a:gd name="T14" fmla="*/ 716 w 1828"/>
                  <a:gd name="T15" fmla="*/ 2696 h 33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28"/>
                  <a:gd name="T25" fmla="*/ 0 h 3397"/>
                  <a:gd name="T26" fmla="*/ 1828 w 1828"/>
                  <a:gd name="T27" fmla="*/ 3397 h 33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28" h="3397">
                    <a:moveTo>
                      <a:pt x="1275" y="3397"/>
                    </a:moveTo>
                    <a:lnTo>
                      <a:pt x="0" y="3162"/>
                    </a:lnTo>
                    <a:lnTo>
                      <a:pt x="822" y="723"/>
                    </a:lnTo>
                    <a:lnTo>
                      <a:pt x="1098" y="0"/>
                    </a:lnTo>
                    <a:lnTo>
                      <a:pt x="1828" y="78"/>
                    </a:lnTo>
                    <a:lnTo>
                      <a:pt x="1708" y="826"/>
                    </a:lnTo>
                    <a:lnTo>
                      <a:pt x="1655" y="1332"/>
                    </a:lnTo>
                    <a:lnTo>
                      <a:pt x="1275" y="3397"/>
                    </a:lnTo>
                    <a:close/>
                  </a:path>
                </a:pathLst>
              </a:custGeom>
              <a:solidFill>
                <a:srgbClr val="FFCC66">
                  <a:alpha val="54901"/>
                </a:srgbClr>
              </a:soli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5" name="Freeform 11"/>
              <p:cNvSpPr>
                <a:spLocks/>
              </p:cNvSpPr>
              <p:nvPr/>
            </p:nvSpPr>
            <p:spPr bwMode="auto">
              <a:xfrm>
                <a:off x="1482" y="488"/>
                <a:ext cx="1973" cy="872"/>
              </a:xfrm>
              <a:custGeom>
                <a:avLst/>
                <a:gdLst>
                  <a:gd name="T0" fmla="*/ 1919 w 2029"/>
                  <a:gd name="T1" fmla="*/ 234 h 1083"/>
                  <a:gd name="T2" fmla="*/ 105 w 2029"/>
                  <a:gd name="T3" fmla="*/ 0 h 1083"/>
                  <a:gd name="T4" fmla="*/ 0 w 2029"/>
                  <a:gd name="T5" fmla="*/ 474 h 1083"/>
                  <a:gd name="T6" fmla="*/ 1797 w 2029"/>
                  <a:gd name="T7" fmla="*/ 702 h 1083"/>
                  <a:gd name="T8" fmla="*/ 1919 w 2029"/>
                  <a:gd name="T9" fmla="*/ 234 h 10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29"/>
                  <a:gd name="T16" fmla="*/ 0 h 1083"/>
                  <a:gd name="T17" fmla="*/ 2029 w 2029"/>
                  <a:gd name="T18" fmla="*/ 1083 h 10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29" h="1083">
                    <a:moveTo>
                      <a:pt x="2029" y="361"/>
                    </a:moveTo>
                    <a:lnTo>
                      <a:pt x="111" y="0"/>
                    </a:lnTo>
                    <a:lnTo>
                      <a:pt x="0" y="731"/>
                    </a:lnTo>
                    <a:lnTo>
                      <a:pt x="1900" y="1083"/>
                    </a:lnTo>
                    <a:lnTo>
                      <a:pt x="2029" y="361"/>
                    </a:lnTo>
                    <a:close/>
                  </a:path>
                </a:pathLst>
              </a:custGeom>
              <a:solidFill>
                <a:srgbClr val="FFCC66">
                  <a:alpha val="54901"/>
                </a:srgbClr>
              </a:soli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6" name="Freeform 12"/>
              <p:cNvSpPr>
                <a:spLocks/>
              </p:cNvSpPr>
              <p:nvPr/>
            </p:nvSpPr>
            <p:spPr bwMode="auto">
              <a:xfrm>
                <a:off x="345" y="295"/>
                <a:ext cx="1187" cy="775"/>
              </a:xfrm>
              <a:custGeom>
                <a:avLst/>
                <a:gdLst>
                  <a:gd name="T0" fmla="*/ 1154 w 1221"/>
                  <a:gd name="T1" fmla="*/ 134 h 963"/>
                  <a:gd name="T2" fmla="*/ 50 w 1221"/>
                  <a:gd name="T3" fmla="*/ 0 h 963"/>
                  <a:gd name="T4" fmla="*/ 0 w 1221"/>
                  <a:gd name="T5" fmla="*/ 479 h 963"/>
                  <a:gd name="T6" fmla="*/ 1016 w 1221"/>
                  <a:gd name="T7" fmla="*/ 624 h 963"/>
                  <a:gd name="T8" fmla="*/ 1154 w 1221"/>
                  <a:gd name="T9" fmla="*/ 134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1"/>
                  <a:gd name="T16" fmla="*/ 0 h 963"/>
                  <a:gd name="T17" fmla="*/ 1221 w 1221"/>
                  <a:gd name="T18" fmla="*/ 963 h 9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1" h="963">
                    <a:moveTo>
                      <a:pt x="1221" y="206"/>
                    </a:moveTo>
                    <a:lnTo>
                      <a:pt x="52" y="0"/>
                    </a:lnTo>
                    <a:lnTo>
                      <a:pt x="0" y="739"/>
                    </a:lnTo>
                    <a:lnTo>
                      <a:pt x="1075" y="963"/>
                    </a:lnTo>
                    <a:lnTo>
                      <a:pt x="1221" y="206"/>
                    </a:lnTo>
                    <a:close/>
                  </a:path>
                </a:pathLst>
              </a:custGeom>
              <a:solidFill>
                <a:srgbClr val="FFCC66">
                  <a:alpha val="54901"/>
                </a:srgbClr>
              </a:soli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7" name="Freeform 13"/>
              <p:cNvSpPr>
                <a:spLocks/>
              </p:cNvSpPr>
              <p:nvPr/>
            </p:nvSpPr>
            <p:spPr bwMode="auto">
              <a:xfrm rot="-5400000">
                <a:off x="255" y="850"/>
                <a:ext cx="955" cy="1229"/>
              </a:xfrm>
              <a:custGeom>
                <a:avLst/>
                <a:gdLst>
                  <a:gd name="T0" fmla="*/ 0 w 1275"/>
                  <a:gd name="T1" fmla="*/ 943 h 1379"/>
                  <a:gd name="T2" fmla="*/ 116 w 1275"/>
                  <a:gd name="T3" fmla="*/ 0 h 1379"/>
                  <a:gd name="T4" fmla="*/ 715 w 1275"/>
                  <a:gd name="T5" fmla="*/ 16 h 1379"/>
                  <a:gd name="T6" fmla="*/ 531 w 1275"/>
                  <a:gd name="T7" fmla="*/ 1095 h 1379"/>
                  <a:gd name="T8" fmla="*/ 0 w 1275"/>
                  <a:gd name="T9" fmla="*/ 943 h 13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5"/>
                  <a:gd name="T16" fmla="*/ 0 h 1379"/>
                  <a:gd name="T17" fmla="*/ 1275 w 1275"/>
                  <a:gd name="T18" fmla="*/ 1379 h 13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5" h="1379">
                    <a:moveTo>
                      <a:pt x="0" y="1187"/>
                    </a:moveTo>
                    <a:lnTo>
                      <a:pt x="207" y="0"/>
                    </a:lnTo>
                    <a:lnTo>
                      <a:pt x="1275" y="20"/>
                    </a:lnTo>
                    <a:lnTo>
                      <a:pt x="947" y="1379"/>
                    </a:lnTo>
                    <a:lnTo>
                      <a:pt x="0" y="1187"/>
                    </a:lnTo>
                    <a:close/>
                  </a:path>
                </a:pathLst>
              </a:custGeom>
              <a:solidFill>
                <a:srgbClr val="FFCC66">
                  <a:alpha val="54901"/>
                </a:srgbClr>
              </a:soli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8" name="Rectangle 14"/>
              <p:cNvSpPr>
                <a:spLocks noChangeArrowheads="1"/>
              </p:cNvSpPr>
              <p:nvPr/>
            </p:nvSpPr>
            <p:spPr bwMode="auto">
              <a:xfrm rot="16200000">
                <a:off x="4988" y="913"/>
                <a:ext cx="780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47:09:0114002:32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32 804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кв.м </a:t>
                </a:r>
              </a:p>
            </p:txBody>
          </p:sp>
          <p:sp>
            <p:nvSpPr>
              <p:cNvPr id="4109" name="Freeform 15"/>
              <p:cNvSpPr>
                <a:spLocks/>
              </p:cNvSpPr>
              <p:nvPr/>
            </p:nvSpPr>
            <p:spPr bwMode="auto">
              <a:xfrm rot="-5400000">
                <a:off x="4616" y="920"/>
                <a:ext cx="1234" cy="752"/>
              </a:xfrm>
              <a:custGeom>
                <a:avLst/>
                <a:gdLst>
                  <a:gd name="T0" fmla="*/ 438 w 2123"/>
                  <a:gd name="T1" fmla="*/ 0 h 1092"/>
                  <a:gd name="T2" fmla="*/ 717 w 2123"/>
                  <a:gd name="T3" fmla="*/ 224 h 1092"/>
                  <a:gd name="T4" fmla="*/ 604 w 2123"/>
                  <a:gd name="T5" fmla="*/ 518 h 1092"/>
                  <a:gd name="T6" fmla="*/ 253 w 2123"/>
                  <a:gd name="T7" fmla="*/ 416 h 1092"/>
                  <a:gd name="T8" fmla="*/ 253 w 2123"/>
                  <a:gd name="T9" fmla="*/ 444 h 1092"/>
                  <a:gd name="T10" fmla="*/ 0 w 2123"/>
                  <a:gd name="T11" fmla="*/ 379 h 1092"/>
                  <a:gd name="T12" fmla="*/ 47 w 2123"/>
                  <a:gd name="T13" fmla="*/ 114 h 1092"/>
                  <a:gd name="T14" fmla="*/ 404 w 2123"/>
                  <a:gd name="T15" fmla="*/ 212 h 1092"/>
                  <a:gd name="T16" fmla="*/ 438 w 2123"/>
                  <a:gd name="T17" fmla="*/ 0 h 10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23"/>
                  <a:gd name="T28" fmla="*/ 0 h 1092"/>
                  <a:gd name="T29" fmla="*/ 2123 w 2123"/>
                  <a:gd name="T30" fmla="*/ 1092 h 10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23" h="1092">
                    <a:moveTo>
                      <a:pt x="1298" y="0"/>
                    </a:moveTo>
                    <a:lnTo>
                      <a:pt x="2123" y="473"/>
                    </a:lnTo>
                    <a:lnTo>
                      <a:pt x="1788" y="1092"/>
                    </a:lnTo>
                    <a:lnTo>
                      <a:pt x="748" y="877"/>
                    </a:lnTo>
                    <a:lnTo>
                      <a:pt x="748" y="937"/>
                    </a:lnTo>
                    <a:lnTo>
                      <a:pt x="0" y="799"/>
                    </a:lnTo>
                    <a:lnTo>
                      <a:pt x="137" y="241"/>
                    </a:lnTo>
                    <a:lnTo>
                      <a:pt x="1195" y="447"/>
                    </a:lnTo>
                    <a:lnTo>
                      <a:pt x="1298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0" name="Freeform 16"/>
              <p:cNvSpPr>
                <a:spLocks/>
              </p:cNvSpPr>
              <p:nvPr/>
            </p:nvSpPr>
            <p:spPr bwMode="auto">
              <a:xfrm rot="-5400000">
                <a:off x="3910" y="-104"/>
                <a:ext cx="885" cy="1635"/>
              </a:xfrm>
              <a:custGeom>
                <a:avLst/>
                <a:gdLst>
                  <a:gd name="T0" fmla="*/ 0 w 1522"/>
                  <a:gd name="T1" fmla="*/ 906 h 2373"/>
                  <a:gd name="T2" fmla="*/ 282 w 1522"/>
                  <a:gd name="T3" fmla="*/ 1127 h 2373"/>
                  <a:gd name="T4" fmla="*/ 407 w 1522"/>
                  <a:gd name="T5" fmla="*/ 926 h 2373"/>
                  <a:gd name="T6" fmla="*/ 503 w 1522"/>
                  <a:gd name="T7" fmla="*/ 918 h 2373"/>
                  <a:gd name="T8" fmla="*/ 515 w 1522"/>
                  <a:gd name="T9" fmla="*/ 114 h 2373"/>
                  <a:gd name="T10" fmla="*/ 84 w 1522"/>
                  <a:gd name="T11" fmla="*/ 0 h 2373"/>
                  <a:gd name="T12" fmla="*/ 0 w 1522"/>
                  <a:gd name="T13" fmla="*/ 906 h 2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22"/>
                  <a:gd name="T22" fmla="*/ 0 h 2373"/>
                  <a:gd name="T23" fmla="*/ 1522 w 1522"/>
                  <a:gd name="T24" fmla="*/ 2373 h 2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22" h="2373">
                    <a:moveTo>
                      <a:pt x="0" y="1908"/>
                    </a:moveTo>
                    <a:lnTo>
                      <a:pt x="834" y="2373"/>
                    </a:lnTo>
                    <a:lnTo>
                      <a:pt x="1204" y="1951"/>
                    </a:lnTo>
                    <a:lnTo>
                      <a:pt x="1487" y="1934"/>
                    </a:lnTo>
                    <a:lnTo>
                      <a:pt x="1522" y="241"/>
                    </a:lnTo>
                    <a:lnTo>
                      <a:pt x="249" y="0"/>
                    </a:lnTo>
                    <a:lnTo>
                      <a:pt x="0" y="1908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1" name="Rectangle 17"/>
              <p:cNvSpPr>
                <a:spLocks noChangeArrowheads="1"/>
              </p:cNvSpPr>
              <p:nvPr/>
            </p:nvSpPr>
            <p:spPr bwMode="auto">
              <a:xfrm rot="16200000">
                <a:off x="3567" y="528"/>
                <a:ext cx="812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47:09:0114002:14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72 800 кв. м </a:t>
                </a:r>
              </a:p>
            </p:txBody>
          </p:sp>
          <p:sp>
            <p:nvSpPr>
              <p:cNvPr id="4112" name="Freeform 18"/>
              <p:cNvSpPr>
                <a:spLocks/>
              </p:cNvSpPr>
              <p:nvPr/>
            </p:nvSpPr>
            <p:spPr bwMode="auto">
              <a:xfrm rot="-5400000">
                <a:off x="4079" y="393"/>
                <a:ext cx="470" cy="1712"/>
              </a:xfrm>
              <a:custGeom>
                <a:avLst/>
                <a:gdLst>
                  <a:gd name="T0" fmla="*/ 0 w 808"/>
                  <a:gd name="T1" fmla="*/ 1135 h 2485"/>
                  <a:gd name="T2" fmla="*/ 154 w 808"/>
                  <a:gd name="T3" fmla="*/ 1179 h 2485"/>
                  <a:gd name="T4" fmla="*/ 189 w 808"/>
                  <a:gd name="T5" fmla="*/ 959 h 2485"/>
                  <a:gd name="T6" fmla="*/ 273 w 808"/>
                  <a:gd name="T7" fmla="*/ 49 h 2485"/>
                  <a:gd name="T8" fmla="*/ 122 w 808"/>
                  <a:gd name="T9" fmla="*/ 0 h 2485"/>
                  <a:gd name="T10" fmla="*/ 0 w 808"/>
                  <a:gd name="T11" fmla="*/ 1135 h 24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8"/>
                  <a:gd name="T19" fmla="*/ 0 h 2485"/>
                  <a:gd name="T20" fmla="*/ 808 w 808"/>
                  <a:gd name="T21" fmla="*/ 2485 h 24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8" h="2485">
                    <a:moveTo>
                      <a:pt x="0" y="2390"/>
                    </a:moveTo>
                    <a:lnTo>
                      <a:pt x="456" y="2485"/>
                    </a:lnTo>
                    <a:lnTo>
                      <a:pt x="559" y="2020"/>
                    </a:lnTo>
                    <a:lnTo>
                      <a:pt x="808" y="103"/>
                    </a:lnTo>
                    <a:lnTo>
                      <a:pt x="361" y="0"/>
                    </a:lnTo>
                    <a:lnTo>
                      <a:pt x="0" y="239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3" name="Rectangle 19"/>
              <p:cNvSpPr>
                <a:spLocks noChangeArrowheads="1"/>
              </p:cNvSpPr>
              <p:nvPr/>
            </p:nvSpPr>
            <p:spPr bwMode="auto">
              <a:xfrm rot="11252307">
                <a:off x="4052" y="1175"/>
                <a:ext cx="970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47:09:0114002:37                     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29 863 кв. м </a:t>
                </a:r>
              </a:p>
            </p:txBody>
          </p:sp>
          <p:sp>
            <p:nvSpPr>
              <p:cNvPr id="4114" name="Rectangle 20"/>
              <p:cNvSpPr>
                <a:spLocks noChangeArrowheads="1"/>
              </p:cNvSpPr>
              <p:nvPr/>
            </p:nvSpPr>
            <p:spPr bwMode="auto">
              <a:xfrm rot="16200000">
                <a:off x="4201" y="2223"/>
                <a:ext cx="827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47:09:0114002:36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152 360 кв. м </a:t>
                </a:r>
              </a:p>
            </p:txBody>
          </p:sp>
          <p:sp>
            <p:nvSpPr>
              <p:cNvPr id="4115" name="Freeform 21"/>
              <p:cNvSpPr>
                <a:spLocks/>
              </p:cNvSpPr>
              <p:nvPr/>
            </p:nvSpPr>
            <p:spPr bwMode="auto">
              <a:xfrm rot="-5400000">
                <a:off x="3381" y="977"/>
                <a:ext cx="1658" cy="2262"/>
              </a:xfrm>
              <a:custGeom>
                <a:avLst/>
                <a:gdLst>
                  <a:gd name="T0" fmla="*/ 0 w 2854"/>
                  <a:gd name="T1" fmla="*/ 1387 h 3284"/>
                  <a:gd name="T2" fmla="*/ 159 w 2854"/>
                  <a:gd name="T3" fmla="*/ 0 h 3284"/>
                  <a:gd name="T4" fmla="*/ 644 w 2854"/>
                  <a:gd name="T5" fmla="*/ 151 h 3284"/>
                  <a:gd name="T6" fmla="*/ 522 w 2854"/>
                  <a:gd name="T7" fmla="*/ 1252 h 3284"/>
                  <a:gd name="T8" fmla="*/ 644 w 2854"/>
                  <a:gd name="T9" fmla="*/ 1297 h 3284"/>
                  <a:gd name="T10" fmla="*/ 821 w 2854"/>
                  <a:gd name="T11" fmla="*/ 204 h 3284"/>
                  <a:gd name="T12" fmla="*/ 963 w 2854"/>
                  <a:gd name="T13" fmla="*/ 261 h 3284"/>
                  <a:gd name="T14" fmla="*/ 844 w 2854"/>
                  <a:gd name="T15" fmla="*/ 1391 h 3284"/>
                  <a:gd name="T16" fmla="*/ 641 w 2854"/>
                  <a:gd name="T17" fmla="*/ 1338 h 3284"/>
                  <a:gd name="T18" fmla="*/ 600 w 2854"/>
                  <a:gd name="T19" fmla="*/ 1558 h 3284"/>
                  <a:gd name="T20" fmla="*/ 0 w 2854"/>
                  <a:gd name="T21" fmla="*/ 1387 h 32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54"/>
                  <a:gd name="T34" fmla="*/ 0 h 3284"/>
                  <a:gd name="T35" fmla="*/ 2854 w 2854"/>
                  <a:gd name="T36" fmla="*/ 3284 h 32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54" h="3284">
                    <a:moveTo>
                      <a:pt x="0" y="2923"/>
                    </a:moveTo>
                    <a:lnTo>
                      <a:pt x="472" y="0"/>
                    </a:lnTo>
                    <a:lnTo>
                      <a:pt x="1908" y="318"/>
                    </a:lnTo>
                    <a:lnTo>
                      <a:pt x="1547" y="2639"/>
                    </a:lnTo>
                    <a:lnTo>
                      <a:pt x="1908" y="2734"/>
                    </a:lnTo>
                    <a:lnTo>
                      <a:pt x="2433" y="430"/>
                    </a:lnTo>
                    <a:lnTo>
                      <a:pt x="2854" y="550"/>
                    </a:lnTo>
                    <a:lnTo>
                      <a:pt x="2501" y="2931"/>
                    </a:lnTo>
                    <a:lnTo>
                      <a:pt x="1899" y="2820"/>
                    </a:lnTo>
                    <a:lnTo>
                      <a:pt x="1779" y="3284"/>
                    </a:lnTo>
                    <a:lnTo>
                      <a:pt x="0" y="2923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6" name="Rectangle 22"/>
              <p:cNvSpPr>
                <a:spLocks noChangeArrowheads="1"/>
              </p:cNvSpPr>
              <p:nvPr/>
            </p:nvSpPr>
            <p:spPr bwMode="auto">
              <a:xfrm rot="16200000">
                <a:off x="2844" y="2772"/>
                <a:ext cx="794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47:09:0114002:28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43 996 кв. м </a:t>
                </a:r>
              </a:p>
            </p:txBody>
          </p:sp>
          <p:sp>
            <p:nvSpPr>
              <p:cNvPr id="4117" name="Freeform 23"/>
              <p:cNvSpPr>
                <a:spLocks/>
              </p:cNvSpPr>
              <p:nvPr/>
            </p:nvSpPr>
            <p:spPr bwMode="auto">
              <a:xfrm rot="-5400000">
                <a:off x="3733" y="1882"/>
                <a:ext cx="560" cy="2142"/>
              </a:xfrm>
              <a:custGeom>
                <a:avLst/>
                <a:gdLst>
                  <a:gd name="T0" fmla="*/ 326 w 963"/>
                  <a:gd name="T1" fmla="*/ 98 h 3107"/>
                  <a:gd name="T2" fmla="*/ 0 w 963"/>
                  <a:gd name="T3" fmla="*/ 0 h 3107"/>
                  <a:gd name="T4" fmla="*/ 113 w 963"/>
                  <a:gd name="T5" fmla="*/ 1463 h 3107"/>
                  <a:gd name="T6" fmla="*/ 169 w 963"/>
                  <a:gd name="T7" fmla="*/ 1477 h 3107"/>
                  <a:gd name="T8" fmla="*/ 326 w 963"/>
                  <a:gd name="T9" fmla="*/ 98 h 3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3"/>
                  <a:gd name="T16" fmla="*/ 0 h 3107"/>
                  <a:gd name="T17" fmla="*/ 963 w 963"/>
                  <a:gd name="T18" fmla="*/ 3107 h 3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3" h="3107">
                    <a:moveTo>
                      <a:pt x="963" y="206"/>
                    </a:moveTo>
                    <a:lnTo>
                      <a:pt x="0" y="0"/>
                    </a:lnTo>
                    <a:lnTo>
                      <a:pt x="336" y="3078"/>
                    </a:lnTo>
                    <a:lnTo>
                      <a:pt x="498" y="3107"/>
                    </a:lnTo>
                    <a:lnTo>
                      <a:pt x="963" y="206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8" name="Rectangle 24"/>
              <p:cNvSpPr>
                <a:spLocks noChangeArrowheads="1"/>
              </p:cNvSpPr>
              <p:nvPr/>
            </p:nvSpPr>
            <p:spPr bwMode="auto">
              <a:xfrm rot="11279304">
                <a:off x="3256" y="1648"/>
                <a:ext cx="1027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 smtClean="0">
                    <a:solidFill>
                      <a:schemeClr val="bg1"/>
                    </a:solidFill>
                  </a:rPr>
                  <a:t>47:09:0114002:40    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27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900 кв. м </a:t>
                </a:r>
              </a:p>
            </p:txBody>
          </p:sp>
          <p:sp>
            <p:nvSpPr>
              <p:cNvPr id="4119" name="Freeform 25"/>
              <p:cNvSpPr>
                <a:spLocks/>
              </p:cNvSpPr>
              <p:nvPr/>
            </p:nvSpPr>
            <p:spPr bwMode="auto">
              <a:xfrm rot="-5400000">
                <a:off x="3868" y="943"/>
                <a:ext cx="524" cy="1676"/>
              </a:xfrm>
              <a:custGeom>
                <a:avLst/>
                <a:gdLst>
                  <a:gd name="T0" fmla="*/ 125 w 900"/>
                  <a:gd name="T1" fmla="*/ 0 h 2433"/>
                  <a:gd name="T2" fmla="*/ 0 w 900"/>
                  <a:gd name="T3" fmla="*/ 1110 h 2433"/>
                  <a:gd name="T4" fmla="*/ 125 w 900"/>
                  <a:gd name="T5" fmla="*/ 1155 h 2433"/>
                  <a:gd name="T6" fmla="*/ 305 w 900"/>
                  <a:gd name="T7" fmla="*/ 50 h 2433"/>
                  <a:gd name="T8" fmla="*/ 125 w 900"/>
                  <a:gd name="T9" fmla="*/ 0 h 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0"/>
                  <a:gd name="T16" fmla="*/ 0 h 2433"/>
                  <a:gd name="T17" fmla="*/ 900 w 900"/>
                  <a:gd name="T18" fmla="*/ 2433 h 24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0" h="2433">
                    <a:moveTo>
                      <a:pt x="370" y="0"/>
                    </a:moveTo>
                    <a:lnTo>
                      <a:pt x="0" y="2339"/>
                    </a:lnTo>
                    <a:lnTo>
                      <a:pt x="370" y="2433"/>
                    </a:lnTo>
                    <a:lnTo>
                      <a:pt x="900" y="106"/>
                    </a:lnTo>
                    <a:lnTo>
                      <a:pt x="37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0" name="Line 26"/>
              <p:cNvSpPr>
                <a:spLocks noChangeShapeType="1"/>
              </p:cNvSpPr>
              <p:nvPr/>
            </p:nvSpPr>
            <p:spPr bwMode="auto">
              <a:xfrm rot="10800000">
                <a:off x="4744" y="3190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1" name="Text Box 27"/>
              <p:cNvSpPr txBox="1">
                <a:spLocks noChangeArrowheads="1"/>
              </p:cNvSpPr>
              <p:nvPr/>
            </p:nvSpPr>
            <p:spPr bwMode="auto">
              <a:xfrm rot="-5400000">
                <a:off x="4556" y="3114"/>
                <a:ext cx="142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 b="1">
                    <a:solidFill>
                      <a:schemeClr val="bg1"/>
                    </a:solidFill>
                  </a:rPr>
                  <a:t>С</a:t>
                </a:r>
              </a:p>
            </p:txBody>
          </p:sp>
          <p:sp>
            <p:nvSpPr>
              <p:cNvPr id="4122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5464" y="3103"/>
                <a:ext cx="141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 b="1">
                    <a:solidFill>
                      <a:schemeClr val="bg1"/>
                    </a:solidFill>
                  </a:rPr>
                  <a:t>Ю</a:t>
                </a:r>
              </a:p>
            </p:txBody>
          </p:sp>
          <p:sp>
            <p:nvSpPr>
              <p:cNvPr id="4123" name="Rectangle 29"/>
              <p:cNvSpPr>
                <a:spLocks noChangeArrowheads="1"/>
              </p:cNvSpPr>
              <p:nvPr/>
            </p:nvSpPr>
            <p:spPr bwMode="auto">
              <a:xfrm rot="11342747">
                <a:off x="1343" y="1648"/>
                <a:ext cx="971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:1039005:576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21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930 кв. м </a:t>
                </a:r>
              </a:p>
            </p:txBody>
          </p:sp>
          <p:sp>
            <p:nvSpPr>
              <p:cNvPr id="4124" name="Freeform 30"/>
              <p:cNvSpPr>
                <a:spLocks/>
              </p:cNvSpPr>
              <p:nvPr/>
            </p:nvSpPr>
            <p:spPr bwMode="auto">
              <a:xfrm rot="-5400000">
                <a:off x="1541" y="1365"/>
                <a:ext cx="561" cy="880"/>
              </a:xfrm>
              <a:custGeom>
                <a:avLst/>
                <a:gdLst>
                  <a:gd name="T0" fmla="*/ 39 w 1530"/>
                  <a:gd name="T1" fmla="*/ 0 h 1969"/>
                  <a:gd name="T2" fmla="*/ 1 w 1530"/>
                  <a:gd name="T3" fmla="*/ 311 h 1969"/>
                  <a:gd name="T4" fmla="*/ 0 w 1530"/>
                  <a:gd name="T5" fmla="*/ 345 h 1969"/>
                  <a:gd name="T6" fmla="*/ 161 w 1530"/>
                  <a:gd name="T7" fmla="*/ 393 h 1969"/>
                  <a:gd name="T8" fmla="*/ 206 w 1530"/>
                  <a:gd name="T9" fmla="*/ 45 h 1969"/>
                  <a:gd name="T10" fmla="*/ 39 w 1530"/>
                  <a:gd name="T11" fmla="*/ 0 h 19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30"/>
                  <a:gd name="T19" fmla="*/ 0 h 1969"/>
                  <a:gd name="T20" fmla="*/ 1530 w 1530"/>
                  <a:gd name="T21" fmla="*/ 1969 h 19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30" h="1969">
                    <a:moveTo>
                      <a:pt x="292" y="0"/>
                    </a:moveTo>
                    <a:lnTo>
                      <a:pt x="9" y="1556"/>
                    </a:lnTo>
                    <a:lnTo>
                      <a:pt x="0" y="1728"/>
                    </a:lnTo>
                    <a:lnTo>
                      <a:pt x="1195" y="1969"/>
                    </a:lnTo>
                    <a:lnTo>
                      <a:pt x="1530" y="224"/>
                    </a:lnTo>
                    <a:lnTo>
                      <a:pt x="292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5" name="Rectangle 31"/>
              <p:cNvSpPr>
                <a:spLocks noChangeArrowheads="1"/>
              </p:cNvSpPr>
              <p:nvPr/>
            </p:nvSpPr>
            <p:spPr bwMode="auto">
              <a:xfrm rot="11386802">
                <a:off x="2357" y="1438"/>
                <a:ext cx="954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07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:1039005:577</a:t>
                </a:r>
              </a:p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26 004 кв. м </a:t>
                </a:r>
              </a:p>
            </p:txBody>
          </p:sp>
          <p:sp>
            <p:nvSpPr>
              <p:cNvPr id="4126" name="Freeform 32"/>
              <p:cNvSpPr>
                <a:spLocks/>
              </p:cNvSpPr>
              <p:nvPr/>
            </p:nvSpPr>
            <p:spPr bwMode="auto">
              <a:xfrm rot="-5400000">
                <a:off x="2390" y="1226"/>
                <a:ext cx="702" cy="1061"/>
              </a:xfrm>
              <a:custGeom>
                <a:avLst/>
                <a:gdLst>
                  <a:gd name="T0" fmla="*/ 0 w 1917"/>
                  <a:gd name="T1" fmla="*/ 242 h 2372"/>
                  <a:gd name="T2" fmla="*/ 7 w 1917"/>
                  <a:gd name="T3" fmla="*/ 0 h 2372"/>
                  <a:gd name="T4" fmla="*/ 257 w 1917"/>
                  <a:gd name="T5" fmla="*/ 76 h 2372"/>
                  <a:gd name="T6" fmla="*/ 207 w 1917"/>
                  <a:gd name="T7" fmla="*/ 475 h 2372"/>
                  <a:gd name="T8" fmla="*/ 32 w 1917"/>
                  <a:gd name="T9" fmla="*/ 430 h 2372"/>
                  <a:gd name="T10" fmla="*/ 52 w 1917"/>
                  <a:gd name="T11" fmla="*/ 282 h 2372"/>
                  <a:gd name="T12" fmla="*/ 155 w 1917"/>
                  <a:gd name="T13" fmla="*/ 315 h 2372"/>
                  <a:gd name="T14" fmla="*/ 177 w 1917"/>
                  <a:gd name="T15" fmla="*/ 139 h 2372"/>
                  <a:gd name="T16" fmla="*/ 75 w 1917"/>
                  <a:gd name="T17" fmla="*/ 110 h 2372"/>
                  <a:gd name="T18" fmla="*/ 57 w 1917"/>
                  <a:gd name="T19" fmla="*/ 255 h 2372"/>
                  <a:gd name="T20" fmla="*/ 0 w 1917"/>
                  <a:gd name="T21" fmla="*/ 242 h 23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17"/>
                  <a:gd name="T34" fmla="*/ 0 h 2372"/>
                  <a:gd name="T35" fmla="*/ 1917 w 1917"/>
                  <a:gd name="T36" fmla="*/ 2372 h 23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17" h="2372">
                    <a:moveTo>
                      <a:pt x="0" y="1207"/>
                    </a:moveTo>
                    <a:lnTo>
                      <a:pt x="52" y="0"/>
                    </a:lnTo>
                    <a:lnTo>
                      <a:pt x="1917" y="378"/>
                    </a:lnTo>
                    <a:lnTo>
                      <a:pt x="1539" y="2372"/>
                    </a:lnTo>
                    <a:lnTo>
                      <a:pt x="241" y="2149"/>
                    </a:lnTo>
                    <a:lnTo>
                      <a:pt x="387" y="1410"/>
                    </a:lnTo>
                    <a:lnTo>
                      <a:pt x="1152" y="1573"/>
                    </a:lnTo>
                    <a:lnTo>
                      <a:pt x="1315" y="696"/>
                    </a:lnTo>
                    <a:lnTo>
                      <a:pt x="559" y="550"/>
                    </a:lnTo>
                    <a:lnTo>
                      <a:pt x="430" y="1272"/>
                    </a:lnTo>
                    <a:lnTo>
                      <a:pt x="0" y="1207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7" name="Rectangle 33"/>
              <p:cNvSpPr>
                <a:spLocks noChangeArrowheads="1"/>
              </p:cNvSpPr>
              <p:nvPr/>
            </p:nvSpPr>
            <p:spPr bwMode="auto">
              <a:xfrm rot="16200000">
                <a:off x="2271" y="3808"/>
                <a:ext cx="841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:1039005:578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512 кв. м </a:t>
                </a:r>
              </a:p>
            </p:txBody>
          </p:sp>
          <p:sp>
            <p:nvSpPr>
              <p:cNvPr id="4128" name="Freeform 34"/>
              <p:cNvSpPr>
                <a:spLocks/>
              </p:cNvSpPr>
              <p:nvPr/>
            </p:nvSpPr>
            <p:spPr bwMode="auto">
              <a:xfrm flipH="1">
                <a:off x="2660" y="2115"/>
                <a:ext cx="39" cy="2205"/>
              </a:xfrm>
              <a:custGeom>
                <a:avLst/>
                <a:gdLst>
                  <a:gd name="T0" fmla="*/ 0 w 243"/>
                  <a:gd name="T1" fmla="*/ 236 h 794"/>
                  <a:gd name="T2" fmla="*/ 0 w 243"/>
                  <a:gd name="T3" fmla="*/ 24 h 794"/>
                  <a:gd name="T4" fmla="*/ 108 w 243"/>
                  <a:gd name="T5" fmla="*/ 0 h 794"/>
                  <a:gd name="T6" fmla="*/ 0 60000 65536"/>
                  <a:gd name="T7" fmla="*/ 0 60000 65536"/>
                  <a:gd name="T8" fmla="*/ 0 60000 65536"/>
                  <a:gd name="T9" fmla="*/ 0 w 243"/>
                  <a:gd name="T10" fmla="*/ 0 h 794"/>
                  <a:gd name="T11" fmla="*/ 243 w 243"/>
                  <a:gd name="T12" fmla="*/ 794 h 794"/>
                  <a:gd name="connsiteX0" fmla="*/ 120 w 10120"/>
                  <a:gd name="connsiteY0" fmla="*/ 10000 h 18848"/>
                  <a:gd name="connsiteX1" fmla="*/ 4970 w 10120"/>
                  <a:gd name="connsiteY1" fmla="*/ 18848 h 18848"/>
                  <a:gd name="connsiteX2" fmla="*/ 120 w 10120"/>
                  <a:gd name="connsiteY2" fmla="*/ 1008 h 18848"/>
                  <a:gd name="connsiteX3" fmla="*/ 10120 w 10120"/>
                  <a:gd name="connsiteY3" fmla="*/ 0 h 18848"/>
                  <a:gd name="connsiteX0" fmla="*/ 4970 w 10120"/>
                  <a:gd name="connsiteY0" fmla="*/ 18848 h 18848"/>
                  <a:gd name="connsiteX1" fmla="*/ 120 w 10120"/>
                  <a:gd name="connsiteY1" fmla="*/ 1008 h 18848"/>
                  <a:gd name="connsiteX2" fmla="*/ 10120 w 10120"/>
                  <a:gd name="connsiteY2" fmla="*/ 0 h 18848"/>
                  <a:gd name="connsiteX0" fmla="*/ 120 w 5270"/>
                  <a:gd name="connsiteY0" fmla="*/ 18848 h 18848"/>
                  <a:gd name="connsiteX1" fmla="*/ 120 w 5270"/>
                  <a:gd name="connsiteY1" fmla="*/ 5230 h 18848"/>
                  <a:gd name="connsiteX2" fmla="*/ 5270 w 5270"/>
                  <a:gd name="connsiteY2" fmla="*/ 0 h 18848"/>
                  <a:gd name="connsiteX0" fmla="*/ 229 w 10001"/>
                  <a:gd name="connsiteY0" fmla="*/ 10000 h 10000"/>
                  <a:gd name="connsiteX1" fmla="*/ 228 w 10001"/>
                  <a:gd name="connsiteY1" fmla="*/ 2219 h 10000"/>
                  <a:gd name="connsiteX2" fmla="*/ 10001 w 10001"/>
                  <a:gd name="connsiteY2" fmla="*/ 0 h 10000"/>
                  <a:gd name="connsiteX0" fmla="*/ 228 w 10001"/>
                  <a:gd name="connsiteY0" fmla="*/ 10556 h 10556"/>
                  <a:gd name="connsiteX1" fmla="*/ 228 w 10001"/>
                  <a:gd name="connsiteY1" fmla="*/ 2219 h 10556"/>
                  <a:gd name="connsiteX2" fmla="*/ 10001 w 10001"/>
                  <a:gd name="connsiteY2" fmla="*/ 0 h 10556"/>
                  <a:gd name="connsiteX0" fmla="*/ 1547 w 11320"/>
                  <a:gd name="connsiteY0" fmla="*/ 10556 h 10556"/>
                  <a:gd name="connsiteX1" fmla="*/ 1547 w 11320"/>
                  <a:gd name="connsiteY1" fmla="*/ 8332 h 10556"/>
                  <a:gd name="connsiteX2" fmla="*/ 1547 w 11320"/>
                  <a:gd name="connsiteY2" fmla="*/ 2219 h 10556"/>
                  <a:gd name="connsiteX3" fmla="*/ 11320 w 11320"/>
                  <a:gd name="connsiteY3" fmla="*/ 0 h 10556"/>
                  <a:gd name="connsiteX0" fmla="*/ 6860 w 16633"/>
                  <a:gd name="connsiteY0" fmla="*/ 10556 h 10556"/>
                  <a:gd name="connsiteX1" fmla="*/ 6860 w 16633"/>
                  <a:gd name="connsiteY1" fmla="*/ 8332 h 10556"/>
                  <a:gd name="connsiteX2" fmla="*/ 1547 w 16633"/>
                  <a:gd name="connsiteY2" fmla="*/ 2775 h 10556"/>
                  <a:gd name="connsiteX3" fmla="*/ 16633 w 16633"/>
                  <a:gd name="connsiteY3" fmla="*/ 0 h 10556"/>
                  <a:gd name="connsiteX0" fmla="*/ 6942 w 16715"/>
                  <a:gd name="connsiteY0" fmla="*/ 10556 h 10556"/>
                  <a:gd name="connsiteX1" fmla="*/ 1629 w 16715"/>
                  <a:gd name="connsiteY1" fmla="*/ 2775 h 10556"/>
                  <a:gd name="connsiteX2" fmla="*/ 16715 w 16715"/>
                  <a:gd name="connsiteY2" fmla="*/ 0 h 10556"/>
                  <a:gd name="connsiteX0" fmla="*/ 5313 w 15086"/>
                  <a:gd name="connsiteY0" fmla="*/ 10556 h 10556"/>
                  <a:gd name="connsiteX1" fmla="*/ 0 w 15086"/>
                  <a:gd name="connsiteY1" fmla="*/ 2775 h 10556"/>
                  <a:gd name="connsiteX2" fmla="*/ 15086 w 15086"/>
                  <a:gd name="connsiteY2" fmla="*/ 0 h 10556"/>
                  <a:gd name="connsiteX0" fmla="*/ 5313 w 15086"/>
                  <a:gd name="connsiteY0" fmla="*/ 9444 h 9444"/>
                  <a:gd name="connsiteX1" fmla="*/ 0 w 15086"/>
                  <a:gd name="connsiteY1" fmla="*/ 2775 h 9444"/>
                  <a:gd name="connsiteX2" fmla="*/ 15086 w 15086"/>
                  <a:gd name="connsiteY2" fmla="*/ 0 h 9444"/>
                  <a:gd name="connsiteX0" fmla="*/ 0 w 6478"/>
                  <a:gd name="connsiteY0" fmla="*/ 10000 h 10000"/>
                  <a:gd name="connsiteX1" fmla="*/ 0 w 6478"/>
                  <a:gd name="connsiteY1" fmla="*/ 1761 h 10000"/>
                  <a:gd name="connsiteX2" fmla="*/ 6478 w 6478"/>
                  <a:gd name="connsiteY2" fmla="*/ 0 h 10000"/>
                  <a:gd name="connsiteX0" fmla="*/ 0 w 10000"/>
                  <a:gd name="connsiteY0" fmla="*/ 10589 h 10589"/>
                  <a:gd name="connsiteX1" fmla="*/ 0 w 10000"/>
                  <a:gd name="connsiteY1" fmla="*/ 1761 h 10589"/>
                  <a:gd name="connsiteX2" fmla="*/ 10000 w 10000"/>
                  <a:gd name="connsiteY2" fmla="*/ 0 h 10589"/>
                  <a:gd name="connsiteX0" fmla="*/ 0 w 10000"/>
                  <a:gd name="connsiteY0" fmla="*/ 10589 h 10589"/>
                  <a:gd name="connsiteX1" fmla="*/ 0 w 10000"/>
                  <a:gd name="connsiteY1" fmla="*/ 2349 h 10589"/>
                  <a:gd name="connsiteX2" fmla="*/ 10000 w 10000"/>
                  <a:gd name="connsiteY2" fmla="*/ 0 h 1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0589">
                    <a:moveTo>
                      <a:pt x="0" y="10589"/>
                    </a:moveTo>
                    <a:lnTo>
                      <a:pt x="0" y="2349"/>
                    </a:lnTo>
                    <a:lnTo>
                      <a:pt x="10000" y="0"/>
                    </a:lnTo>
                  </a:path>
                </a:pathLst>
              </a:custGeom>
              <a:noFill/>
              <a:ln w="952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0" name="Freeform 36"/>
              <p:cNvSpPr>
                <a:spLocks/>
              </p:cNvSpPr>
              <p:nvPr/>
            </p:nvSpPr>
            <p:spPr bwMode="auto">
              <a:xfrm rot="-5400000">
                <a:off x="1684" y="492"/>
                <a:ext cx="517" cy="923"/>
              </a:xfrm>
              <a:custGeom>
                <a:avLst/>
                <a:gdLst>
                  <a:gd name="T0" fmla="*/ 51 w 1410"/>
                  <a:gd name="T1" fmla="*/ 0 h 2063"/>
                  <a:gd name="T2" fmla="*/ 0 w 1410"/>
                  <a:gd name="T3" fmla="*/ 399 h 2063"/>
                  <a:gd name="T4" fmla="*/ 49 w 1410"/>
                  <a:gd name="T5" fmla="*/ 413 h 2063"/>
                  <a:gd name="T6" fmla="*/ 67 w 1410"/>
                  <a:gd name="T7" fmla="*/ 248 h 2063"/>
                  <a:gd name="T8" fmla="*/ 69 w 1410"/>
                  <a:gd name="T9" fmla="*/ 249 h 2063"/>
                  <a:gd name="T10" fmla="*/ 80 w 1410"/>
                  <a:gd name="T11" fmla="*/ 102 h 2063"/>
                  <a:gd name="T12" fmla="*/ 177 w 1410"/>
                  <a:gd name="T13" fmla="*/ 132 h 2063"/>
                  <a:gd name="T14" fmla="*/ 190 w 1410"/>
                  <a:gd name="T15" fmla="*/ 33 h 2063"/>
                  <a:gd name="T16" fmla="*/ 51 w 1410"/>
                  <a:gd name="T17" fmla="*/ 0 h 20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10"/>
                  <a:gd name="T28" fmla="*/ 0 h 2063"/>
                  <a:gd name="T29" fmla="*/ 1410 w 1410"/>
                  <a:gd name="T30" fmla="*/ 2063 h 20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10" h="2063">
                    <a:moveTo>
                      <a:pt x="379" y="0"/>
                    </a:moveTo>
                    <a:lnTo>
                      <a:pt x="0" y="1994"/>
                    </a:lnTo>
                    <a:lnTo>
                      <a:pt x="362" y="2063"/>
                    </a:lnTo>
                    <a:lnTo>
                      <a:pt x="499" y="1238"/>
                    </a:lnTo>
                    <a:lnTo>
                      <a:pt x="516" y="1246"/>
                    </a:lnTo>
                    <a:lnTo>
                      <a:pt x="594" y="507"/>
                    </a:lnTo>
                    <a:lnTo>
                      <a:pt x="1316" y="662"/>
                    </a:lnTo>
                    <a:lnTo>
                      <a:pt x="1410" y="163"/>
                    </a:lnTo>
                    <a:lnTo>
                      <a:pt x="379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1" name="Freeform 37"/>
              <p:cNvSpPr>
                <a:spLocks/>
              </p:cNvSpPr>
              <p:nvPr/>
            </p:nvSpPr>
            <p:spPr bwMode="auto">
              <a:xfrm rot="-5400000">
                <a:off x="1539" y="1712"/>
                <a:ext cx="119" cy="742"/>
              </a:xfrm>
              <a:custGeom>
                <a:avLst/>
                <a:gdLst>
                  <a:gd name="T0" fmla="*/ 7 w 322"/>
                  <a:gd name="T1" fmla="*/ 0 h 1662"/>
                  <a:gd name="T2" fmla="*/ 0 w 322"/>
                  <a:gd name="T3" fmla="*/ 331 h 1662"/>
                  <a:gd name="T4" fmla="*/ 44 w 322"/>
                  <a:gd name="T5" fmla="*/ 9 h 1662"/>
                  <a:gd name="T6" fmla="*/ 7 w 322"/>
                  <a:gd name="T7" fmla="*/ 0 h 16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1662"/>
                  <a:gd name="T14" fmla="*/ 322 w 322"/>
                  <a:gd name="T15" fmla="*/ 1662 h 16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1662">
                    <a:moveTo>
                      <a:pt x="50" y="0"/>
                    </a:moveTo>
                    <a:lnTo>
                      <a:pt x="0" y="1662"/>
                    </a:lnTo>
                    <a:lnTo>
                      <a:pt x="322" y="45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2" name="Rectangle 38"/>
              <p:cNvSpPr>
                <a:spLocks noChangeArrowheads="1"/>
              </p:cNvSpPr>
              <p:nvPr/>
            </p:nvSpPr>
            <p:spPr bwMode="auto">
              <a:xfrm rot="16200000">
                <a:off x="933" y="3012"/>
                <a:ext cx="786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:1039005:580 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2 090 кв. м </a:t>
                </a:r>
              </a:p>
            </p:txBody>
          </p:sp>
          <p:sp>
            <p:nvSpPr>
              <p:cNvPr id="4133" name="Freeform 39"/>
              <p:cNvSpPr>
                <a:spLocks/>
              </p:cNvSpPr>
              <p:nvPr/>
            </p:nvSpPr>
            <p:spPr bwMode="auto">
              <a:xfrm>
                <a:off x="1313" y="2137"/>
                <a:ext cx="74" cy="1308"/>
              </a:xfrm>
              <a:custGeom>
                <a:avLst/>
                <a:gdLst>
                  <a:gd name="T0" fmla="*/ 0 w 1"/>
                  <a:gd name="T1" fmla="*/ 442 h 684"/>
                  <a:gd name="T2" fmla="*/ 0 w 1"/>
                  <a:gd name="T3" fmla="*/ 0 h 684"/>
                  <a:gd name="T4" fmla="*/ 0 60000 65536"/>
                  <a:gd name="T5" fmla="*/ 0 60000 65536"/>
                  <a:gd name="T6" fmla="*/ 0 w 1"/>
                  <a:gd name="T7" fmla="*/ 0 h 684"/>
                  <a:gd name="T8" fmla="*/ 1 w 1"/>
                  <a:gd name="T9" fmla="*/ 684 h 68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84">
                    <a:moveTo>
                      <a:pt x="0" y="684"/>
                    </a:moveTo>
                    <a:lnTo>
                      <a:pt x="0" y="0"/>
                    </a:lnTo>
                  </a:path>
                </a:pathLst>
              </a:custGeom>
              <a:noFill/>
              <a:ln w="9525" cmpd="sng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4" name="Rectangle 40"/>
              <p:cNvSpPr>
                <a:spLocks noChangeArrowheads="1"/>
              </p:cNvSpPr>
              <p:nvPr/>
            </p:nvSpPr>
            <p:spPr bwMode="auto">
              <a:xfrm rot="11352070">
                <a:off x="2340" y="1270"/>
                <a:ext cx="969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:1039005:581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16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546 кв. м </a:t>
                </a:r>
              </a:p>
            </p:txBody>
          </p:sp>
          <p:sp>
            <p:nvSpPr>
              <p:cNvPr id="4135" name="Freeform 41"/>
              <p:cNvSpPr>
                <a:spLocks/>
              </p:cNvSpPr>
              <p:nvPr/>
            </p:nvSpPr>
            <p:spPr bwMode="auto">
              <a:xfrm rot="-5400000">
                <a:off x="2443" y="1056"/>
                <a:ext cx="1006" cy="1135"/>
              </a:xfrm>
              <a:custGeom>
                <a:avLst/>
                <a:gdLst>
                  <a:gd name="T0" fmla="*/ 265 w 2743"/>
                  <a:gd name="T1" fmla="*/ 0 h 2536"/>
                  <a:gd name="T2" fmla="*/ 214 w 2743"/>
                  <a:gd name="T3" fmla="*/ 399 h 2536"/>
                  <a:gd name="T4" fmla="*/ 0 w 2743"/>
                  <a:gd name="T5" fmla="*/ 343 h 2536"/>
                  <a:gd name="T6" fmla="*/ 0 w 2743"/>
                  <a:gd name="T7" fmla="*/ 380 h 2536"/>
                  <a:gd name="T8" fmla="*/ 215 w 2743"/>
                  <a:gd name="T9" fmla="*/ 448 h 2536"/>
                  <a:gd name="T10" fmla="*/ 363 w 2743"/>
                  <a:gd name="T11" fmla="*/ 508 h 2536"/>
                  <a:gd name="T12" fmla="*/ 369 w 2743"/>
                  <a:gd name="T13" fmla="*/ 449 h 2536"/>
                  <a:gd name="T14" fmla="*/ 280 w 2743"/>
                  <a:gd name="T15" fmla="*/ 420 h 2536"/>
                  <a:gd name="T16" fmla="*/ 331 w 2743"/>
                  <a:gd name="T17" fmla="*/ 19 h 2536"/>
                  <a:gd name="T18" fmla="*/ 265 w 2743"/>
                  <a:gd name="T19" fmla="*/ 0 h 2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43"/>
                  <a:gd name="T31" fmla="*/ 0 h 2536"/>
                  <a:gd name="T32" fmla="*/ 2743 w 2743"/>
                  <a:gd name="T33" fmla="*/ 2536 h 2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43" h="2536">
                    <a:moveTo>
                      <a:pt x="1969" y="0"/>
                    </a:moveTo>
                    <a:lnTo>
                      <a:pt x="1591" y="1994"/>
                    </a:lnTo>
                    <a:lnTo>
                      <a:pt x="0" y="1711"/>
                    </a:lnTo>
                    <a:lnTo>
                      <a:pt x="0" y="1900"/>
                    </a:lnTo>
                    <a:lnTo>
                      <a:pt x="1599" y="2235"/>
                    </a:lnTo>
                    <a:lnTo>
                      <a:pt x="2700" y="2536"/>
                    </a:lnTo>
                    <a:lnTo>
                      <a:pt x="2743" y="2244"/>
                    </a:lnTo>
                    <a:lnTo>
                      <a:pt x="2081" y="2098"/>
                    </a:lnTo>
                    <a:lnTo>
                      <a:pt x="2459" y="95"/>
                    </a:lnTo>
                    <a:lnTo>
                      <a:pt x="1969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6" name="Freeform 42"/>
              <p:cNvSpPr>
                <a:spLocks/>
              </p:cNvSpPr>
              <p:nvPr/>
            </p:nvSpPr>
            <p:spPr bwMode="auto">
              <a:xfrm rot="-5400000">
                <a:off x="2191" y="857"/>
                <a:ext cx="60" cy="379"/>
              </a:xfrm>
              <a:custGeom>
                <a:avLst/>
                <a:gdLst>
                  <a:gd name="T0" fmla="*/ 0 w 163"/>
                  <a:gd name="T1" fmla="*/ 169 h 843"/>
                  <a:gd name="T2" fmla="*/ 11 w 163"/>
                  <a:gd name="T3" fmla="*/ 170 h 843"/>
                  <a:gd name="T4" fmla="*/ 22 w 163"/>
                  <a:gd name="T5" fmla="*/ 0 h 843"/>
                  <a:gd name="T6" fmla="*/ 18 w 163"/>
                  <a:gd name="T7" fmla="*/ 2 h 843"/>
                  <a:gd name="T8" fmla="*/ 0 w 163"/>
                  <a:gd name="T9" fmla="*/ 169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843"/>
                  <a:gd name="T17" fmla="*/ 163 w 163"/>
                  <a:gd name="T18" fmla="*/ 843 h 8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843">
                    <a:moveTo>
                      <a:pt x="0" y="833"/>
                    </a:moveTo>
                    <a:lnTo>
                      <a:pt x="85" y="843"/>
                    </a:lnTo>
                    <a:lnTo>
                      <a:pt x="163" y="0"/>
                    </a:lnTo>
                    <a:lnTo>
                      <a:pt x="137" y="9"/>
                    </a:lnTo>
                    <a:lnTo>
                      <a:pt x="0" y="833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7" name="Rectangle 43"/>
              <p:cNvSpPr>
                <a:spLocks noChangeArrowheads="1"/>
              </p:cNvSpPr>
              <p:nvPr/>
            </p:nvSpPr>
            <p:spPr bwMode="auto">
              <a:xfrm rot="16200000">
                <a:off x="1883" y="441"/>
                <a:ext cx="883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:1039005:582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482 кв. м </a:t>
                </a:r>
              </a:p>
            </p:txBody>
          </p:sp>
          <p:sp>
            <p:nvSpPr>
              <p:cNvPr id="4139" name="Freeform 45"/>
              <p:cNvSpPr>
                <a:spLocks/>
              </p:cNvSpPr>
              <p:nvPr/>
            </p:nvSpPr>
            <p:spPr bwMode="auto">
              <a:xfrm rot="-5400000">
                <a:off x="1038" y="732"/>
                <a:ext cx="100" cy="539"/>
              </a:xfrm>
              <a:custGeom>
                <a:avLst/>
                <a:gdLst>
                  <a:gd name="T0" fmla="*/ 29 w 275"/>
                  <a:gd name="T1" fmla="*/ 0 h 1204"/>
                  <a:gd name="T2" fmla="*/ 0 w 275"/>
                  <a:gd name="T3" fmla="*/ 241 h 1204"/>
                  <a:gd name="T4" fmla="*/ 36 w 275"/>
                  <a:gd name="T5" fmla="*/ 2 h 1204"/>
                  <a:gd name="T6" fmla="*/ 29 w 275"/>
                  <a:gd name="T7" fmla="*/ 0 h 1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5"/>
                  <a:gd name="T13" fmla="*/ 0 h 1204"/>
                  <a:gd name="T14" fmla="*/ 275 w 275"/>
                  <a:gd name="T15" fmla="*/ 1204 h 1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5" h="1204">
                    <a:moveTo>
                      <a:pt x="223" y="0"/>
                    </a:moveTo>
                    <a:lnTo>
                      <a:pt x="0" y="1204"/>
                    </a:lnTo>
                    <a:lnTo>
                      <a:pt x="275" y="9"/>
                    </a:lnTo>
                    <a:lnTo>
                      <a:pt x="223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0" name="Rectangle 46"/>
              <p:cNvSpPr>
                <a:spLocks noChangeArrowheads="1"/>
              </p:cNvSpPr>
              <p:nvPr/>
            </p:nvSpPr>
            <p:spPr bwMode="auto">
              <a:xfrm rot="16200000">
                <a:off x="568" y="420"/>
                <a:ext cx="825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:1039005:583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240 кв. м </a:t>
                </a:r>
              </a:p>
            </p:txBody>
          </p:sp>
          <p:sp>
            <p:nvSpPr>
              <p:cNvPr id="4141" name="Freeform 47"/>
              <p:cNvSpPr>
                <a:spLocks/>
              </p:cNvSpPr>
              <p:nvPr/>
            </p:nvSpPr>
            <p:spPr bwMode="auto">
              <a:xfrm>
                <a:off x="984" y="347"/>
                <a:ext cx="16" cy="628"/>
              </a:xfrm>
              <a:custGeom>
                <a:avLst/>
                <a:gdLst>
                  <a:gd name="T0" fmla="*/ 14 w 18"/>
                  <a:gd name="T1" fmla="*/ 0 h 810"/>
                  <a:gd name="T2" fmla="*/ 0 w 18"/>
                  <a:gd name="T3" fmla="*/ 487 h 810"/>
                  <a:gd name="T4" fmla="*/ 0 60000 65536"/>
                  <a:gd name="T5" fmla="*/ 0 60000 65536"/>
                  <a:gd name="T6" fmla="*/ 0 w 18"/>
                  <a:gd name="T7" fmla="*/ 0 h 810"/>
                  <a:gd name="T8" fmla="*/ 18 w 18"/>
                  <a:gd name="T9" fmla="*/ 810 h 8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" h="810">
                    <a:moveTo>
                      <a:pt x="18" y="0"/>
                    </a:moveTo>
                    <a:lnTo>
                      <a:pt x="0" y="810"/>
                    </a:lnTo>
                  </a:path>
                </a:pathLst>
              </a:custGeom>
              <a:noFill/>
              <a:ln w="952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2" name="Freeform 48"/>
              <p:cNvSpPr>
                <a:spLocks/>
              </p:cNvSpPr>
              <p:nvPr/>
            </p:nvSpPr>
            <p:spPr bwMode="auto">
              <a:xfrm rot="-5400000">
                <a:off x="1638" y="581"/>
                <a:ext cx="62" cy="231"/>
              </a:xfrm>
              <a:custGeom>
                <a:avLst/>
                <a:gdLst>
                  <a:gd name="T0" fmla="*/ 12 w 172"/>
                  <a:gd name="T1" fmla="*/ 0 h 516"/>
                  <a:gd name="T2" fmla="*/ 0 w 172"/>
                  <a:gd name="T3" fmla="*/ 100 h 516"/>
                  <a:gd name="T4" fmla="*/ 12 w 172"/>
                  <a:gd name="T5" fmla="*/ 103 h 516"/>
                  <a:gd name="T6" fmla="*/ 22 w 172"/>
                  <a:gd name="T7" fmla="*/ 4 h 516"/>
                  <a:gd name="T8" fmla="*/ 12 w 172"/>
                  <a:gd name="T9" fmla="*/ 0 h 5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516"/>
                  <a:gd name="T17" fmla="*/ 172 w 172"/>
                  <a:gd name="T18" fmla="*/ 516 h 5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516">
                    <a:moveTo>
                      <a:pt x="95" y="0"/>
                    </a:moveTo>
                    <a:lnTo>
                      <a:pt x="0" y="499"/>
                    </a:lnTo>
                    <a:lnTo>
                      <a:pt x="95" y="516"/>
                    </a:lnTo>
                    <a:lnTo>
                      <a:pt x="172" y="17"/>
                    </a:lnTo>
                    <a:lnTo>
                      <a:pt x="95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3" name="Rectangle 49"/>
              <p:cNvSpPr>
                <a:spLocks noChangeArrowheads="1"/>
              </p:cNvSpPr>
              <p:nvPr/>
            </p:nvSpPr>
            <p:spPr bwMode="auto">
              <a:xfrm rot="16200000">
                <a:off x="1255" y="176"/>
                <a:ext cx="796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:1039005:584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436 кв. м </a:t>
                </a:r>
              </a:p>
            </p:txBody>
          </p:sp>
          <p:sp>
            <p:nvSpPr>
              <p:cNvPr id="4144" name="Freeform 50"/>
              <p:cNvSpPr>
                <a:spLocks/>
              </p:cNvSpPr>
              <p:nvPr/>
            </p:nvSpPr>
            <p:spPr bwMode="auto">
              <a:xfrm rot="-5400000">
                <a:off x="1513" y="518"/>
                <a:ext cx="319" cy="0"/>
              </a:xfrm>
              <a:custGeom>
                <a:avLst/>
                <a:gdLst>
                  <a:gd name="T0" fmla="*/ 174 w 585"/>
                  <a:gd name="T1" fmla="*/ 0 h 1"/>
                  <a:gd name="T2" fmla="*/ 0 w 585"/>
                  <a:gd name="T3" fmla="*/ 0 h 1"/>
                  <a:gd name="T4" fmla="*/ 0 60000 65536"/>
                  <a:gd name="T5" fmla="*/ 0 60000 65536"/>
                  <a:gd name="T6" fmla="*/ 0 w 585"/>
                  <a:gd name="T7" fmla="*/ 0 h 1"/>
                  <a:gd name="T8" fmla="*/ 585 w 585"/>
                  <a:gd name="T9" fmla="*/ 0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85" h="1">
                    <a:moveTo>
                      <a:pt x="58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5" name="Freeform 51"/>
              <p:cNvSpPr>
                <a:spLocks/>
              </p:cNvSpPr>
              <p:nvPr/>
            </p:nvSpPr>
            <p:spPr bwMode="auto">
              <a:xfrm rot="-5400000">
                <a:off x="1225" y="795"/>
                <a:ext cx="403" cy="122"/>
              </a:xfrm>
              <a:custGeom>
                <a:avLst/>
                <a:gdLst>
                  <a:gd name="T0" fmla="*/ 2 w 1100"/>
                  <a:gd name="T1" fmla="*/ 0 h 275"/>
                  <a:gd name="T2" fmla="*/ 0 w 1100"/>
                  <a:gd name="T3" fmla="*/ 12 h 275"/>
                  <a:gd name="T4" fmla="*/ 147 w 1100"/>
                  <a:gd name="T5" fmla="*/ 54 h 275"/>
                  <a:gd name="T6" fmla="*/ 148 w 1100"/>
                  <a:gd name="T7" fmla="*/ 37 h 275"/>
                  <a:gd name="T8" fmla="*/ 2 w 1100"/>
                  <a:gd name="T9" fmla="*/ 0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0"/>
                  <a:gd name="T16" fmla="*/ 0 h 275"/>
                  <a:gd name="T17" fmla="*/ 1100 w 1100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0" h="275">
                    <a:moveTo>
                      <a:pt x="17" y="0"/>
                    </a:moveTo>
                    <a:lnTo>
                      <a:pt x="0" y="60"/>
                    </a:lnTo>
                    <a:lnTo>
                      <a:pt x="1092" y="275"/>
                    </a:lnTo>
                    <a:lnTo>
                      <a:pt x="1100" y="189"/>
                    </a:lnTo>
                    <a:lnTo>
                      <a:pt x="17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6" name="Rectangle 52"/>
              <p:cNvSpPr>
                <a:spLocks noChangeArrowheads="1"/>
              </p:cNvSpPr>
              <p:nvPr/>
            </p:nvSpPr>
            <p:spPr bwMode="auto">
              <a:xfrm rot="16200000">
                <a:off x="848" y="338"/>
                <a:ext cx="866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:1039005:586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753 кв. м </a:t>
                </a:r>
              </a:p>
            </p:txBody>
          </p:sp>
          <p:sp>
            <p:nvSpPr>
              <p:cNvPr id="4147" name="Freeform 53"/>
              <p:cNvSpPr>
                <a:spLocks/>
              </p:cNvSpPr>
              <p:nvPr/>
            </p:nvSpPr>
            <p:spPr bwMode="auto">
              <a:xfrm>
                <a:off x="1277" y="424"/>
                <a:ext cx="127" cy="413"/>
              </a:xfrm>
              <a:custGeom>
                <a:avLst/>
                <a:gdLst>
                  <a:gd name="T0" fmla="*/ 0 w 189"/>
                  <a:gd name="T1" fmla="*/ 0 h 757"/>
                  <a:gd name="T2" fmla="*/ 3 w 189"/>
                  <a:gd name="T3" fmla="*/ 223 h 757"/>
                  <a:gd name="T4" fmla="*/ 85 w 189"/>
                  <a:gd name="T5" fmla="*/ 225 h 757"/>
                  <a:gd name="T6" fmla="*/ 0 60000 65536"/>
                  <a:gd name="T7" fmla="*/ 0 60000 65536"/>
                  <a:gd name="T8" fmla="*/ 0 60000 65536"/>
                  <a:gd name="T9" fmla="*/ 0 w 189"/>
                  <a:gd name="T10" fmla="*/ 0 h 757"/>
                  <a:gd name="T11" fmla="*/ 189 w 189"/>
                  <a:gd name="T12" fmla="*/ 757 h 7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9" h="757">
                    <a:moveTo>
                      <a:pt x="0" y="0"/>
                    </a:moveTo>
                    <a:lnTo>
                      <a:pt x="8" y="748"/>
                    </a:lnTo>
                    <a:lnTo>
                      <a:pt x="189" y="757"/>
                    </a:lnTo>
                  </a:path>
                </a:pathLst>
              </a:custGeom>
              <a:noFill/>
              <a:ln w="9525" cmpd="sng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8" name="Freeform 54"/>
              <p:cNvSpPr>
                <a:spLocks/>
              </p:cNvSpPr>
              <p:nvPr/>
            </p:nvSpPr>
            <p:spPr bwMode="auto">
              <a:xfrm rot="-5400000">
                <a:off x="1437" y="1087"/>
                <a:ext cx="717" cy="1057"/>
              </a:xfrm>
              <a:custGeom>
                <a:avLst/>
                <a:gdLst>
                  <a:gd name="T0" fmla="*/ 7 w 1960"/>
                  <a:gd name="T1" fmla="*/ 0 h 2362"/>
                  <a:gd name="T2" fmla="*/ 262 w 1960"/>
                  <a:gd name="T3" fmla="*/ 75 h 2362"/>
                  <a:gd name="T4" fmla="*/ 213 w 1960"/>
                  <a:gd name="T5" fmla="*/ 473 h 2362"/>
                  <a:gd name="T6" fmla="*/ 119 w 1960"/>
                  <a:gd name="T7" fmla="*/ 445 h 2362"/>
                  <a:gd name="T8" fmla="*/ 164 w 1960"/>
                  <a:gd name="T9" fmla="*/ 96 h 2362"/>
                  <a:gd name="T10" fmla="*/ 0 w 1960"/>
                  <a:gd name="T11" fmla="*/ 51 h 2362"/>
                  <a:gd name="T12" fmla="*/ 7 w 1960"/>
                  <a:gd name="T13" fmla="*/ 0 h 2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60"/>
                  <a:gd name="T22" fmla="*/ 0 h 2362"/>
                  <a:gd name="T23" fmla="*/ 1960 w 1960"/>
                  <a:gd name="T24" fmla="*/ 2362 h 23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60" h="2362">
                    <a:moveTo>
                      <a:pt x="48" y="0"/>
                    </a:moveTo>
                    <a:lnTo>
                      <a:pt x="1960" y="376"/>
                    </a:lnTo>
                    <a:lnTo>
                      <a:pt x="1590" y="2362"/>
                    </a:lnTo>
                    <a:lnTo>
                      <a:pt x="886" y="2224"/>
                    </a:lnTo>
                    <a:lnTo>
                      <a:pt x="1221" y="479"/>
                    </a:lnTo>
                    <a:lnTo>
                      <a:pt x="0" y="255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9" name="Rectangle 55"/>
              <p:cNvSpPr>
                <a:spLocks noChangeArrowheads="1"/>
              </p:cNvSpPr>
              <p:nvPr/>
            </p:nvSpPr>
            <p:spPr bwMode="auto">
              <a:xfrm rot="11351576">
                <a:off x="1298" y="1345"/>
                <a:ext cx="975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:1039005:587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17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243 кв. м </a:t>
                </a:r>
              </a:p>
            </p:txBody>
          </p:sp>
          <p:sp>
            <p:nvSpPr>
              <p:cNvPr id="4150" name="Freeform 56"/>
              <p:cNvSpPr>
                <a:spLocks/>
              </p:cNvSpPr>
              <p:nvPr/>
            </p:nvSpPr>
            <p:spPr bwMode="auto">
              <a:xfrm rot="-5400000">
                <a:off x="2741" y="727"/>
                <a:ext cx="319" cy="955"/>
              </a:xfrm>
              <a:custGeom>
                <a:avLst/>
                <a:gdLst>
                  <a:gd name="T0" fmla="*/ 51 w 868"/>
                  <a:gd name="T1" fmla="*/ 0 h 2132"/>
                  <a:gd name="T2" fmla="*/ 117 w 868"/>
                  <a:gd name="T3" fmla="*/ 19 h 2132"/>
                  <a:gd name="T4" fmla="*/ 87 w 868"/>
                  <a:gd name="T5" fmla="*/ 428 h 2132"/>
                  <a:gd name="T6" fmla="*/ 0 w 868"/>
                  <a:gd name="T7" fmla="*/ 400 h 2132"/>
                  <a:gd name="T8" fmla="*/ 51 w 868"/>
                  <a:gd name="T9" fmla="*/ 0 h 2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8"/>
                  <a:gd name="T16" fmla="*/ 0 h 2132"/>
                  <a:gd name="T17" fmla="*/ 868 w 868"/>
                  <a:gd name="T18" fmla="*/ 2132 h 2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8" h="2132">
                    <a:moveTo>
                      <a:pt x="375" y="0"/>
                    </a:moveTo>
                    <a:lnTo>
                      <a:pt x="868" y="95"/>
                    </a:lnTo>
                    <a:lnTo>
                      <a:pt x="647" y="2132"/>
                    </a:lnTo>
                    <a:lnTo>
                      <a:pt x="0" y="1995"/>
                    </a:lnTo>
                    <a:lnTo>
                      <a:pt x="375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1" name="Rectangle 57"/>
              <p:cNvSpPr>
                <a:spLocks noChangeArrowheads="1"/>
              </p:cNvSpPr>
              <p:nvPr/>
            </p:nvSpPr>
            <p:spPr bwMode="auto">
              <a:xfrm rot="11355055">
                <a:off x="2381" y="1078"/>
                <a:ext cx="1006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:1039005:588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11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708 кв. м </a:t>
                </a:r>
              </a:p>
            </p:txBody>
          </p:sp>
          <p:sp>
            <p:nvSpPr>
              <p:cNvPr id="4152" name="Freeform 58"/>
              <p:cNvSpPr>
                <a:spLocks/>
              </p:cNvSpPr>
              <p:nvPr/>
            </p:nvSpPr>
            <p:spPr bwMode="auto">
              <a:xfrm rot="-5400000">
                <a:off x="1426" y="1048"/>
                <a:ext cx="1046" cy="1035"/>
              </a:xfrm>
              <a:custGeom>
                <a:avLst/>
                <a:gdLst>
                  <a:gd name="T0" fmla="*/ 305 w 2854"/>
                  <a:gd name="T1" fmla="*/ 0 h 2313"/>
                  <a:gd name="T2" fmla="*/ 255 w 2854"/>
                  <a:gd name="T3" fmla="*/ 398 h 2313"/>
                  <a:gd name="T4" fmla="*/ 1 w 2854"/>
                  <a:gd name="T5" fmla="*/ 320 h 2313"/>
                  <a:gd name="T6" fmla="*/ 0 w 2854"/>
                  <a:gd name="T7" fmla="*/ 348 h 2313"/>
                  <a:gd name="T8" fmla="*/ 381 w 2854"/>
                  <a:gd name="T9" fmla="*/ 463 h 2313"/>
                  <a:gd name="T10" fmla="*/ 383 w 2854"/>
                  <a:gd name="T11" fmla="*/ 439 h 2313"/>
                  <a:gd name="T12" fmla="*/ 321 w 2854"/>
                  <a:gd name="T13" fmla="*/ 420 h 2313"/>
                  <a:gd name="T14" fmla="*/ 372 w 2854"/>
                  <a:gd name="T15" fmla="*/ 22 h 2313"/>
                  <a:gd name="T16" fmla="*/ 305 w 2854"/>
                  <a:gd name="T17" fmla="*/ 0 h 23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54"/>
                  <a:gd name="T28" fmla="*/ 0 h 2313"/>
                  <a:gd name="T29" fmla="*/ 2854 w 2854"/>
                  <a:gd name="T30" fmla="*/ 2313 h 23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54" h="2313">
                    <a:moveTo>
                      <a:pt x="2269" y="0"/>
                    </a:moveTo>
                    <a:lnTo>
                      <a:pt x="1899" y="1986"/>
                    </a:lnTo>
                    <a:lnTo>
                      <a:pt x="8" y="1599"/>
                    </a:lnTo>
                    <a:lnTo>
                      <a:pt x="0" y="1737"/>
                    </a:lnTo>
                    <a:lnTo>
                      <a:pt x="2837" y="2313"/>
                    </a:lnTo>
                    <a:lnTo>
                      <a:pt x="2854" y="2192"/>
                    </a:lnTo>
                    <a:lnTo>
                      <a:pt x="2389" y="2098"/>
                    </a:lnTo>
                    <a:lnTo>
                      <a:pt x="2768" y="112"/>
                    </a:lnTo>
                    <a:lnTo>
                      <a:pt x="2269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3" name="Rectangle 59"/>
              <p:cNvSpPr>
                <a:spLocks noChangeArrowheads="1"/>
              </p:cNvSpPr>
              <p:nvPr/>
            </p:nvSpPr>
            <p:spPr bwMode="auto">
              <a:xfrm rot="11321667">
                <a:off x="1485" y="1123"/>
                <a:ext cx="960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:1039005:59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0          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13 551 кв. м </a:t>
                </a:r>
              </a:p>
            </p:txBody>
          </p:sp>
          <p:sp>
            <p:nvSpPr>
              <p:cNvPr id="4154" name="Freeform 60"/>
              <p:cNvSpPr>
                <a:spLocks/>
              </p:cNvSpPr>
              <p:nvPr/>
            </p:nvSpPr>
            <p:spPr bwMode="auto">
              <a:xfrm rot="-5400000">
                <a:off x="1560" y="1644"/>
                <a:ext cx="185" cy="811"/>
              </a:xfrm>
              <a:custGeom>
                <a:avLst/>
                <a:gdLst>
                  <a:gd name="T0" fmla="*/ 43 w 503"/>
                  <a:gd name="T1" fmla="*/ 0 h 1814"/>
                  <a:gd name="T2" fmla="*/ 0 w 503"/>
                  <a:gd name="T3" fmla="*/ 325 h 1814"/>
                  <a:gd name="T4" fmla="*/ 22 w 503"/>
                  <a:gd name="T5" fmla="*/ 334 h 1814"/>
                  <a:gd name="T6" fmla="*/ 23 w 503"/>
                  <a:gd name="T7" fmla="*/ 363 h 1814"/>
                  <a:gd name="T8" fmla="*/ 68 w 503"/>
                  <a:gd name="T9" fmla="*/ 9 h 1814"/>
                  <a:gd name="T10" fmla="*/ 43 w 503"/>
                  <a:gd name="T11" fmla="*/ 0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3"/>
                  <a:gd name="T19" fmla="*/ 0 h 1814"/>
                  <a:gd name="T20" fmla="*/ 503 w 503"/>
                  <a:gd name="T21" fmla="*/ 1814 h 18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3" h="1814">
                    <a:moveTo>
                      <a:pt x="322" y="0"/>
                    </a:moveTo>
                    <a:lnTo>
                      <a:pt x="0" y="1625"/>
                    </a:lnTo>
                    <a:lnTo>
                      <a:pt x="164" y="1668"/>
                    </a:lnTo>
                    <a:lnTo>
                      <a:pt x="172" y="1814"/>
                    </a:lnTo>
                    <a:lnTo>
                      <a:pt x="503" y="46"/>
                    </a:lnTo>
                    <a:lnTo>
                      <a:pt x="322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5" name="Rectangle 61"/>
              <p:cNvSpPr>
                <a:spLocks noChangeArrowheads="1"/>
              </p:cNvSpPr>
              <p:nvPr/>
            </p:nvSpPr>
            <p:spPr bwMode="auto">
              <a:xfrm rot="16200000">
                <a:off x="1730" y="3353"/>
                <a:ext cx="823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:1039005:591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3 309 кв. м </a:t>
                </a:r>
              </a:p>
            </p:txBody>
          </p:sp>
          <p:sp>
            <p:nvSpPr>
              <p:cNvPr id="4156" name="Freeform 62"/>
              <p:cNvSpPr>
                <a:spLocks/>
              </p:cNvSpPr>
              <p:nvPr/>
            </p:nvSpPr>
            <p:spPr bwMode="auto">
              <a:xfrm>
                <a:off x="2013" y="2112"/>
                <a:ext cx="168" cy="1745"/>
              </a:xfrm>
              <a:custGeom>
                <a:avLst/>
                <a:gdLst>
                  <a:gd name="T0" fmla="*/ 77 w 117"/>
                  <a:gd name="T1" fmla="*/ 519 h 801"/>
                  <a:gd name="T2" fmla="*/ 111 w 117"/>
                  <a:gd name="T3" fmla="*/ 35 h 801"/>
                  <a:gd name="T4" fmla="*/ 0 w 117"/>
                  <a:gd name="T5" fmla="*/ 0 h 801"/>
                  <a:gd name="T6" fmla="*/ 0 60000 65536"/>
                  <a:gd name="T7" fmla="*/ 0 60000 65536"/>
                  <a:gd name="T8" fmla="*/ 0 60000 65536"/>
                  <a:gd name="T9" fmla="*/ 0 w 117"/>
                  <a:gd name="T10" fmla="*/ 0 h 801"/>
                  <a:gd name="T11" fmla="*/ 117 w 117"/>
                  <a:gd name="T12" fmla="*/ 801 h 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" h="801">
                    <a:moveTo>
                      <a:pt x="81" y="801"/>
                    </a:moveTo>
                    <a:lnTo>
                      <a:pt x="117" y="54"/>
                    </a:lnTo>
                    <a:lnTo>
                      <a:pt x="0" y="0"/>
                    </a:lnTo>
                  </a:path>
                </a:pathLst>
              </a:custGeom>
              <a:noFill/>
              <a:ln w="952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7" name="Freeform 63"/>
              <p:cNvSpPr>
                <a:spLocks/>
              </p:cNvSpPr>
              <p:nvPr/>
            </p:nvSpPr>
            <p:spPr bwMode="auto">
              <a:xfrm rot="-5400000">
                <a:off x="410" y="509"/>
                <a:ext cx="388" cy="530"/>
              </a:xfrm>
              <a:custGeom>
                <a:avLst/>
                <a:gdLst>
                  <a:gd name="T0" fmla="*/ 27 w 1061"/>
                  <a:gd name="T1" fmla="*/ 0 h 1186"/>
                  <a:gd name="T2" fmla="*/ 0 w 1061"/>
                  <a:gd name="T3" fmla="*/ 215 h 1186"/>
                  <a:gd name="T4" fmla="*/ 107 w 1061"/>
                  <a:gd name="T5" fmla="*/ 237 h 1186"/>
                  <a:gd name="T6" fmla="*/ 142 w 1061"/>
                  <a:gd name="T7" fmla="*/ 16 h 1186"/>
                  <a:gd name="T8" fmla="*/ 27 w 1061"/>
                  <a:gd name="T9" fmla="*/ 0 h 1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1"/>
                  <a:gd name="T16" fmla="*/ 0 h 1186"/>
                  <a:gd name="T17" fmla="*/ 1061 w 1061"/>
                  <a:gd name="T18" fmla="*/ 1186 h 1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1" h="1186">
                    <a:moveTo>
                      <a:pt x="206" y="0"/>
                    </a:moveTo>
                    <a:lnTo>
                      <a:pt x="0" y="1074"/>
                    </a:lnTo>
                    <a:lnTo>
                      <a:pt x="800" y="1186"/>
                    </a:lnTo>
                    <a:lnTo>
                      <a:pt x="1061" y="78"/>
                    </a:lnTo>
                    <a:lnTo>
                      <a:pt x="206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8" name="Rectangle 64"/>
              <p:cNvSpPr>
                <a:spLocks noChangeArrowheads="1"/>
              </p:cNvSpPr>
              <p:nvPr/>
            </p:nvSpPr>
            <p:spPr bwMode="auto">
              <a:xfrm rot="16200000">
                <a:off x="139" y="156"/>
                <a:ext cx="811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:1039005:592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9 136 кв. м </a:t>
                </a:r>
              </a:p>
            </p:txBody>
          </p:sp>
          <p:sp>
            <p:nvSpPr>
              <p:cNvPr id="4159" name="Rectangle 65"/>
              <p:cNvSpPr>
                <a:spLocks noChangeArrowheads="1"/>
              </p:cNvSpPr>
              <p:nvPr/>
            </p:nvSpPr>
            <p:spPr bwMode="auto">
              <a:xfrm rot="-5400000">
                <a:off x="2403" y="1613"/>
                <a:ext cx="527" cy="28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r>
                  <a:rPr lang="ru-RU" sz="800" b="1">
                    <a:solidFill>
                      <a:schemeClr val="bg1"/>
                    </a:solidFill>
                  </a:rPr>
                  <a:t>:593</a:t>
                </a:r>
              </a:p>
              <a:p>
                <a:pPr algn="ctr"/>
                <a:r>
                  <a:rPr lang="en-US" sz="800" b="1">
                    <a:solidFill>
                      <a:schemeClr val="bg1"/>
                    </a:solidFill>
                  </a:rPr>
                  <a:t> </a:t>
                </a:r>
                <a:endParaRPr lang="ru-RU" sz="8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800" b="1">
                    <a:solidFill>
                      <a:schemeClr val="bg1"/>
                    </a:solidFill>
                  </a:rPr>
                  <a:t>6 447  </a:t>
                </a:r>
              </a:p>
            </p:txBody>
          </p:sp>
          <p:sp>
            <p:nvSpPr>
              <p:cNvPr id="4160" name="Freeform 66"/>
              <p:cNvSpPr>
                <a:spLocks/>
              </p:cNvSpPr>
              <p:nvPr/>
            </p:nvSpPr>
            <p:spPr bwMode="auto">
              <a:xfrm rot="-5400000">
                <a:off x="494" y="1828"/>
                <a:ext cx="59" cy="437"/>
              </a:xfrm>
              <a:custGeom>
                <a:avLst/>
                <a:gdLst>
                  <a:gd name="T0" fmla="*/ 0 w 163"/>
                  <a:gd name="T1" fmla="*/ 188 h 980"/>
                  <a:gd name="T2" fmla="*/ 21 w 163"/>
                  <a:gd name="T3" fmla="*/ 0 h 980"/>
                  <a:gd name="T4" fmla="*/ 21 w 163"/>
                  <a:gd name="T5" fmla="*/ 195 h 980"/>
                  <a:gd name="T6" fmla="*/ 0 w 163"/>
                  <a:gd name="T7" fmla="*/ 188 h 9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3"/>
                  <a:gd name="T13" fmla="*/ 0 h 980"/>
                  <a:gd name="T14" fmla="*/ 163 w 163"/>
                  <a:gd name="T15" fmla="*/ 980 h 9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3" h="980">
                    <a:moveTo>
                      <a:pt x="0" y="946"/>
                    </a:moveTo>
                    <a:lnTo>
                      <a:pt x="163" y="0"/>
                    </a:lnTo>
                    <a:lnTo>
                      <a:pt x="163" y="980"/>
                    </a:lnTo>
                    <a:lnTo>
                      <a:pt x="0" y="946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1" name="Rectangle 67"/>
              <p:cNvSpPr>
                <a:spLocks noChangeArrowheads="1"/>
              </p:cNvSpPr>
              <p:nvPr/>
            </p:nvSpPr>
            <p:spPr bwMode="auto">
              <a:xfrm rot="16200000">
                <a:off x="110" y="2838"/>
                <a:ext cx="823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:1039005:594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764 кв. м </a:t>
                </a:r>
              </a:p>
            </p:txBody>
          </p:sp>
          <p:sp>
            <p:nvSpPr>
              <p:cNvPr id="4162" name="Freeform 68"/>
              <p:cNvSpPr>
                <a:spLocks/>
              </p:cNvSpPr>
              <p:nvPr/>
            </p:nvSpPr>
            <p:spPr bwMode="auto">
              <a:xfrm>
                <a:off x="533" y="2080"/>
                <a:ext cx="17" cy="1058"/>
              </a:xfrm>
              <a:custGeom>
                <a:avLst/>
                <a:gdLst>
                  <a:gd name="T0" fmla="*/ 0 w 17"/>
                  <a:gd name="T1" fmla="*/ 1058 h 1058"/>
                  <a:gd name="T2" fmla="*/ 17 w 17"/>
                  <a:gd name="T3" fmla="*/ 0 h 1058"/>
                  <a:gd name="T4" fmla="*/ 0 60000 65536"/>
                  <a:gd name="T5" fmla="*/ 0 60000 65536"/>
                  <a:gd name="T6" fmla="*/ 0 w 17"/>
                  <a:gd name="T7" fmla="*/ 0 h 1058"/>
                  <a:gd name="T8" fmla="*/ 17 w 17"/>
                  <a:gd name="T9" fmla="*/ 1058 h 105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1058">
                    <a:moveTo>
                      <a:pt x="0" y="1058"/>
                    </a:moveTo>
                    <a:lnTo>
                      <a:pt x="17" y="0"/>
                    </a:lnTo>
                  </a:path>
                </a:pathLst>
              </a:custGeom>
              <a:noFill/>
              <a:ln w="9525" cmpd="sng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3" name="Freeform 69"/>
              <p:cNvSpPr>
                <a:spLocks/>
              </p:cNvSpPr>
              <p:nvPr/>
            </p:nvSpPr>
            <p:spPr bwMode="auto">
              <a:xfrm rot="-5400000">
                <a:off x="2910" y="1865"/>
                <a:ext cx="160" cy="361"/>
              </a:xfrm>
              <a:custGeom>
                <a:avLst/>
                <a:gdLst>
                  <a:gd name="T0" fmla="*/ 6 w 439"/>
                  <a:gd name="T1" fmla="*/ 0 h 808"/>
                  <a:gd name="T2" fmla="*/ 0 w 439"/>
                  <a:gd name="T3" fmla="*/ 147 h 808"/>
                  <a:gd name="T4" fmla="*/ 39 w 439"/>
                  <a:gd name="T5" fmla="*/ 161 h 808"/>
                  <a:gd name="T6" fmla="*/ 58 w 439"/>
                  <a:gd name="T7" fmla="*/ 17 h 808"/>
                  <a:gd name="T8" fmla="*/ 6 w 439"/>
                  <a:gd name="T9" fmla="*/ 0 h 8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9"/>
                  <a:gd name="T16" fmla="*/ 0 h 808"/>
                  <a:gd name="T17" fmla="*/ 439 w 439"/>
                  <a:gd name="T18" fmla="*/ 808 h 8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9" h="808">
                    <a:moveTo>
                      <a:pt x="43" y="0"/>
                    </a:moveTo>
                    <a:lnTo>
                      <a:pt x="0" y="739"/>
                    </a:lnTo>
                    <a:lnTo>
                      <a:pt x="293" y="808"/>
                    </a:lnTo>
                    <a:lnTo>
                      <a:pt x="439" y="86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4" name="Rectangle 70"/>
              <p:cNvSpPr>
                <a:spLocks noChangeArrowheads="1"/>
              </p:cNvSpPr>
              <p:nvPr/>
            </p:nvSpPr>
            <p:spPr bwMode="auto">
              <a:xfrm rot="16200000">
                <a:off x="2586" y="2385"/>
                <a:ext cx="804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:1039005:596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   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2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518 кв. м </a:t>
                </a:r>
              </a:p>
            </p:txBody>
          </p:sp>
          <p:sp>
            <p:nvSpPr>
              <p:cNvPr id="4165" name="Freeform 71"/>
              <p:cNvSpPr>
                <a:spLocks/>
              </p:cNvSpPr>
              <p:nvPr/>
            </p:nvSpPr>
            <p:spPr bwMode="auto">
              <a:xfrm>
                <a:off x="2985" y="2126"/>
                <a:ext cx="8" cy="656"/>
              </a:xfrm>
              <a:custGeom>
                <a:avLst/>
                <a:gdLst>
                  <a:gd name="T0" fmla="*/ 0 w 9"/>
                  <a:gd name="T1" fmla="*/ 509 h 846"/>
                  <a:gd name="T2" fmla="*/ 7 w 9"/>
                  <a:gd name="T3" fmla="*/ 0 h 846"/>
                  <a:gd name="T4" fmla="*/ 0 60000 65536"/>
                  <a:gd name="T5" fmla="*/ 0 60000 65536"/>
                  <a:gd name="T6" fmla="*/ 0 w 9"/>
                  <a:gd name="T7" fmla="*/ 0 h 846"/>
                  <a:gd name="T8" fmla="*/ 9 w 9"/>
                  <a:gd name="T9" fmla="*/ 846 h 84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846">
                    <a:moveTo>
                      <a:pt x="0" y="846"/>
                    </a:moveTo>
                    <a:lnTo>
                      <a:pt x="9" y="0"/>
                    </a:lnTo>
                  </a:path>
                </a:pathLst>
              </a:custGeom>
              <a:noFill/>
              <a:ln w="9525" cmpd="sng">
                <a:solidFill>
                  <a:srgbClr val="FFFF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6" name="Freeform 72"/>
              <p:cNvSpPr>
                <a:spLocks/>
              </p:cNvSpPr>
              <p:nvPr/>
            </p:nvSpPr>
            <p:spPr bwMode="auto">
              <a:xfrm>
                <a:off x="218" y="896"/>
                <a:ext cx="1007" cy="1522"/>
              </a:xfrm>
              <a:custGeom>
                <a:avLst/>
                <a:gdLst>
                  <a:gd name="T0" fmla="*/ 120 w 1035"/>
                  <a:gd name="T1" fmla="*/ 0 h 1890"/>
                  <a:gd name="T2" fmla="*/ 0 w 1035"/>
                  <a:gd name="T3" fmla="*/ 887 h 1890"/>
                  <a:gd name="T4" fmla="*/ 912 w 1035"/>
                  <a:gd name="T5" fmla="*/ 899 h 1890"/>
                  <a:gd name="T6" fmla="*/ 835 w 1035"/>
                  <a:gd name="T7" fmla="*/ 1214 h 1890"/>
                  <a:gd name="T8" fmla="*/ 920 w 1035"/>
                  <a:gd name="T9" fmla="*/ 1226 h 1890"/>
                  <a:gd name="T10" fmla="*/ 980 w 1035"/>
                  <a:gd name="T11" fmla="*/ 986 h 18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5"/>
                  <a:gd name="T19" fmla="*/ 0 h 1890"/>
                  <a:gd name="T20" fmla="*/ 1035 w 1035"/>
                  <a:gd name="T21" fmla="*/ 1890 h 18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5" h="1890">
                    <a:moveTo>
                      <a:pt x="126" y="0"/>
                    </a:moveTo>
                    <a:lnTo>
                      <a:pt x="0" y="1368"/>
                    </a:lnTo>
                    <a:lnTo>
                      <a:pt x="963" y="1386"/>
                    </a:lnTo>
                    <a:lnTo>
                      <a:pt x="882" y="1872"/>
                    </a:lnTo>
                    <a:lnTo>
                      <a:pt x="972" y="1890"/>
                    </a:lnTo>
                    <a:lnTo>
                      <a:pt x="1035" y="1521"/>
                    </a:ln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7" name="Freeform 73"/>
              <p:cNvSpPr>
                <a:spLocks/>
              </p:cNvSpPr>
              <p:nvPr/>
            </p:nvSpPr>
            <p:spPr bwMode="auto">
              <a:xfrm>
                <a:off x="1479" y="657"/>
                <a:ext cx="96" cy="14"/>
              </a:xfrm>
              <a:custGeom>
                <a:avLst/>
                <a:gdLst>
                  <a:gd name="T0" fmla="*/ 0 w 99"/>
                  <a:gd name="T1" fmla="*/ 0 h 18"/>
                  <a:gd name="T2" fmla="*/ 93 w 99"/>
                  <a:gd name="T3" fmla="*/ 11 h 18"/>
                  <a:gd name="T4" fmla="*/ 0 60000 65536"/>
                  <a:gd name="T5" fmla="*/ 0 60000 65536"/>
                  <a:gd name="T6" fmla="*/ 0 w 99"/>
                  <a:gd name="T7" fmla="*/ 0 h 18"/>
                  <a:gd name="T8" fmla="*/ 99 w 99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9" h="18">
                    <a:moveTo>
                      <a:pt x="0" y="0"/>
                    </a:moveTo>
                    <a:lnTo>
                      <a:pt x="99" y="18"/>
                    </a:ln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8" name="Freeform 74"/>
              <p:cNvSpPr>
                <a:spLocks/>
              </p:cNvSpPr>
              <p:nvPr/>
            </p:nvSpPr>
            <p:spPr bwMode="auto">
              <a:xfrm>
                <a:off x="2766" y="1953"/>
                <a:ext cx="79" cy="15"/>
              </a:xfrm>
              <a:custGeom>
                <a:avLst/>
                <a:gdLst>
                  <a:gd name="T0" fmla="*/ 77 w 81"/>
                  <a:gd name="T1" fmla="*/ 12 h 18"/>
                  <a:gd name="T2" fmla="*/ 0 w 81"/>
                  <a:gd name="T3" fmla="*/ 0 h 18"/>
                  <a:gd name="T4" fmla="*/ 0 60000 65536"/>
                  <a:gd name="T5" fmla="*/ 0 60000 65536"/>
                  <a:gd name="T6" fmla="*/ 0 w 81"/>
                  <a:gd name="T7" fmla="*/ 0 h 18"/>
                  <a:gd name="T8" fmla="*/ 81 w 81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1" h="18">
                    <a:moveTo>
                      <a:pt x="81" y="18"/>
                    </a:moveTo>
                    <a:lnTo>
                      <a:pt x="0" y="0"/>
                    </a:ln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9" name="Freeform 75"/>
              <p:cNvSpPr>
                <a:spLocks/>
              </p:cNvSpPr>
              <p:nvPr/>
            </p:nvSpPr>
            <p:spPr bwMode="auto">
              <a:xfrm>
                <a:off x="2738" y="2105"/>
                <a:ext cx="89" cy="3"/>
              </a:xfrm>
              <a:custGeom>
                <a:avLst/>
                <a:gdLst>
                  <a:gd name="T0" fmla="*/ 0 w 92"/>
                  <a:gd name="T1" fmla="*/ 2 h 4"/>
                  <a:gd name="T2" fmla="*/ 86 w 92"/>
                  <a:gd name="T3" fmla="*/ 0 h 4"/>
                  <a:gd name="T4" fmla="*/ 0 60000 65536"/>
                  <a:gd name="T5" fmla="*/ 0 60000 65536"/>
                  <a:gd name="T6" fmla="*/ 0 w 92"/>
                  <a:gd name="T7" fmla="*/ 0 h 4"/>
                  <a:gd name="T8" fmla="*/ 92 w 92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2" h="4">
                    <a:moveTo>
                      <a:pt x="0" y="4"/>
                    </a:moveTo>
                    <a:lnTo>
                      <a:pt x="92" y="0"/>
                    </a:ln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0" name="Freeform 76"/>
              <p:cNvSpPr>
                <a:spLocks/>
              </p:cNvSpPr>
              <p:nvPr/>
            </p:nvSpPr>
            <p:spPr bwMode="auto">
              <a:xfrm>
                <a:off x="585" y="1415"/>
                <a:ext cx="324" cy="358"/>
              </a:xfrm>
              <a:custGeom>
                <a:avLst/>
                <a:gdLst>
                  <a:gd name="T0" fmla="*/ 33 w 333"/>
                  <a:gd name="T1" fmla="*/ 0 h 444"/>
                  <a:gd name="T2" fmla="*/ 0 w 333"/>
                  <a:gd name="T3" fmla="*/ 131 h 444"/>
                  <a:gd name="T4" fmla="*/ 93 w 333"/>
                  <a:gd name="T5" fmla="*/ 148 h 444"/>
                  <a:gd name="T6" fmla="*/ 59 w 333"/>
                  <a:gd name="T7" fmla="*/ 236 h 444"/>
                  <a:gd name="T8" fmla="*/ 18 w 333"/>
                  <a:gd name="T9" fmla="*/ 230 h 444"/>
                  <a:gd name="T10" fmla="*/ 9 w 333"/>
                  <a:gd name="T11" fmla="*/ 283 h 444"/>
                  <a:gd name="T12" fmla="*/ 86 w 333"/>
                  <a:gd name="T13" fmla="*/ 289 h 444"/>
                  <a:gd name="T14" fmla="*/ 145 w 333"/>
                  <a:gd name="T15" fmla="*/ 113 h 444"/>
                  <a:gd name="T16" fmla="*/ 264 w 333"/>
                  <a:gd name="T17" fmla="*/ 131 h 444"/>
                  <a:gd name="T18" fmla="*/ 222 w 333"/>
                  <a:gd name="T19" fmla="*/ 260 h 444"/>
                  <a:gd name="T20" fmla="*/ 238 w 333"/>
                  <a:gd name="T21" fmla="*/ 265 h 444"/>
                  <a:gd name="T22" fmla="*/ 315 w 333"/>
                  <a:gd name="T23" fmla="*/ 31 h 444"/>
                  <a:gd name="T24" fmla="*/ 33 w 333"/>
                  <a:gd name="T25" fmla="*/ 0 h 4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3"/>
                  <a:gd name="T40" fmla="*/ 0 h 444"/>
                  <a:gd name="T41" fmla="*/ 333 w 333"/>
                  <a:gd name="T42" fmla="*/ 444 h 4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3" h="444">
                    <a:moveTo>
                      <a:pt x="35" y="0"/>
                    </a:moveTo>
                    <a:lnTo>
                      <a:pt x="0" y="201"/>
                    </a:lnTo>
                    <a:lnTo>
                      <a:pt x="99" y="228"/>
                    </a:lnTo>
                    <a:lnTo>
                      <a:pt x="63" y="363"/>
                    </a:lnTo>
                    <a:lnTo>
                      <a:pt x="18" y="354"/>
                    </a:lnTo>
                    <a:lnTo>
                      <a:pt x="9" y="435"/>
                    </a:lnTo>
                    <a:lnTo>
                      <a:pt x="90" y="444"/>
                    </a:lnTo>
                    <a:lnTo>
                      <a:pt x="153" y="174"/>
                    </a:lnTo>
                    <a:lnTo>
                      <a:pt x="279" y="201"/>
                    </a:lnTo>
                    <a:lnTo>
                      <a:pt x="234" y="399"/>
                    </a:lnTo>
                    <a:lnTo>
                      <a:pt x="252" y="408"/>
                    </a:lnTo>
                    <a:lnTo>
                      <a:pt x="333" y="48"/>
                    </a:lnTo>
                    <a:lnTo>
                      <a:pt x="35" y="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1" name="Freeform 77"/>
              <p:cNvSpPr>
                <a:spLocks/>
              </p:cNvSpPr>
              <p:nvPr/>
            </p:nvSpPr>
            <p:spPr bwMode="auto">
              <a:xfrm>
                <a:off x="550" y="2"/>
                <a:ext cx="2" cy="626"/>
              </a:xfrm>
              <a:custGeom>
                <a:avLst/>
                <a:gdLst>
                  <a:gd name="T0" fmla="*/ 2 w 2"/>
                  <a:gd name="T1" fmla="*/ 0 h 626"/>
                  <a:gd name="T2" fmla="*/ 0 w 2"/>
                  <a:gd name="T3" fmla="*/ 626 h 626"/>
                  <a:gd name="T4" fmla="*/ 0 60000 65536"/>
                  <a:gd name="T5" fmla="*/ 0 60000 65536"/>
                  <a:gd name="T6" fmla="*/ 0 w 2"/>
                  <a:gd name="T7" fmla="*/ 0 h 626"/>
                  <a:gd name="T8" fmla="*/ 2 w 2"/>
                  <a:gd name="T9" fmla="*/ 626 h 6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26">
                    <a:moveTo>
                      <a:pt x="2" y="0"/>
                    </a:moveTo>
                    <a:lnTo>
                      <a:pt x="0" y="626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2" name="Freeform 78"/>
              <p:cNvSpPr>
                <a:spLocks/>
              </p:cNvSpPr>
              <p:nvPr/>
            </p:nvSpPr>
            <p:spPr bwMode="auto">
              <a:xfrm>
                <a:off x="118" y="541"/>
                <a:ext cx="261" cy="1464"/>
              </a:xfrm>
              <a:custGeom>
                <a:avLst/>
                <a:gdLst>
                  <a:gd name="T0" fmla="*/ 253 w 269"/>
                  <a:gd name="T1" fmla="*/ 28 h 1818"/>
                  <a:gd name="T2" fmla="*/ 111 w 269"/>
                  <a:gd name="T3" fmla="*/ 0 h 1818"/>
                  <a:gd name="T4" fmla="*/ 25 w 269"/>
                  <a:gd name="T5" fmla="*/ 368 h 1818"/>
                  <a:gd name="T6" fmla="*/ 0 w 269"/>
                  <a:gd name="T7" fmla="*/ 1179 h 1818"/>
                  <a:gd name="T8" fmla="*/ 93 w 269"/>
                  <a:gd name="T9" fmla="*/ 1179 h 18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9"/>
                  <a:gd name="T16" fmla="*/ 0 h 1818"/>
                  <a:gd name="T17" fmla="*/ 269 w 269"/>
                  <a:gd name="T18" fmla="*/ 1818 h 18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9" h="1818">
                    <a:moveTo>
                      <a:pt x="269" y="43"/>
                    </a:moveTo>
                    <a:lnTo>
                      <a:pt x="117" y="0"/>
                    </a:lnTo>
                    <a:lnTo>
                      <a:pt x="27" y="567"/>
                    </a:lnTo>
                    <a:lnTo>
                      <a:pt x="0" y="1818"/>
                    </a:lnTo>
                    <a:lnTo>
                      <a:pt x="99" y="1818"/>
                    </a:ln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3" name="Rectangle 79"/>
              <p:cNvSpPr>
                <a:spLocks noChangeArrowheads="1"/>
              </p:cNvSpPr>
              <p:nvPr/>
            </p:nvSpPr>
            <p:spPr bwMode="auto">
              <a:xfrm rot="16443951">
                <a:off x="-149" y="813"/>
                <a:ext cx="803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634  15631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 кв. м </a:t>
                </a:r>
              </a:p>
            </p:txBody>
          </p:sp>
          <p:sp>
            <p:nvSpPr>
              <p:cNvPr id="4174" name="Rectangle 80"/>
              <p:cNvSpPr>
                <a:spLocks noChangeArrowheads="1"/>
              </p:cNvSpPr>
              <p:nvPr/>
            </p:nvSpPr>
            <p:spPr bwMode="auto">
              <a:xfrm rot="16200000">
                <a:off x="702" y="1143"/>
                <a:ext cx="832" cy="39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 smtClean="0">
                    <a:solidFill>
                      <a:schemeClr val="bg1"/>
                    </a:solidFill>
                  </a:rPr>
                  <a:t>не наш 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781 70 202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 кв. м </a:t>
                </a:r>
              </a:p>
            </p:txBody>
          </p:sp>
          <p:sp>
            <p:nvSpPr>
              <p:cNvPr id="4175" name="Freeform 81"/>
              <p:cNvSpPr>
                <a:spLocks/>
              </p:cNvSpPr>
              <p:nvPr/>
            </p:nvSpPr>
            <p:spPr bwMode="auto">
              <a:xfrm>
                <a:off x="2468" y="626"/>
                <a:ext cx="987" cy="491"/>
              </a:xfrm>
              <a:custGeom>
                <a:avLst/>
                <a:gdLst>
                  <a:gd name="T0" fmla="*/ 0 w 1015"/>
                  <a:gd name="T1" fmla="*/ 334 h 610"/>
                  <a:gd name="T2" fmla="*/ 106 w 1015"/>
                  <a:gd name="T3" fmla="*/ 0 h 610"/>
                  <a:gd name="T4" fmla="*/ 960 w 1015"/>
                  <a:gd name="T5" fmla="*/ 117 h 610"/>
                  <a:gd name="T6" fmla="*/ 878 w 1015"/>
                  <a:gd name="T7" fmla="*/ 395 h 6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5"/>
                  <a:gd name="T13" fmla="*/ 0 h 610"/>
                  <a:gd name="T14" fmla="*/ 1015 w 1015"/>
                  <a:gd name="T15" fmla="*/ 610 h 6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5" h="610">
                    <a:moveTo>
                      <a:pt x="0" y="516"/>
                    </a:moveTo>
                    <a:lnTo>
                      <a:pt x="112" y="0"/>
                    </a:lnTo>
                    <a:lnTo>
                      <a:pt x="1015" y="180"/>
                    </a:lnTo>
                    <a:lnTo>
                      <a:pt x="929" y="61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6" name="Freeform 82"/>
              <p:cNvSpPr>
                <a:spLocks/>
              </p:cNvSpPr>
              <p:nvPr/>
            </p:nvSpPr>
            <p:spPr bwMode="auto">
              <a:xfrm>
                <a:off x="2411" y="536"/>
                <a:ext cx="1204" cy="1585"/>
              </a:xfrm>
              <a:custGeom>
                <a:avLst/>
                <a:gdLst>
                  <a:gd name="T0" fmla="*/ 0 w 1238"/>
                  <a:gd name="T1" fmla="*/ 412 h 1969"/>
                  <a:gd name="T2" fmla="*/ 129 w 1238"/>
                  <a:gd name="T3" fmla="*/ 0 h 1969"/>
                  <a:gd name="T4" fmla="*/ 1171 w 1238"/>
                  <a:gd name="T5" fmla="*/ 128 h 1969"/>
                  <a:gd name="T6" fmla="*/ 1074 w 1238"/>
                  <a:gd name="T7" fmla="*/ 390 h 1969"/>
                  <a:gd name="T8" fmla="*/ 927 w 1238"/>
                  <a:gd name="T9" fmla="*/ 796 h 1969"/>
                  <a:gd name="T10" fmla="*/ 773 w 1238"/>
                  <a:gd name="T11" fmla="*/ 1276 h 19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38"/>
                  <a:gd name="T19" fmla="*/ 0 h 1969"/>
                  <a:gd name="T20" fmla="*/ 1238 w 1238"/>
                  <a:gd name="T21" fmla="*/ 1969 h 19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38" h="1969">
                    <a:moveTo>
                      <a:pt x="0" y="636"/>
                    </a:moveTo>
                    <a:lnTo>
                      <a:pt x="137" y="0"/>
                    </a:lnTo>
                    <a:lnTo>
                      <a:pt x="1238" y="198"/>
                    </a:lnTo>
                    <a:lnTo>
                      <a:pt x="1135" y="602"/>
                    </a:lnTo>
                    <a:lnTo>
                      <a:pt x="980" y="1229"/>
                    </a:lnTo>
                    <a:lnTo>
                      <a:pt x="817" y="1969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7" name="Rectangle 83"/>
              <p:cNvSpPr>
                <a:spLocks noChangeArrowheads="1"/>
              </p:cNvSpPr>
              <p:nvPr/>
            </p:nvSpPr>
            <p:spPr bwMode="auto">
              <a:xfrm rot="11355055">
                <a:off x="2536" y="739"/>
                <a:ext cx="953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:1039005:606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21493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кв. м </a:t>
                </a:r>
              </a:p>
            </p:txBody>
          </p:sp>
          <p:sp>
            <p:nvSpPr>
              <p:cNvPr id="4178" name="Rectangle 84"/>
              <p:cNvSpPr>
                <a:spLocks noChangeArrowheads="1"/>
              </p:cNvSpPr>
              <p:nvPr/>
            </p:nvSpPr>
            <p:spPr bwMode="auto">
              <a:xfrm rot="16200000">
                <a:off x="2793" y="214"/>
                <a:ext cx="823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:1039005:605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10107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кв. м </a:t>
                </a:r>
              </a:p>
            </p:txBody>
          </p:sp>
          <p:sp>
            <p:nvSpPr>
              <p:cNvPr id="4179" name="Freeform 85"/>
              <p:cNvSpPr>
                <a:spLocks/>
              </p:cNvSpPr>
              <p:nvPr/>
            </p:nvSpPr>
            <p:spPr bwMode="auto">
              <a:xfrm>
                <a:off x="3200" y="174"/>
                <a:ext cx="6" cy="450"/>
              </a:xfrm>
              <a:custGeom>
                <a:avLst/>
                <a:gdLst>
                  <a:gd name="T0" fmla="*/ 4 w 9"/>
                  <a:gd name="T1" fmla="*/ 0 h 825"/>
                  <a:gd name="T2" fmla="*/ 0 w 9"/>
                  <a:gd name="T3" fmla="*/ 245 h 825"/>
                  <a:gd name="T4" fmla="*/ 0 60000 65536"/>
                  <a:gd name="T5" fmla="*/ 0 60000 65536"/>
                  <a:gd name="T6" fmla="*/ 0 w 9"/>
                  <a:gd name="T7" fmla="*/ 0 h 825"/>
                  <a:gd name="T8" fmla="*/ 9 w 9"/>
                  <a:gd name="T9" fmla="*/ 825 h 8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825">
                    <a:moveTo>
                      <a:pt x="9" y="0"/>
                    </a:moveTo>
                    <a:lnTo>
                      <a:pt x="0" y="825"/>
                    </a:lnTo>
                  </a:path>
                </a:pathLst>
              </a:custGeom>
              <a:noFill/>
              <a:ln w="952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0" name="Freeform 86"/>
              <p:cNvSpPr>
                <a:spLocks/>
              </p:cNvSpPr>
              <p:nvPr/>
            </p:nvSpPr>
            <p:spPr bwMode="auto">
              <a:xfrm>
                <a:off x="118" y="1314"/>
                <a:ext cx="1205" cy="366"/>
              </a:xfrm>
              <a:custGeom>
                <a:avLst/>
                <a:gdLst>
                  <a:gd name="T0" fmla="*/ 0 w 1238"/>
                  <a:gd name="T1" fmla="*/ 294 h 455"/>
                  <a:gd name="T2" fmla="*/ 1173 w 1238"/>
                  <a:gd name="T3" fmla="*/ 0 h 455"/>
                  <a:gd name="T4" fmla="*/ 0 60000 65536"/>
                  <a:gd name="T5" fmla="*/ 0 60000 65536"/>
                  <a:gd name="T6" fmla="*/ 0 w 1238"/>
                  <a:gd name="T7" fmla="*/ 0 h 455"/>
                  <a:gd name="T8" fmla="*/ 1238 w 1238"/>
                  <a:gd name="T9" fmla="*/ 455 h 4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38" h="455">
                    <a:moveTo>
                      <a:pt x="0" y="455"/>
                    </a:moveTo>
                    <a:lnTo>
                      <a:pt x="1238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1" name="Freeform 87"/>
              <p:cNvSpPr>
                <a:spLocks/>
              </p:cNvSpPr>
              <p:nvPr/>
            </p:nvSpPr>
            <p:spPr bwMode="auto">
              <a:xfrm>
                <a:off x="118" y="1375"/>
                <a:ext cx="1188" cy="359"/>
              </a:xfrm>
              <a:custGeom>
                <a:avLst/>
                <a:gdLst>
                  <a:gd name="T0" fmla="*/ 0 w 1221"/>
                  <a:gd name="T1" fmla="*/ 288 h 447"/>
                  <a:gd name="T2" fmla="*/ 1156 w 1221"/>
                  <a:gd name="T3" fmla="*/ 0 h 447"/>
                  <a:gd name="T4" fmla="*/ 0 60000 65536"/>
                  <a:gd name="T5" fmla="*/ 0 60000 65536"/>
                  <a:gd name="T6" fmla="*/ 0 w 1221"/>
                  <a:gd name="T7" fmla="*/ 0 h 447"/>
                  <a:gd name="T8" fmla="*/ 1221 w 1221"/>
                  <a:gd name="T9" fmla="*/ 447 h 44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21" h="447">
                    <a:moveTo>
                      <a:pt x="0" y="447"/>
                    </a:moveTo>
                    <a:lnTo>
                      <a:pt x="1221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2" name="Freeform 88"/>
              <p:cNvSpPr>
                <a:spLocks/>
              </p:cNvSpPr>
              <p:nvPr/>
            </p:nvSpPr>
            <p:spPr bwMode="auto">
              <a:xfrm>
                <a:off x="118" y="1423"/>
                <a:ext cx="1197" cy="367"/>
              </a:xfrm>
              <a:custGeom>
                <a:avLst/>
                <a:gdLst>
                  <a:gd name="T0" fmla="*/ 0 w 1230"/>
                  <a:gd name="T1" fmla="*/ 295 h 456"/>
                  <a:gd name="T2" fmla="*/ 1165 w 1230"/>
                  <a:gd name="T3" fmla="*/ 0 h 456"/>
                  <a:gd name="T4" fmla="*/ 0 60000 65536"/>
                  <a:gd name="T5" fmla="*/ 0 60000 65536"/>
                  <a:gd name="T6" fmla="*/ 0 w 1230"/>
                  <a:gd name="T7" fmla="*/ 0 h 456"/>
                  <a:gd name="T8" fmla="*/ 1230 w 1230"/>
                  <a:gd name="T9" fmla="*/ 456 h 4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30" h="456">
                    <a:moveTo>
                      <a:pt x="0" y="456"/>
                    </a:moveTo>
                    <a:lnTo>
                      <a:pt x="1230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3" name="Freeform 89"/>
              <p:cNvSpPr>
                <a:spLocks/>
              </p:cNvSpPr>
              <p:nvPr/>
            </p:nvSpPr>
            <p:spPr bwMode="auto">
              <a:xfrm rot="-5400000">
                <a:off x="619" y="1137"/>
                <a:ext cx="315" cy="1026"/>
              </a:xfrm>
              <a:custGeom>
                <a:avLst/>
                <a:gdLst>
                  <a:gd name="T0" fmla="*/ 0 w 420"/>
                  <a:gd name="T1" fmla="*/ 0 h 1151"/>
                  <a:gd name="T2" fmla="*/ 236 w 420"/>
                  <a:gd name="T3" fmla="*/ 915 h 1151"/>
                  <a:gd name="T4" fmla="*/ 0 60000 65536"/>
                  <a:gd name="T5" fmla="*/ 0 60000 65536"/>
                  <a:gd name="T6" fmla="*/ 0 w 420"/>
                  <a:gd name="T7" fmla="*/ 0 h 1151"/>
                  <a:gd name="T8" fmla="*/ 420 w 420"/>
                  <a:gd name="T9" fmla="*/ 1151 h 11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20" h="1151">
                    <a:moveTo>
                      <a:pt x="0" y="0"/>
                    </a:moveTo>
                    <a:lnTo>
                      <a:pt x="420" y="1151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4" name="Freeform 90"/>
              <p:cNvSpPr>
                <a:spLocks/>
              </p:cNvSpPr>
              <p:nvPr/>
            </p:nvSpPr>
            <p:spPr bwMode="auto">
              <a:xfrm>
                <a:off x="144" y="1174"/>
                <a:ext cx="936" cy="283"/>
              </a:xfrm>
              <a:custGeom>
                <a:avLst/>
                <a:gdLst>
                  <a:gd name="T0" fmla="*/ 0 w 963"/>
                  <a:gd name="T1" fmla="*/ 228 h 352"/>
                  <a:gd name="T2" fmla="*/ 910 w 963"/>
                  <a:gd name="T3" fmla="*/ 0 h 352"/>
                  <a:gd name="T4" fmla="*/ 0 60000 65536"/>
                  <a:gd name="T5" fmla="*/ 0 60000 65536"/>
                  <a:gd name="T6" fmla="*/ 0 w 963"/>
                  <a:gd name="T7" fmla="*/ 0 h 352"/>
                  <a:gd name="T8" fmla="*/ 963 w 963"/>
                  <a:gd name="T9" fmla="*/ 352 h 3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63" h="352">
                    <a:moveTo>
                      <a:pt x="0" y="352"/>
                    </a:moveTo>
                    <a:lnTo>
                      <a:pt x="963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5" name="Freeform 91"/>
              <p:cNvSpPr>
                <a:spLocks/>
              </p:cNvSpPr>
              <p:nvPr/>
            </p:nvSpPr>
            <p:spPr bwMode="auto">
              <a:xfrm>
                <a:off x="118" y="1202"/>
                <a:ext cx="1055" cy="319"/>
              </a:xfrm>
              <a:custGeom>
                <a:avLst/>
                <a:gdLst>
                  <a:gd name="T0" fmla="*/ 0 w 1084"/>
                  <a:gd name="T1" fmla="*/ 257 h 396"/>
                  <a:gd name="T2" fmla="*/ 1027 w 1084"/>
                  <a:gd name="T3" fmla="*/ 0 h 396"/>
                  <a:gd name="T4" fmla="*/ 0 60000 65536"/>
                  <a:gd name="T5" fmla="*/ 0 60000 65536"/>
                  <a:gd name="T6" fmla="*/ 0 w 1084"/>
                  <a:gd name="T7" fmla="*/ 0 h 396"/>
                  <a:gd name="T8" fmla="*/ 1084 w 1084"/>
                  <a:gd name="T9" fmla="*/ 396 h 3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84" h="396">
                    <a:moveTo>
                      <a:pt x="0" y="396"/>
                    </a:moveTo>
                    <a:lnTo>
                      <a:pt x="1084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6" name="Freeform 92"/>
              <p:cNvSpPr>
                <a:spLocks/>
              </p:cNvSpPr>
              <p:nvPr/>
            </p:nvSpPr>
            <p:spPr bwMode="auto">
              <a:xfrm>
                <a:off x="136" y="1223"/>
                <a:ext cx="1163" cy="353"/>
              </a:xfrm>
              <a:custGeom>
                <a:avLst/>
                <a:gdLst>
                  <a:gd name="T0" fmla="*/ 0 w 1195"/>
                  <a:gd name="T1" fmla="*/ 284 h 439"/>
                  <a:gd name="T2" fmla="*/ 1132 w 1195"/>
                  <a:gd name="T3" fmla="*/ 0 h 439"/>
                  <a:gd name="T4" fmla="*/ 0 60000 65536"/>
                  <a:gd name="T5" fmla="*/ 0 60000 65536"/>
                  <a:gd name="T6" fmla="*/ 0 w 1195"/>
                  <a:gd name="T7" fmla="*/ 0 h 439"/>
                  <a:gd name="T8" fmla="*/ 1195 w 1195"/>
                  <a:gd name="T9" fmla="*/ 439 h 43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95" h="439">
                    <a:moveTo>
                      <a:pt x="0" y="439"/>
                    </a:moveTo>
                    <a:lnTo>
                      <a:pt x="1195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7" name="Freeform 93"/>
              <p:cNvSpPr>
                <a:spLocks/>
              </p:cNvSpPr>
              <p:nvPr/>
            </p:nvSpPr>
            <p:spPr bwMode="auto">
              <a:xfrm>
                <a:off x="136" y="1264"/>
                <a:ext cx="1196" cy="361"/>
              </a:xfrm>
              <a:custGeom>
                <a:avLst/>
                <a:gdLst>
                  <a:gd name="T0" fmla="*/ 0 w 1229"/>
                  <a:gd name="T1" fmla="*/ 292 h 447"/>
                  <a:gd name="T2" fmla="*/ 1164 w 1229"/>
                  <a:gd name="T3" fmla="*/ 0 h 447"/>
                  <a:gd name="T4" fmla="*/ 0 60000 65536"/>
                  <a:gd name="T5" fmla="*/ 0 60000 65536"/>
                  <a:gd name="T6" fmla="*/ 0 w 1229"/>
                  <a:gd name="T7" fmla="*/ 0 h 447"/>
                  <a:gd name="T8" fmla="*/ 1229 w 1229"/>
                  <a:gd name="T9" fmla="*/ 447 h 44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29" h="447">
                    <a:moveTo>
                      <a:pt x="0" y="447"/>
                    </a:moveTo>
                    <a:lnTo>
                      <a:pt x="1229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8" name="Freeform 94"/>
              <p:cNvSpPr>
                <a:spLocks/>
              </p:cNvSpPr>
              <p:nvPr/>
            </p:nvSpPr>
            <p:spPr bwMode="auto">
              <a:xfrm rot="-5400000">
                <a:off x="697" y="1251"/>
                <a:ext cx="265" cy="886"/>
              </a:xfrm>
              <a:custGeom>
                <a:avLst/>
                <a:gdLst>
                  <a:gd name="T0" fmla="*/ 0 w 354"/>
                  <a:gd name="T1" fmla="*/ 0 h 995"/>
                  <a:gd name="T2" fmla="*/ 198 w 354"/>
                  <a:gd name="T3" fmla="*/ 789 h 995"/>
                  <a:gd name="T4" fmla="*/ 0 60000 65536"/>
                  <a:gd name="T5" fmla="*/ 0 60000 65536"/>
                  <a:gd name="T6" fmla="*/ 0 w 354"/>
                  <a:gd name="T7" fmla="*/ 0 h 995"/>
                  <a:gd name="T8" fmla="*/ 354 w 354"/>
                  <a:gd name="T9" fmla="*/ 995 h 9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54" h="995">
                    <a:moveTo>
                      <a:pt x="0" y="0"/>
                    </a:moveTo>
                    <a:lnTo>
                      <a:pt x="354" y="995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9" name="Freeform 95"/>
              <p:cNvSpPr>
                <a:spLocks/>
              </p:cNvSpPr>
              <p:nvPr/>
            </p:nvSpPr>
            <p:spPr bwMode="auto">
              <a:xfrm rot="-5400000">
                <a:off x="777" y="1373"/>
                <a:ext cx="228" cy="732"/>
              </a:xfrm>
              <a:custGeom>
                <a:avLst/>
                <a:gdLst>
                  <a:gd name="T0" fmla="*/ 0 w 304"/>
                  <a:gd name="T1" fmla="*/ 0 h 822"/>
                  <a:gd name="T2" fmla="*/ 171 w 304"/>
                  <a:gd name="T3" fmla="*/ 652 h 822"/>
                  <a:gd name="T4" fmla="*/ 0 60000 65536"/>
                  <a:gd name="T5" fmla="*/ 0 60000 65536"/>
                  <a:gd name="T6" fmla="*/ 0 w 304"/>
                  <a:gd name="T7" fmla="*/ 0 h 822"/>
                  <a:gd name="T8" fmla="*/ 304 w 304"/>
                  <a:gd name="T9" fmla="*/ 822 h 82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04" h="822">
                    <a:moveTo>
                      <a:pt x="0" y="0"/>
                    </a:moveTo>
                    <a:lnTo>
                      <a:pt x="304" y="822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0" name="Freeform 96"/>
              <p:cNvSpPr>
                <a:spLocks/>
              </p:cNvSpPr>
              <p:nvPr/>
            </p:nvSpPr>
            <p:spPr bwMode="auto">
              <a:xfrm rot="-5400000">
                <a:off x="861" y="1488"/>
                <a:ext cx="172" cy="584"/>
              </a:xfrm>
              <a:custGeom>
                <a:avLst/>
                <a:gdLst>
                  <a:gd name="T0" fmla="*/ 0 w 230"/>
                  <a:gd name="T1" fmla="*/ 0 h 656"/>
                  <a:gd name="T2" fmla="*/ 129 w 230"/>
                  <a:gd name="T3" fmla="*/ 520 h 656"/>
                  <a:gd name="T4" fmla="*/ 0 60000 65536"/>
                  <a:gd name="T5" fmla="*/ 0 60000 65536"/>
                  <a:gd name="T6" fmla="*/ 0 w 230"/>
                  <a:gd name="T7" fmla="*/ 0 h 656"/>
                  <a:gd name="T8" fmla="*/ 230 w 230"/>
                  <a:gd name="T9" fmla="*/ 656 h 6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30" h="656">
                    <a:moveTo>
                      <a:pt x="0" y="0"/>
                    </a:moveTo>
                    <a:lnTo>
                      <a:pt x="230" y="656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1" name="Freeform 97"/>
              <p:cNvSpPr>
                <a:spLocks/>
              </p:cNvSpPr>
              <p:nvPr/>
            </p:nvSpPr>
            <p:spPr bwMode="auto">
              <a:xfrm rot="-5400000">
                <a:off x="929" y="1592"/>
                <a:ext cx="142" cy="443"/>
              </a:xfrm>
              <a:custGeom>
                <a:avLst/>
                <a:gdLst>
                  <a:gd name="T0" fmla="*/ 0 w 189"/>
                  <a:gd name="T1" fmla="*/ 0 h 498"/>
                  <a:gd name="T2" fmla="*/ 107 w 189"/>
                  <a:gd name="T3" fmla="*/ 394 h 498"/>
                  <a:gd name="T4" fmla="*/ 0 60000 65536"/>
                  <a:gd name="T5" fmla="*/ 0 60000 65536"/>
                  <a:gd name="T6" fmla="*/ 0 w 189"/>
                  <a:gd name="T7" fmla="*/ 0 h 498"/>
                  <a:gd name="T8" fmla="*/ 189 w 189"/>
                  <a:gd name="T9" fmla="*/ 498 h 49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9" h="498">
                    <a:moveTo>
                      <a:pt x="0" y="0"/>
                    </a:moveTo>
                    <a:lnTo>
                      <a:pt x="189" y="498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2" name="Freeform 98"/>
              <p:cNvSpPr>
                <a:spLocks/>
              </p:cNvSpPr>
              <p:nvPr/>
            </p:nvSpPr>
            <p:spPr bwMode="auto">
              <a:xfrm>
                <a:off x="137" y="1091"/>
                <a:ext cx="527" cy="158"/>
              </a:xfrm>
              <a:custGeom>
                <a:avLst/>
                <a:gdLst>
                  <a:gd name="T0" fmla="*/ 0 w 541"/>
                  <a:gd name="T1" fmla="*/ 127 h 197"/>
                  <a:gd name="T2" fmla="*/ 513 w 541"/>
                  <a:gd name="T3" fmla="*/ 0 h 197"/>
                  <a:gd name="T4" fmla="*/ 0 60000 65536"/>
                  <a:gd name="T5" fmla="*/ 0 60000 65536"/>
                  <a:gd name="T6" fmla="*/ 0 w 541"/>
                  <a:gd name="T7" fmla="*/ 0 h 197"/>
                  <a:gd name="T8" fmla="*/ 541 w 541"/>
                  <a:gd name="T9" fmla="*/ 197 h 19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41" h="197">
                    <a:moveTo>
                      <a:pt x="0" y="197"/>
                    </a:moveTo>
                    <a:lnTo>
                      <a:pt x="541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3" name="Freeform 99"/>
              <p:cNvSpPr>
                <a:spLocks/>
              </p:cNvSpPr>
              <p:nvPr/>
            </p:nvSpPr>
            <p:spPr bwMode="auto">
              <a:xfrm>
                <a:off x="144" y="1112"/>
                <a:ext cx="618" cy="187"/>
              </a:xfrm>
              <a:custGeom>
                <a:avLst/>
                <a:gdLst>
                  <a:gd name="T0" fmla="*/ 0 w 636"/>
                  <a:gd name="T1" fmla="*/ 151 h 232"/>
                  <a:gd name="T2" fmla="*/ 601 w 636"/>
                  <a:gd name="T3" fmla="*/ 0 h 232"/>
                  <a:gd name="T4" fmla="*/ 0 60000 65536"/>
                  <a:gd name="T5" fmla="*/ 0 60000 65536"/>
                  <a:gd name="T6" fmla="*/ 0 w 636"/>
                  <a:gd name="T7" fmla="*/ 0 h 232"/>
                  <a:gd name="T8" fmla="*/ 636 w 636"/>
                  <a:gd name="T9" fmla="*/ 232 h 2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36" h="232">
                    <a:moveTo>
                      <a:pt x="0" y="232"/>
                    </a:moveTo>
                    <a:lnTo>
                      <a:pt x="636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4" name="Freeform 100"/>
              <p:cNvSpPr>
                <a:spLocks/>
              </p:cNvSpPr>
              <p:nvPr/>
            </p:nvSpPr>
            <p:spPr bwMode="auto">
              <a:xfrm>
                <a:off x="119" y="1132"/>
                <a:ext cx="728" cy="222"/>
              </a:xfrm>
              <a:custGeom>
                <a:avLst/>
                <a:gdLst>
                  <a:gd name="T0" fmla="*/ 0 w 748"/>
                  <a:gd name="T1" fmla="*/ 179 h 275"/>
                  <a:gd name="T2" fmla="*/ 709 w 748"/>
                  <a:gd name="T3" fmla="*/ 0 h 275"/>
                  <a:gd name="T4" fmla="*/ 0 60000 65536"/>
                  <a:gd name="T5" fmla="*/ 0 60000 65536"/>
                  <a:gd name="T6" fmla="*/ 0 w 748"/>
                  <a:gd name="T7" fmla="*/ 0 h 275"/>
                  <a:gd name="T8" fmla="*/ 748 w 748"/>
                  <a:gd name="T9" fmla="*/ 275 h 27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8" h="275">
                    <a:moveTo>
                      <a:pt x="0" y="275"/>
                    </a:moveTo>
                    <a:lnTo>
                      <a:pt x="748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5" name="Freeform 101"/>
              <p:cNvSpPr>
                <a:spLocks/>
              </p:cNvSpPr>
              <p:nvPr/>
            </p:nvSpPr>
            <p:spPr bwMode="auto">
              <a:xfrm>
                <a:off x="136" y="1154"/>
                <a:ext cx="828" cy="249"/>
              </a:xfrm>
              <a:custGeom>
                <a:avLst/>
                <a:gdLst>
                  <a:gd name="T0" fmla="*/ 0 w 851"/>
                  <a:gd name="T1" fmla="*/ 200 h 310"/>
                  <a:gd name="T2" fmla="*/ 806 w 851"/>
                  <a:gd name="T3" fmla="*/ 0 h 310"/>
                  <a:gd name="T4" fmla="*/ 0 60000 65536"/>
                  <a:gd name="T5" fmla="*/ 0 60000 65536"/>
                  <a:gd name="T6" fmla="*/ 0 w 851"/>
                  <a:gd name="T7" fmla="*/ 0 h 310"/>
                  <a:gd name="T8" fmla="*/ 851 w 851"/>
                  <a:gd name="T9" fmla="*/ 310 h 3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51" h="310">
                    <a:moveTo>
                      <a:pt x="0" y="310"/>
                    </a:moveTo>
                    <a:lnTo>
                      <a:pt x="851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6" name="Freeform 102"/>
              <p:cNvSpPr>
                <a:spLocks/>
              </p:cNvSpPr>
              <p:nvPr/>
            </p:nvSpPr>
            <p:spPr bwMode="auto">
              <a:xfrm>
                <a:off x="145" y="988"/>
                <a:ext cx="109" cy="27"/>
              </a:xfrm>
              <a:custGeom>
                <a:avLst/>
                <a:gdLst>
                  <a:gd name="T0" fmla="*/ 0 w 112"/>
                  <a:gd name="T1" fmla="*/ 21 h 34"/>
                  <a:gd name="T2" fmla="*/ 106 w 112"/>
                  <a:gd name="T3" fmla="*/ 0 h 34"/>
                  <a:gd name="T4" fmla="*/ 0 60000 65536"/>
                  <a:gd name="T5" fmla="*/ 0 60000 65536"/>
                  <a:gd name="T6" fmla="*/ 0 w 112"/>
                  <a:gd name="T7" fmla="*/ 0 h 34"/>
                  <a:gd name="T8" fmla="*/ 112 w 112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2" h="34">
                    <a:moveTo>
                      <a:pt x="0" y="34"/>
                    </a:moveTo>
                    <a:lnTo>
                      <a:pt x="112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7" name="Freeform 103"/>
              <p:cNvSpPr>
                <a:spLocks/>
              </p:cNvSpPr>
              <p:nvPr/>
            </p:nvSpPr>
            <p:spPr bwMode="auto">
              <a:xfrm>
                <a:off x="145" y="1015"/>
                <a:ext cx="193" cy="55"/>
              </a:xfrm>
              <a:custGeom>
                <a:avLst/>
                <a:gdLst>
                  <a:gd name="T0" fmla="*/ 0 w 198"/>
                  <a:gd name="T1" fmla="*/ 44 h 69"/>
                  <a:gd name="T2" fmla="*/ 188 w 198"/>
                  <a:gd name="T3" fmla="*/ 0 h 69"/>
                  <a:gd name="T4" fmla="*/ 0 60000 65536"/>
                  <a:gd name="T5" fmla="*/ 0 60000 65536"/>
                  <a:gd name="T6" fmla="*/ 0 w 198"/>
                  <a:gd name="T7" fmla="*/ 0 h 69"/>
                  <a:gd name="T8" fmla="*/ 198 w 198"/>
                  <a:gd name="T9" fmla="*/ 69 h 6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8" h="69">
                    <a:moveTo>
                      <a:pt x="0" y="69"/>
                    </a:moveTo>
                    <a:lnTo>
                      <a:pt x="198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8" name="Freeform 104"/>
              <p:cNvSpPr>
                <a:spLocks/>
              </p:cNvSpPr>
              <p:nvPr/>
            </p:nvSpPr>
            <p:spPr bwMode="auto">
              <a:xfrm>
                <a:off x="161" y="1049"/>
                <a:ext cx="251" cy="78"/>
              </a:xfrm>
              <a:custGeom>
                <a:avLst/>
                <a:gdLst>
                  <a:gd name="T0" fmla="*/ 0 w 258"/>
                  <a:gd name="T1" fmla="*/ 64 h 95"/>
                  <a:gd name="T2" fmla="*/ 244 w 258"/>
                  <a:gd name="T3" fmla="*/ 0 h 95"/>
                  <a:gd name="T4" fmla="*/ 0 60000 65536"/>
                  <a:gd name="T5" fmla="*/ 0 60000 65536"/>
                  <a:gd name="T6" fmla="*/ 0 w 258"/>
                  <a:gd name="T7" fmla="*/ 0 h 95"/>
                  <a:gd name="T8" fmla="*/ 258 w 258"/>
                  <a:gd name="T9" fmla="*/ 95 h 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8" h="95">
                    <a:moveTo>
                      <a:pt x="0" y="95"/>
                    </a:moveTo>
                    <a:lnTo>
                      <a:pt x="258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9" name="Freeform 105"/>
              <p:cNvSpPr>
                <a:spLocks/>
              </p:cNvSpPr>
              <p:nvPr/>
            </p:nvSpPr>
            <p:spPr bwMode="auto">
              <a:xfrm>
                <a:off x="154" y="1070"/>
                <a:ext cx="376" cy="118"/>
              </a:xfrm>
              <a:custGeom>
                <a:avLst/>
                <a:gdLst>
                  <a:gd name="T0" fmla="*/ 0 w 387"/>
                  <a:gd name="T1" fmla="*/ 95 h 146"/>
                  <a:gd name="T2" fmla="*/ 365 w 387"/>
                  <a:gd name="T3" fmla="*/ 0 h 146"/>
                  <a:gd name="T4" fmla="*/ 0 60000 65536"/>
                  <a:gd name="T5" fmla="*/ 0 60000 65536"/>
                  <a:gd name="T6" fmla="*/ 0 w 387"/>
                  <a:gd name="T7" fmla="*/ 0 h 146"/>
                  <a:gd name="T8" fmla="*/ 387 w 387"/>
                  <a:gd name="T9" fmla="*/ 146 h 14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87" h="146">
                    <a:moveTo>
                      <a:pt x="0" y="146"/>
                    </a:moveTo>
                    <a:lnTo>
                      <a:pt x="387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0" name="Freeform 106"/>
              <p:cNvSpPr>
                <a:spLocks/>
              </p:cNvSpPr>
              <p:nvPr/>
            </p:nvSpPr>
            <p:spPr bwMode="auto">
              <a:xfrm rot="-5400000">
                <a:off x="1015" y="1696"/>
                <a:ext cx="93" cy="323"/>
              </a:xfrm>
              <a:custGeom>
                <a:avLst/>
                <a:gdLst>
                  <a:gd name="T0" fmla="*/ 0 w 124"/>
                  <a:gd name="T1" fmla="*/ 0 h 363"/>
                  <a:gd name="T2" fmla="*/ 70 w 124"/>
                  <a:gd name="T3" fmla="*/ 287 h 363"/>
                  <a:gd name="T4" fmla="*/ 0 60000 65536"/>
                  <a:gd name="T5" fmla="*/ 0 60000 65536"/>
                  <a:gd name="T6" fmla="*/ 0 w 124"/>
                  <a:gd name="T7" fmla="*/ 0 h 363"/>
                  <a:gd name="T8" fmla="*/ 124 w 124"/>
                  <a:gd name="T9" fmla="*/ 363 h 3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4" h="363">
                    <a:moveTo>
                      <a:pt x="0" y="0"/>
                    </a:moveTo>
                    <a:lnTo>
                      <a:pt x="124" y="363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1" name="Freeform 107"/>
              <p:cNvSpPr>
                <a:spLocks/>
              </p:cNvSpPr>
              <p:nvPr/>
            </p:nvSpPr>
            <p:spPr bwMode="auto">
              <a:xfrm rot="-5400000">
                <a:off x="1092" y="1825"/>
                <a:ext cx="52" cy="160"/>
              </a:xfrm>
              <a:custGeom>
                <a:avLst/>
                <a:gdLst>
                  <a:gd name="T0" fmla="*/ 0 w 69"/>
                  <a:gd name="T1" fmla="*/ 0 h 180"/>
                  <a:gd name="T2" fmla="*/ 39 w 69"/>
                  <a:gd name="T3" fmla="*/ 142 h 180"/>
                  <a:gd name="T4" fmla="*/ 0 60000 65536"/>
                  <a:gd name="T5" fmla="*/ 0 60000 65536"/>
                  <a:gd name="T6" fmla="*/ 0 w 69"/>
                  <a:gd name="T7" fmla="*/ 0 h 180"/>
                  <a:gd name="T8" fmla="*/ 69 w 69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9" h="180">
                    <a:moveTo>
                      <a:pt x="0" y="0"/>
                    </a:moveTo>
                    <a:lnTo>
                      <a:pt x="69" y="18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2" name="Freeform 108"/>
              <p:cNvSpPr>
                <a:spLocks/>
              </p:cNvSpPr>
              <p:nvPr/>
            </p:nvSpPr>
            <p:spPr bwMode="auto">
              <a:xfrm rot="-5400000">
                <a:off x="823" y="1937"/>
                <a:ext cx="70" cy="237"/>
              </a:xfrm>
              <a:custGeom>
                <a:avLst/>
                <a:gdLst>
                  <a:gd name="T0" fmla="*/ 0 w 94"/>
                  <a:gd name="T1" fmla="*/ 0 h 266"/>
                  <a:gd name="T2" fmla="*/ 52 w 94"/>
                  <a:gd name="T3" fmla="*/ 211 h 266"/>
                  <a:gd name="T4" fmla="*/ 0 60000 65536"/>
                  <a:gd name="T5" fmla="*/ 0 60000 65536"/>
                  <a:gd name="T6" fmla="*/ 0 w 94"/>
                  <a:gd name="T7" fmla="*/ 0 h 266"/>
                  <a:gd name="T8" fmla="*/ 94 w 94"/>
                  <a:gd name="T9" fmla="*/ 266 h 26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4" h="266">
                    <a:moveTo>
                      <a:pt x="0" y="0"/>
                    </a:moveTo>
                    <a:lnTo>
                      <a:pt x="94" y="266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3" name="Rectangle 109"/>
              <p:cNvSpPr>
                <a:spLocks noChangeArrowheads="1"/>
              </p:cNvSpPr>
              <p:nvPr/>
            </p:nvSpPr>
            <p:spPr bwMode="auto">
              <a:xfrm rot="-5400000">
                <a:off x="3850" y="2430"/>
                <a:ext cx="1070" cy="2707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04" name="Text Box 110"/>
              <p:cNvSpPr txBox="1">
                <a:spLocks noChangeArrowheads="1"/>
              </p:cNvSpPr>
              <p:nvPr/>
            </p:nvSpPr>
            <p:spPr bwMode="auto">
              <a:xfrm rot="-5400000">
                <a:off x="2651" y="3728"/>
                <a:ext cx="96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УСЛОВНЫЕ ОБОЗНАЧЕНИЯ</a:t>
                </a:r>
              </a:p>
            </p:txBody>
          </p:sp>
          <p:sp>
            <p:nvSpPr>
              <p:cNvPr id="4205" name="Line 111"/>
              <p:cNvSpPr>
                <a:spLocks noChangeShapeType="1"/>
              </p:cNvSpPr>
              <p:nvPr/>
            </p:nvSpPr>
            <p:spPr bwMode="auto">
              <a:xfrm rot="-5400000">
                <a:off x="3283" y="4123"/>
                <a:ext cx="221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6" name="Line 112"/>
              <p:cNvSpPr>
                <a:spLocks noChangeShapeType="1"/>
              </p:cNvSpPr>
              <p:nvPr/>
            </p:nvSpPr>
            <p:spPr bwMode="auto">
              <a:xfrm rot="-5400000">
                <a:off x="3364" y="4123"/>
                <a:ext cx="22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7" name="Text Box 113"/>
              <p:cNvSpPr txBox="1">
                <a:spLocks noChangeArrowheads="1"/>
              </p:cNvSpPr>
              <p:nvPr/>
            </p:nvSpPr>
            <p:spPr bwMode="auto">
              <a:xfrm rot="-5400000">
                <a:off x="3046" y="3584"/>
                <a:ext cx="747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 dirty="0"/>
                  <a:t>границы участков</a:t>
                </a:r>
              </a:p>
            </p:txBody>
          </p:sp>
          <p:sp>
            <p:nvSpPr>
              <p:cNvPr id="4208" name="Rectangle 114"/>
              <p:cNvSpPr>
                <a:spLocks noChangeArrowheads="1"/>
              </p:cNvSpPr>
              <p:nvPr/>
            </p:nvSpPr>
            <p:spPr bwMode="auto">
              <a:xfrm rot="16200000">
                <a:off x="3000" y="3612"/>
                <a:ext cx="1335" cy="2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r>
                  <a:rPr lang="ru-RU" sz="800" dirty="0">
                    <a:solidFill>
                      <a:srgbClr val="FFFF00"/>
                    </a:solidFill>
                  </a:rPr>
                  <a:t>47:09:0114002:28   </a:t>
                </a:r>
                <a:r>
                  <a:rPr lang="ru-RU" sz="800" dirty="0" smtClean="0"/>
                  <a:t>кадастровый </a:t>
                </a:r>
                <a:r>
                  <a:rPr lang="ru-RU" sz="800" dirty="0"/>
                  <a:t>№</a:t>
                </a:r>
                <a:r>
                  <a:rPr lang="ru-RU" sz="800" dirty="0">
                    <a:solidFill>
                      <a:srgbClr val="FFFF00"/>
                    </a:solidFill>
                  </a:rPr>
                  <a:t> </a:t>
                </a:r>
              </a:p>
              <a:p>
                <a:r>
                  <a:rPr lang="en-US" sz="800" dirty="0">
                    <a:solidFill>
                      <a:srgbClr val="FFFF00"/>
                    </a:solidFill>
                  </a:rPr>
                  <a:t> </a:t>
                </a:r>
                <a:r>
                  <a:rPr lang="ru-RU" sz="800" dirty="0">
                    <a:solidFill>
                      <a:srgbClr val="FFFF00"/>
                    </a:solidFill>
                  </a:rPr>
                  <a:t>43 996 кв. м          </a:t>
                </a:r>
                <a:r>
                  <a:rPr lang="ru-RU" sz="800" dirty="0"/>
                  <a:t>площадь уч-ка</a:t>
                </a:r>
              </a:p>
            </p:txBody>
          </p:sp>
          <p:sp>
            <p:nvSpPr>
              <p:cNvPr id="4209" name="Line 115"/>
              <p:cNvSpPr>
                <a:spLocks noChangeShapeType="1"/>
              </p:cNvSpPr>
              <p:nvPr/>
            </p:nvSpPr>
            <p:spPr bwMode="auto">
              <a:xfrm rot="-5400000">
                <a:off x="3412" y="4055"/>
                <a:ext cx="5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0" name="Rectangle 116"/>
              <p:cNvSpPr>
                <a:spLocks noChangeArrowheads="1"/>
              </p:cNvSpPr>
              <p:nvPr/>
            </p:nvSpPr>
            <p:spPr bwMode="auto">
              <a:xfrm rot="-5400000">
                <a:off x="4141" y="4130"/>
                <a:ext cx="255" cy="121"/>
              </a:xfrm>
              <a:prstGeom prst="rect">
                <a:avLst/>
              </a:prstGeom>
              <a:solidFill>
                <a:srgbClr val="FFCC66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11" name="Text Box 117"/>
              <p:cNvSpPr txBox="1">
                <a:spLocks noChangeArrowheads="1"/>
              </p:cNvSpPr>
              <p:nvPr/>
            </p:nvSpPr>
            <p:spPr bwMode="auto">
              <a:xfrm rot="16200000">
                <a:off x="3833" y="3549"/>
                <a:ext cx="8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 dirty="0"/>
                  <a:t>-осуществлена застройка квартала</a:t>
                </a:r>
              </a:p>
            </p:txBody>
          </p:sp>
          <p:sp>
            <p:nvSpPr>
              <p:cNvPr id="4212" name="Rectangle 118"/>
              <p:cNvSpPr>
                <a:spLocks noChangeArrowheads="1"/>
              </p:cNvSpPr>
              <p:nvPr/>
            </p:nvSpPr>
            <p:spPr bwMode="auto">
              <a:xfrm rot="-5400000">
                <a:off x="3819" y="4123"/>
                <a:ext cx="255" cy="136"/>
              </a:xfrm>
              <a:prstGeom prst="rect">
                <a:avLst/>
              </a:prstGeom>
              <a:solidFill>
                <a:srgbClr val="FFCC66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13" name="Line 119"/>
              <p:cNvSpPr>
                <a:spLocks noChangeShapeType="1"/>
              </p:cNvSpPr>
              <p:nvPr/>
            </p:nvSpPr>
            <p:spPr bwMode="auto">
              <a:xfrm rot="16200000" flipV="1">
                <a:off x="4206" y="4235"/>
                <a:ext cx="85" cy="8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4" name="Freeform 120"/>
              <p:cNvSpPr>
                <a:spLocks/>
              </p:cNvSpPr>
              <p:nvPr/>
            </p:nvSpPr>
            <p:spPr bwMode="auto">
              <a:xfrm rot="-5400000">
                <a:off x="4200" y="4160"/>
                <a:ext cx="142" cy="138"/>
              </a:xfrm>
              <a:custGeom>
                <a:avLst/>
                <a:gdLst>
                  <a:gd name="T0" fmla="*/ 0 w 189"/>
                  <a:gd name="T1" fmla="*/ 123 h 155"/>
                  <a:gd name="T2" fmla="*/ 107 w 189"/>
                  <a:gd name="T3" fmla="*/ 0 h 155"/>
                  <a:gd name="T4" fmla="*/ 0 60000 65536"/>
                  <a:gd name="T5" fmla="*/ 0 60000 65536"/>
                  <a:gd name="T6" fmla="*/ 0 w 189"/>
                  <a:gd name="T7" fmla="*/ 0 h 155"/>
                  <a:gd name="T8" fmla="*/ 189 w 189"/>
                  <a:gd name="T9" fmla="*/ 155 h 1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9" h="155">
                    <a:moveTo>
                      <a:pt x="0" y="155"/>
                    </a:moveTo>
                    <a:lnTo>
                      <a:pt x="189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5" name="Freeform 121"/>
              <p:cNvSpPr>
                <a:spLocks/>
              </p:cNvSpPr>
              <p:nvPr/>
            </p:nvSpPr>
            <p:spPr bwMode="auto">
              <a:xfrm rot="-5400000">
                <a:off x="4206" y="4094"/>
                <a:ext cx="141" cy="138"/>
              </a:xfrm>
              <a:custGeom>
                <a:avLst/>
                <a:gdLst>
                  <a:gd name="T0" fmla="*/ 0 w 189"/>
                  <a:gd name="T1" fmla="*/ 123 h 155"/>
                  <a:gd name="T2" fmla="*/ 105 w 189"/>
                  <a:gd name="T3" fmla="*/ 0 h 155"/>
                  <a:gd name="T4" fmla="*/ 0 60000 65536"/>
                  <a:gd name="T5" fmla="*/ 0 60000 65536"/>
                  <a:gd name="T6" fmla="*/ 0 w 189"/>
                  <a:gd name="T7" fmla="*/ 0 h 155"/>
                  <a:gd name="T8" fmla="*/ 189 w 189"/>
                  <a:gd name="T9" fmla="*/ 155 h 1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9" h="155">
                    <a:moveTo>
                      <a:pt x="0" y="155"/>
                    </a:moveTo>
                    <a:lnTo>
                      <a:pt x="189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6" name="Freeform 122"/>
              <p:cNvSpPr>
                <a:spLocks/>
              </p:cNvSpPr>
              <p:nvPr/>
            </p:nvSpPr>
            <p:spPr bwMode="auto">
              <a:xfrm rot="-5400000">
                <a:off x="4247" y="4060"/>
                <a:ext cx="77" cy="77"/>
              </a:xfrm>
              <a:custGeom>
                <a:avLst/>
                <a:gdLst>
                  <a:gd name="T0" fmla="*/ 0 w 103"/>
                  <a:gd name="T1" fmla="*/ 69 h 86"/>
                  <a:gd name="T2" fmla="*/ 58 w 103"/>
                  <a:gd name="T3" fmla="*/ 0 h 86"/>
                  <a:gd name="T4" fmla="*/ 0 60000 65536"/>
                  <a:gd name="T5" fmla="*/ 0 60000 65536"/>
                  <a:gd name="T6" fmla="*/ 0 w 103"/>
                  <a:gd name="T7" fmla="*/ 0 h 86"/>
                  <a:gd name="T8" fmla="*/ 103 w 103"/>
                  <a:gd name="T9" fmla="*/ 86 h 8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3" h="86">
                    <a:moveTo>
                      <a:pt x="0" y="86"/>
                    </a:moveTo>
                    <a:lnTo>
                      <a:pt x="103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7" name="Text Box 123"/>
              <p:cNvSpPr txBox="1">
                <a:spLocks noChangeArrowheads="1"/>
              </p:cNvSpPr>
              <p:nvPr/>
            </p:nvSpPr>
            <p:spPr bwMode="auto">
              <a:xfrm rot="16200000">
                <a:off x="3540" y="3518"/>
                <a:ext cx="905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 dirty="0"/>
                  <a:t>- запроектированные кварталы</a:t>
                </a:r>
              </a:p>
            </p:txBody>
          </p:sp>
          <p:sp>
            <p:nvSpPr>
              <p:cNvPr id="4218" name="Line 124"/>
              <p:cNvSpPr>
                <a:spLocks noChangeShapeType="1"/>
              </p:cNvSpPr>
              <p:nvPr/>
            </p:nvSpPr>
            <p:spPr bwMode="auto">
              <a:xfrm rot="-5400000">
                <a:off x="4462" y="417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9" name="Text Box 125"/>
              <p:cNvSpPr txBox="1">
                <a:spLocks noChangeArrowheads="1"/>
              </p:cNvSpPr>
              <p:nvPr/>
            </p:nvSpPr>
            <p:spPr bwMode="auto">
              <a:xfrm rot="-5400000">
                <a:off x="4182" y="3512"/>
                <a:ext cx="81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800"/>
                  <a:t>-границы МО Всеволожск /  Колтуши</a:t>
                </a:r>
              </a:p>
            </p:txBody>
          </p:sp>
          <p:sp>
            <p:nvSpPr>
              <p:cNvPr id="4220" name="Freeform 126"/>
              <p:cNvSpPr>
                <a:spLocks/>
              </p:cNvSpPr>
              <p:nvPr/>
            </p:nvSpPr>
            <p:spPr bwMode="auto">
              <a:xfrm>
                <a:off x="726" y="2030"/>
                <a:ext cx="435" cy="132"/>
              </a:xfrm>
              <a:custGeom>
                <a:avLst/>
                <a:gdLst>
                  <a:gd name="T0" fmla="*/ 0 w 447"/>
                  <a:gd name="T1" fmla="*/ 106 h 164"/>
                  <a:gd name="T2" fmla="*/ 423 w 447"/>
                  <a:gd name="T3" fmla="*/ 0 h 164"/>
                  <a:gd name="T4" fmla="*/ 0 60000 65536"/>
                  <a:gd name="T5" fmla="*/ 0 60000 65536"/>
                  <a:gd name="T6" fmla="*/ 0 w 447"/>
                  <a:gd name="T7" fmla="*/ 0 h 164"/>
                  <a:gd name="T8" fmla="*/ 447 w 447"/>
                  <a:gd name="T9" fmla="*/ 164 h 1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47" h="164">
                    <a:moveTo>
                      <a:pt x="0" y="164"/>
                    </a:moveTo>
                    <a:lnTo>
                      <a:pt x="447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1" name="Freeform 127"/>
              <p:cNvSpPr>
                <a:spLocks/>
              </p:cNvSpPr>
              <p:nvPr/>
            </p:nvSpPr>
            <p:spPr bwMode="auto">
              <a:xfrm>
                <a:off x="686" y="2098"/>
                <a:ext cx="435" cy="131"/>
              </a:xfrm>
              <a:custGeom>
                <a:avLst/>
                <a:gdLst>
                  <a:gd name="T0" fmla="*/ 0 w 447"/>
                  <a:gd name="T1" fmla="*/ 105 h 164"/>
                  <a:gd name="T2" fmla="*/ 423 w 447"/>
                  <a:gd name="T3" fmla="*/ 0 h 164"/>
                  <a:gd name="T4" fmla="*/ 0 60000 65536"/>
                  <a:gd name="T5" fmla="*/ 0 60000 65536"/>
                  <a:gd name="T6" fmla="*/ 0 w 447"/>
                  <a:gd name="T7" fmla="*/ 0 h 164"/>
                  <a:gd name="T8" fmla="*/ 447 w 447"/>
                  <a:gd name="T9" fmla="*/ 164 h 1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47" h="164">
                    <a:moveTo>
                      <a:pt x="0" y="164"/>
                    </a:moveTo>
                    <a:lnTo>
                      <a:pt x="447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2" name="Freeform 128"/>
              <p:cNvSpPr>
                <a:spLocks/>
              </p:cNvSpPr>
              <p:nvPr/>
            </p:nvSpPr>
            <p:spPr bwMode="auto">
              <a:xfrm>
                <a:off x="686" y="2166"/>
                <a:ext cx="435" cy="132"/>
              </a:xfrm>
              <a:custGeom>
                <a:avLst/>
                <a:gdLst>
                  <a:gd name="T0" fmla="*/ 0 w 447"/>
                  <a:gd name="T1" fmla="*/ 106 h 164"/>
                  <a:gd name="T2" fmla="*/ 423 w 447"/>
                  <a:gd name="T3" fmla="*/ 0 h 164"/>
                  <a:gd name="T4" fmla="*/ 0 60000 65536"/>
                  <a:gd name="T5" fmla="*/ 0 60000 65536"/>
                  <a:gd name="T6" fmla="*/ 0 w 447"/>
                  <a:gd name="T7" fmla="*/ 0 h 164"/>
                  <a:gd name="T8" fmla="*/ 447 w 447"/>
                  <a:gd name="T9" fmla="*/ 164 h 1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47" h="164">
                    <a:moveTo>
                      <a:pt x="0" y="164"/>
                    </a:moveTo>
                    <a:lnTo>
                      <a:pt x="447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3" name="Freeform 129"/>
              <p:cNvSpPr>
                <a:spLocks/>
              </p:cNvSpPr>
              <p:nvPr/>
            </p:nvSpPr>
            <p:spPr bwMode="auto">
              <a:xfrm>
                <a:off x="687" y="2234"/>
                <a:ext cx="435" cy="132"/>
              </a:xfrm>
              <a:custGeom>
                <a:avLst/>
                <a:gdLst>
                  <a:gd name="T0" fmla="*/ 0 w 447"/>
                  <a:gd name="T1" fmla="*/ 106 h 164"/>
                  <a:gd name="T2" fmla="*/ 423 w 447"/>
                  <a:gd name="T3" fmla="*/ 0 h 164"/>
                  <a:gd name="T4" fmla="*/ 0 60000 65536"/>
                  <a:gd name="T5" fmla="*/ 0 60000 65536"/>
                  <a:gd name="T6" fmla="*/ 0 w 447"/>
                  <a:gd name="T7" fmla="*/ 0 h 164"/>
                  <a:gd name="T8" fmla="*/ 447 w 447"/>
                  <a:gd name="T9" fmla="*/ 164 h 1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47" h="164">
                    <a:moveTo>
                      <a:pt x="0" y="164"/>
                    </a:moveTo>
                    <a:lnTo>
                      <a:pt x="447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4" name="Freeform 130"/>
              <p:cNvSpPr>
                <a:spLocks/>
              </p:cNvSpPr>
              <p:nvPr/>
            </p:nvSpPr>
            <p:spPr bwMode="auto">
              <a:xfrm rot="-5400000">
                <a:off x="949" y="2224"/>
                <a:ext cx="64" cy="238"/>
              </a:xfrm>
              <a:custGeom>
                <a:avLst/>
                <a:gdLst>
                  <a:gd name="T0" fmla="*/ 0 w 86"/>
                  <a:gd name="T1" fmla="*/ 0 h 267"/>
                  <a:gd name="T2" fmla="*/ 48 w 86"/>
                  <a:gd name="T3" fmla="*/ 212 h 267"/>
                  <a:gd name="T4" fmla="*/ 0 60000 65536"/>
                  <a:gd name="T5" fmla="*/ 0 60000 65536"/>
                  <a:gd name="T6" fmla="*/ 0 w 86"/>
                  <a:gd name="T7" fmla="*/ 0 h 267"/>
                  <a:gd name="T8" fmla="*/ 86 w 86"/>
                  <a:gd name="T9" fmla="*/ 267 h 2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6" h="267">
                    <a:moveTo>
                      <a:pt x="0" y="0"/>
                    </a:moveTo>
                    <a:lnTo>
                      <a:pt x="86" y="267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5" name="Freeform 131"/>
              <p:cNvSpPr>
                <a:spLocks/>
              </p:cNvSpPr>
              <p:nvPr/>
            </p:nvSpPr>
            <p:spPr bwMode="auto">
              <a:xfrm rot="-5400000">
                <a:off x="694" y="2044"/>
                <a:ext cx="340" cy="371"/>
              </a:xfrm>
              <a:custGeom>
                <a:avLst/>
                <a:gdLst>
                  <a:gd name="T0" fmla="*/ 255 w 454"/>
                  <a:gd name="T1" fmla="*/ 43 h 417"/>
                  <a:gd name="T2" fmla="*/ 34 w 454"/>
                  <a:gd name="T3" fmla="*/ 0 h 417"/>
                  <a:gd name="T4" fmla="*/ 0 w 454"/>
                  <a:gd name="T5" fmla="*/ 330 h 417"/>
                  <a:gd name="T6" fmla="*/ 0 60000 65536"/>
                  <a:gd name="T7" fmla="*/ 0 60000 65536"/>
                  <a:gd name="T8" fmla="*/ 0 60000 65536"/>
                  <a:gd name="T9" fmla="*/ 0 w 454"/>
                  <a:gd name="T10" fmla="*/ 0 h 417"/>
                  <a:gd name="T11" fmla="*/ 454 w 454"/>
                  <a:gd name="T12" fmla="*/ 417 h 4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4" h="417">
                    <a:moveTo>
                      <a:pt x="454" y="54"/>
                    </a:moveTo>
                    <a:lnTo>
                      <a:pt x="60" y="0"/>
                    </a:lnTo>
                    <a:lnTo>
                      <a:pt x="0" y="417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6" name="Rectangle 132"/>
              <p:cNvSpPr>
                <a:spLocks noChangeArrowheads="1"/>
              </p:cNvSpPr>
              <p:nvPr/>
            </p:nvSpPr>
            <p:spPr bwMode="auto">
              <a:xfrm rot="16200000">
                <a:off x="348" y="2911"/>
                <a:ext cx="883" cy="39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 smtClean="0">
                    <a:solidFill>
                      <a:schemeClr val="bg1"/>
                    </a:solidFill>
                  </a:rPr>
                  <a:t>Не наш  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 smtClean="0">
                    <a:solidFill>
                      <a:schemeClr val="bg1"/>
                    </a:solidFill>
                  </a:rPr>
                  <a:t>:1039005:595 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8968 кв. м </a:t>
                </a:r>
              </a:p>
            </p:txBody>
          </p:sp>
          <p:sp>
            <p:nvSpPr>
              <p:cNvPr id="4227" name="Freeform 133"/>
              <p:cNvSpPr>
                <a:spLocks/>
              </p:cNvSpPr>
              <p:nvPr/>
            </p:nvSpPr>
            <p:spPr bwMode="auto">
              <a:xfrm>
                <a:off x="868" y="2381"/>
                <a:ext cx="1" cy="851"/>
              </a:xfrm>
              <a:custGeom>
                <a:avLst/>
                <a:gdLst>
                  <a:gd name="T0" fmla="*/ 0 w 1"/>
                  <a:gd name="T1" fmla="*/ 851 h 851"/>
                  <a:gd name="T2" fmla="*/ 0 w 1"/>
                  <a:gd name="T3" fmla="*/ 0 h 851"/>
                  <a:gd name="T4" fmla="*/ 0 60000 65536"/>
                  <a:gd name="T5" fmla="*/ 0 60000 65536"/>
                  <a:gd name="T6" fmla="*/ 0 w 1"/>
                  <a:gd name="T7" fmla="*/ 0 h 851"/>
                  <a:gd name="T8" fmla="*/ 1 w 1"/>
                  <a:gd name="T9" fmla="*/ 851 h 8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851">
                    <a:moveTo>
                      <a:pt x="0" y="851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9" name="Rectangle 35"/>
              <p:cNvSpPr>
                <a:spLocks noChangeArrowheads="1"/>
              </p:cNvSpPr>
              <p:nvPr/>
            </p:nvSpPr>
            <p:spPr bwMode="auto">
              <a:xfrm rot="11337319">
                <a:off x="1343" y="930"/>
                <a:ext cx="946" cy="2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chemeClr val="bg1"/>
                    </a:solidFill>
                  </a:rPr>
                  <a:t>47:0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7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:1039005:579</a:t>
                </a:r>
              </a:p>
              <a:p>
                <a:pPr algn="ctr"/>
                <a:r>
                  <a:rPr lang="en-US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10 512 кв. м </a:t>
                </a: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 rot="-5400000">
              <a:off x="-1440160" y="5042992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ПЛАН  КАДАСТРОВЫХ УЧАСТКОВ</a:t>
              </a:r>
            </a:p>
            <a:p>
              <a:r>
                <a:rPr lang="ru-RU" sz="1200" b="1" dirty="0" smtClean="0">
                  <a:solidFill>
                    <a:schemeClr val="bg1"/>
                  </a:solidFill>
                </a:rPr>
                <a:t>ЖИЛЫЕ    КВАРТАЛЫ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33"/>
            <p:cNvSpPr>
              <a:spLocks noChangeArrowheads="1"/>
            </p:cNvSpPr>
            <p:nvPr/>
          </p:nvSpPr>
          <p:spPr bwMode="auto">
            <a:xfrm rot="16200000">
              <a:off x="3181186" y="5518711"/>
              <a:ext cx="1405896" cy="4556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47:0</a:t>
              </a:r>
              <a:r>
                <a:rPr lang="en-US" sz="800" b="1" dirty="0">
                  <a:solidFill>
                    <a:schemeClr val="bg1"/>
                  </a:solidFill>
                </a:rPr>
                <a:t>7</a:t>
              </a:r>
              <a:r>
                <a:rPr lang="ru-RU" sz="800" b="1" dirty="0" smtClean="0">
                  <a:solidFill>
                    <a:schemeClr val="bg1"/>
                  </a:solidFill>
                </a:rPr>
                <a:t>:1039005:</a:t>
              </a:r>
              <a:r>
                <a:rPr lang="en-US" sz="800" b="1" dirty="0" smtClean="0">
                  <a:solidFill>
                    <a:schemeClr val="bg1"/>
                  </a:solidFill>
                </a:rPr>
                <a:t>602    </a:t>
              </a:r>
              <a:r>
                <a:rPr lang="ru-RU" sz="800" b="1" dirty="0">
                  <a:solidFill>
                    <a:schemeClr val="bg1"/>
                  </a:solidFill>
                </a:rPr>
                <a:t>512 кв. м </a:t>
              </a:r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>
              <a:off x="3851920" y="3429001"/>
              <a:ext cx="95135" cy="2612006"/>
            </a:xfrm>
            <a:custGeom>
              <a:avLst/>
              <a:gdLst>
                <a:gd name="T0" fmla="*/ 0 w 9"/>
                <a:gd name="T1" fmla="*/ 509 h 846"/>
                <a:gd name="T2" fmla="*/ 7 w 9"/>
                <a:gd name="T3" fmla="*/ 0 h 846"/>
                <a:gd name="T4" fmla="*/ 0 60000 65536"/>
                <a:gd name="T5" fmla="*/ 0 60000 65536"/>
                <a:gd name="T6" fmla="*/ 0 w 9"/>
                <a:gd name="T7" fmla="*/ 0 h 846"/>
                <a:gd name="T8" fmla="*/ 9 w 9"/>
                <a:gd name="T9" fmla="*/ 846 h 8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46">
                  <a:moveTo>
                    <a:pt x="0" y="846"/>
                  </a:moveTo>
                  <a:lnTo>
                    <a:pt x="9" y="0"/>
                  </a:lnTo>
                </a:path>
              </a:pathLst>
            </a:custGeom>
            <a:noFill/>
            <a:ln w="9525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141" name="Прямая со стрелкой 140"/>
          <p:cNvCxnSpPr/>
          <p:nvPr/>
        </p:nvCxnSpPr>
        <p:spPr>
          <a:xfrm flipH="1">
            <a:off x="5436096" y="2780928"/>
            <a:ext cx="108012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995936" y="620688"/>
            <a:ext cx="1080120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8964488" cy="7384548"/>
            <a:chOff x="0" y="0"/>
            <a:chExt cx="8964488" cy="7384548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35896" y="0"/>
              <a:ext cx="5328592" cy="738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Группа 12"/>
            <p:cNvGrpSpPr/>
            <p:nvPr/>
          </p:nvGrpSpPr>
          <p:grpSpPr>
            <a:xfrm>
              <a:off x="0" y="0"/>
              <a:ext cx="3714750" cy="5733256"/>
              <a:chOff x="-1476672" y="1124744"/>
              <a:chExt cx="3714750" cy="5733256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476672" y="1124744"/>
                <a:ext cx="3714750" cy="3933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476672" y="4943475"/>
                <a:ext cx="3714750" cy="1914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656084"/>
              <a:ext cx="3851920" cy="1201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3707904" y="0"/>
            <a:ext cx="525658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Проект планировки территории Южного жилого района г. Всеволожска</a:t>
            </a:r>
            <a:endParaRPr lang="ru-RU" sz="1200" dirty="0"/>
          </a:p>
        </p:txBody>
      </p:sp>
    </p:spTree>
  </p:cSld>
  <p:clrMapOvr>
    <a:masterClrMapping/>
  </p:clrMapOvr>
  <p:transition spd="slow" advClick="0" advTm="21000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Группа 133"/>
          <p:cNvGrpSpPr/>
          <p:nvPr/>
        </p:nvGrpSpPr>
        <p:grpSpPr>
          <a:xfrm>
            <a:off x="-2340768" y="-1"/>
            <a:ext cx="11482111" cy="13347629"/>
            <a:chOff x="-2340768" y="-1"/>
            <a:chExt cx="11482111" cy="13347629"/>
          </a:xfrm>
        </p:grpSpPr>
        <p:pic>
          <p:nvPicPr>
            <p:cNvPr id="3075" name="Picture 7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337739" y="-4756646"/>
              <a:ext cx="1031019" cy="10544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7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-3088270" y="756770"/>
              <a:ext cx="7015556" cy="5520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2127745" y="361437"/>
              <a:ext cx="7000314" cy="8389473"/>
              <a:chOff x="-717" y="552"/>
              <a:chExt cx="7194" cy="8091"/>
            </a:xfrm>
          </p:grpSpPr>
          <p:pic>
            <p:nvPicPr>
              <p:cNvPr id="3204" name="Picture 2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717" y="552"/>
                <a:ext cx="7194" cy="321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pic>
            <p:nvPicPr>
              <p:cNvPr id="3205" name="Picture 2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41" y="3612"/>
                <a:ext cx="6816" cy="31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pic>
            <p:nvPicPr>
              <p:cNvPr id="3206" name="Picture 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477" y="6741"/>
                <a:ext cx="6774" cy="190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</p:grpSp>
        <p:pic>
          <p:nvPicPr>
            <p:cNvPr id="307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1305564" y="5530447"/>
              <a:ext cx="6739845" cy="88945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3084" name="Rectangle 6"/>
            <p:cNvSpPr>
              <a:spLocks noChangeArrowheads="1"/>
            </p:cNvSpPr>
            <p:nvPr/>
          </p:nvSpPr>
          <p:spPr bwMode="auto">
            <a:xfrm>
              <a:off x="5294490" y="12235519"/>
              <a:ext cx="1793249" cy="49118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800">
                  <a:solidFill>
                    <a:srgbClr val="FFFF00"/>
                  </a:solidFill>
                </a:rPr>
                <a:t>47:09:0114002:32</a:t>
              </a:r>
              <a:r>
                <a:rPr lang="en-US" sz="800">
                  <a:solidFill>
                    <a:srgbClr val="FFFF00"/>
                  </a:solidFill>
                </a:rPr>
                <a:t> </a:t>
              </a:r>
              <a:r>
                <a:rPr lang="ru-RU" sz="800">
                  <a:solidFill>
                    <a:srgbClr val="FFFF00"/>
                  </a:solidFill>
                </a:rPr>
                <a:t>32 804</a:t>
              </a:r>
              <a:r>
                <a:rPr lang="en-US" sz="800">
                  <a:solidFill>
                    <a:srgbClr val="FFFF00"/>
                  </a:solidFill>
                </a:rPr>
                <a:t> </a:t>
              </a:r>
              <a:r>
                <a:rPr lang="ru-RU" sz="800">
                  <a:solidFill>
                    <a:srgbClr val="FFFF00"/>
                  </a:solidFill>
                </a:rPr>
                <a:t>кв.м </a:t>
              </a:r>
            </a:p>
          </p:txBody>
        </p:sp>
        <p:sp>
          <p:nvSpPr>
            <p:cNvPr id="3085" name="Freeform 7"/>
            <p:cNvSpPr>
              <a:spLocks/>
            </p:cNvSpPr>
            <p:nvPr/>
          </p:nvSpPr>
          <p:spPr bwMode="auto">
            <a:xfrm>
              <a:off x="4053825" y="11255473"/>
              <a:ext cx="3278326" cy="1742304"/>
            </a:xfrm>
            <a:custGeom>
              <a:avLst/>
              <a:gdLst>
                <a:gd name="T0" fmla="*/ 1105178352 w 2123"/>
                <a:gd name="T1" fmla="*/ 0 h 1092"/>
                <a:gd name="T2" fmla="*/ 1807622357 w 2123"/>
                <a:gd name="T3" fmla="*/ 565300260 h 1092"/>
                <a:gd name="T4" fmla="*/ 1522387239 w 2123"/>
                <a:gd name="T5" fmla="*/ 1305090110 h 1092"/>
                <a:gd name="T6" fmla="*/ 636882734 w 2123"/>
                <a:gd name="T7" fmla="*/ 1048135433 h 1092"/>
                <a:gd name="T8" fmla="*/ 636882734 w 2123"/>
                <a:gd name="T9" fmla="*/ 1119843207 h 1092"/>
                <a:gd name="T10" fmla="*/ 0 w 2123"/>
                <a:gd name="T11" fmla="*/ 954914126 h 1092"/>
                <a:gd name="T12" fmla="*/ 116648032 w 2123"/>
                <a:gd name="T13" fmla="*/ 288028309 h 1092"/>
                <a:gd name="T14" fmla="*/ 1017479428 w 2123"/>
                <a:gd name="T15" fmla="*/ 534226491 h 1092"/>
                <a:gd name="T16" fmla="*/ 1105178352 w 2123"/>
                <a:gd name="T17" fmla="*/ 0 h 10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23"/>
                <a:gd name="T28" fmla="*/ 0 h 1092"/>
                <a:gd name="T29" fmla="*/ 2123 w 2123"/>
                <a:gd name="T30" fmla="*/ 1092 h 10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23" h="1092">
                  <a:moveTo>
                    <a:pt x="1298" y="0"/>
                  </a:moveTo>
                  <a:lnTo>
                    <a:pt x="2123" y="473"/>
                  </a:lnTo>
                  <a:lnTo>
                    <a:pt x="1788" y="1092"/>
                  </a:lnTo>
                  <a:lnTo>
                    <a:pt x="748" y="877"/>
                  </a:lnTo>
                  <a:lnTo>
                    <a:pt x="748" y="937"/>
                  </a:lnTo>
                  <a:lnTo>
                    <a:pt x="0" y="799"/>
                  </a:lnTo>
                  <a:lnTo>
                    <a:pt x="137" y="241"/>
                  </a:lnTo>
                  <a:lnTo>
                    <a:pt x="1195" y="447"/>
                  </a:lnTo>
                  <a:lnTo>
                    <a:pt x="1298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8"/>
            <p:cNvSpPr>
              <a:spLocks/>
            </p:cNvSpPr>
            <p:nvPr/>
          </p:nvSpPr>
          <p:spPr bwMode="auto">
            <a:xfrm>
              <a:off x="6064923" y="8192539"/>
              <a:ext cx="2351149" cy="3788121"/>
            </a:xfrm>
            <a:custGeom>
              <a:avLst/>
              <a:gdLst>
                <a:gd name="T0" fmla="*/ 0 w 1522"/>
                <a:gd name="T1" fmla="*/ 2147483647 h 2373"/>
                <a:gd name="T2" fmla="*/ 710641507 w 1522"/>
                <a:gd name="T3" fmla="*/ 2147483647 h 2373"/>
                <a:gd name="T4" fmla="*/ 1025914299 w 1522"/>
                <a:gd name="T5" fmla="*/ 2147483647 h 2373"/>
                <a:gd name="T6" fmla="*/ 1267054766 w 1522"/>
                <a:gd name="T7" fmla="*/ 2147483647 h 2373"/>
                <a:gd name="T8" fmla="*/ 1296877821 w 1522"/>
                <a:gd name="T9" fmla="*/ 288326158 h 2373"/>
                <a:gd name="T10" fmla="*/ 212169477 w 1522"/>
                <a:gd name="T11" fmla="*/ 0 h 2373"/>
                <a:gd name="T12" fmla="*/ 0 w 1522"/>
                <a:gd name="T13" fmla="*/ 2147483647 h 23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2"/>
                <a:gd name="T22" fmla="*/ 0 h 2373"/>
                <a:gd name="T23" fmla="*/ 1522 w 1522"/>
                <a:gd name="T24" fmla="*/ 2373 h 23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2" h="2373">
                  <a:moveTo>
                    <a:pt x="0" y="1908"/>
                  </a:moveTo>
                  <a:lnTo>
                    <a:pt x="834" y="2373"/>
                  </a:lnTo>
                  <a:lnTo>
                    <a:pt x="1204" y="1951"/>
                  </a:lnTo>
                  <a:lnTo>
                    <a:pt x="1487" y="1934"/>
                  </a:lnTo>
                  <a:lnTo>
                    <a:pt x="1522" y="241"/>
                  </a:lnTo>
                  <a:lnTo>
                    <a:pt x="249" y="0"/>
                  </a:lnTo>
                  <a:lnTo>
                    <a:pt x="0" y="1908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Rectangle 9"/>
            <p:cNvSpPr>
              <a:spLocks noChangeArrowheads="1"/>
            </p:cNvSpPr>
            <p:nvPr/>
          </p:nvSpPr>
          <p:spPr bwMode="auto">
            <a:xfrm>
              <a:off x="6577660" y="8983458"/>
              <a:ext cx="152273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47:09:0114002:14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72 800 кв. м </a:t>
              </a:r>
            </a:p>
          </p:txBody>
        </p:sp>
        <p:sp>
          <p:nvSpPr>
            <p:cNvPr id="3088" name="Freeform 10"/>
            <p:cNvSpPr>
              <a:spLocks/>
            </p:cNvSpPr>
            <p:nvPr/>
          </p:nvSpPr>
          <p:spPr bwMode="auto">
            <a:xfrm>
              <a:off x="5193537" y="8014137"/>
              <a:ext cx="1248633" cy="3966524"/>
            </a:xfrm>
            <a:custGeom>
              <a:avLst/>
              <a:gdLst>
                <a:gd name="T0" fmla="*/ 0 w 808"/>
                <a:gd name="T1" fmla="*/ 2147483647 h 2485"/>
                <a:gd name="T2" fmla="*/ 388834546 w 808"/>
                <a:gd name="T3" fmla="*/ 2147483647 h 2485"/>
                <a:gd name="T4" fmla="*/ 476663959 w 808"/>
                <a:gd name="T5" fmla="*/ 2147483647 h 2485"/>
                <a:gd name="T6" fmla="*/ 688988285 w 808"/>
                <a:gd name="T7" fmla="*/ 123202180 h 2485"/>
                <a:gd name="T8" fmla="*/ 307827373 w 808"/>
                <a:gd name="T9" fmla="*/ 0 h 2485"/>
                <a:gd name="T10" fmla="*/ 0 w 808"/>
                <a:gd name="T11" fmla="*/ 2147483647 h 24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8"/>
                <a:gd name="T19" fmla="*/ 0 h 2485"/>
                <a:gd name="T20" fmla="*/ 808 w 808"/>
                <a:gd name="T21" fmla="*/ 2485 h 24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8" h="2485">
                  <a:moveTo>
                    <a:pt x="0" y="2390"/>
                  </a:moveTo>
                  <a:lnTo>
                    <a:pt x="456" y="2485"/>
                  </a:lnTo>
                  <a:lnTo>
                    <a:pt x="559" y="2020"/>
                  </a:lnTo>
                  <a:lnTo>
                    <a:pt x="808" y="103"/>
                  </a:lnTo>
                  <a:lnTo>
                    <a:pt x="361" y="0"/>
                  </a:lnTo>
                  <a:lnTo>
                    <a:pt x="0" y="239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Rectangle 11"/>
            <p:cNvSpPr>
              <a:spLocks noChangeArrowheads="1"/>
            </p:cNvSpPr>
            <p:nvPr/>
          </p:nvSpPr>
          <p:spPr bwMode="auto">
            <a:xfrm rot="16652307">
              <a:off x="4690131" y="10441942"/>
              <a:ext cx="1920704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>
                  <a:solidFill>
                    <a:srgbClr val="FFFF00"/>
                  </a:solidFill>
                </a:rPr>
                <a:t>47:09:0114002:37                     </a:t>
              </a:r>
              <a:r>
                <a:rPr lang="en-US" sz="1200">
                  <a:solidFill>
                    <a:srgbClr val="FFFF00"/>
                  </a:solidFill>
                </a:rPr>
                <a:t> </a:t>
              </a:r>
              <a:r>
                <a:rPr lang="ru-RU" sz="1200">
                  <a:solidFill>
                    <a:srgbClr val="FFFF00"/>
                  </a:solidFill>
                </a:rPr>
                <a:t>29 863 кв. м </a:t>
              </a:r>
            </a:p>
          </p:txBody>
        </p:sp>
        <p:sp>
          <p:nvSpPr>
            <p:cNvPr id="3090" name="Rectangle 12"/>
            <p:cNvSpPr>
              <a:spLocks noChangeArrowheads="1"/>
            </p:cNvSpPr>
            <p:nvPr/>
          </p:nvSpPr>
          <p:spPr bwMode="auto">
            <a:xfrm>
              <a:off x="1753154" y="10408348"/>
              <a:ext cx="152270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47:09:0114002:36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152 360 кв. м </a:t>
              </a:r>
            </a:p>
          </p:txBody>
        </p:sp>
        <p:sp>
          <p:nvSpPr>
            <p:cNvPr id="3091" name="Freeform 13"/>
            <p:cNvSpPr>
              <a:spLocks/>
            </p:cNvSpPr>
            <p:nvPr/>
          </p:nvSpPr>
          <p:spPr bwMode="auto">
            <a:xfrm>
              <a:off x="1333400" y="7136035"/>
              <a:ext cx="4404753" cy="5240815"/>
            </a:xfrm>
            <a:custGeom>
              <a:avLst/>
              <a:gdLst>
                <a:gd name="T0" fmla="*/ 0 w 2854"/>
                <a:gd name="T1" fmla="*/ 2147483647 h 3284"/>
                <a:gd name="T2" fmla="*/ 401449517 w 2854"/>
                <a:gd name="T3" fmla="*/ 0 h 3284"/>
                <a:gd name="T4" fmla="*/ 1622806946 w 2854"/>
                <a:gd name="T5" fmla="*/ 380219278 h 3284"/>
                <a:gd name="T6" fmla="*/ 1315766372 w 2854"/>
                <a:gd name="T7" fmla="*/ 2147483647 h 3284"/>
                <a:gd name="T8" fmla="*/ 1622806946 w 2854"/>
                <a:gd name="T9" fmla="*/ 2147483647 h 3284"/>
                <a:gd name="T10" fmla="*/ 2069334997 w 2854"/>
                <a:gd name="T11" fmla="*/ 514132092 h 3284"/>
                <a:gd name="T12" fmla="*/ 2147483647 w 2854"/>
                <a:gd name="T13" fmla="*/ 657610634 h 3284"/>
                <a:gd name="T14" fmla="*/ 2127170537 w 2854"/>
                <a:gd name="T15" fmla="*/ 2147483647 h 3284"/>
                <a:gd name="T16" fmla="*/ 1615152351 w 2854"/>
                <a:gd name="T17" fmla="*/ 2147483647 h 3284"/>
                <a:gd name="T18" fmla="*/ 1513088928 w 2854"/>
                <a:gd name="T19" fmla="*/ 2147483647 h 3284"/>
                <a:gd name="T20" fmla="*/ 0 w 2854"/>
                <a:gd name="T21" fmla="*/ 2147483647 h 32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54"/>
                <a:gd name="T34" fmla="*/ 0 h 3284"/>
                <a:gd name="T35" fmla="*/ 2854 w 2854"/>
                <a:gd name="T36" fmla="*/ 3284 h 32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54" h="3284">
                  <a:moveTo>
                    <a:pt x="0" y="2923"/>
                  </a:moveTo>
                  <a:lnTo>
                    <a:pt x="472" y="0"/>
                  </a:lnTo>
                  <a:lnTo>
                    <a:pt x="1908" y="318"/>
                  </a:lnTo>
                  <a:lnTo>
                    <a:pt x="1547" y="2639"/>
                  </a:lnTo>
                  <a:lnTo>
                    <a:pt x="1908" y="2734"/>
                  </a:lnTo>
                  <a:lnTo>
                    <a:pt x="2433" y="430"/>
                  </a:lnTo>
                  <a:lnTo>
                    <a:pt x="2854" y="550"/>
                  </a:lnTo>
                  <a:lnTo>
                    <a:pt x="2501" y="2931"/>
                  </a:lnTo>
                  <a:lnTo>
                    <a:pt x="1899" y="2820"/>
                  </a:lnTo>
                  <a:lnTo>
                    <a:pt x="1779" y="3284"/>
                  </a:lnTo>
                  <a:lnTo>
                    <a:pt x="0" y="2923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Rectangle 14"/>
            <p:cNvSpPr>
              <a:spLocks noChangeArrowheads="1"/>
            </p:cNvSpPr>
            <p:nvPr/>
          </p:nvSpPr>
          <p:spPr bwMode="auto">
            <a:xfrm>
              <a:off x="337150" y="7215667"/>
              <a:ext cx="173480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47:09:0114002:28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43 996 кв. м </a:t>
              </a:r>
            </a:p>
          </p:txBody>
        </p:sp>
        <p:sp>
          <p:nvSpPr>
            <p:cNvPr id="3093" name="Freeform 15"/>
            <p:cNvSpPr>
              <a:spLocks/>
            </p:cNvSpPr>
            <p:nvPr/>
          </p:nvSpPr>
          <p:spPr bwMode="auto">
            <a:xfrm>
              <a:off x="547028" y="6818621"/>
              <a:ext cx="1487733" cy="4962788"/>
            </a:xfrm>
            <a:custGeom>
              <a:avLst/>
              <a:gdLst>
                <a:gd name="T0" fmla="*/ 820686419 w 963"/>
                <a:gd name="T1" fmla="*/ 246746955 h 3107"/>
                <a:gd name="T2" fmla="*/ 0 w 963"/>
                <a:gd name="T3" fmla="*/ 0 h 3107"/>
                <a:gd name="T4" fmla="*/ 286345743 w 963"/>
                <a:gd name="T5" fmla="*/ 2147483647 h 3107"/>
                <a:gd name="T6" fmla="*/ 424404731 w 963"/>
                <a:gd name="T7" fmla="*/ 2147483647 h 3107"/>
                <a:gd name="T8" fmla="*/ 820686419 w 963"/>
                <a:gd name="T9" fmla="*/ 246746955 h 3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3"/>
                <a:gd name="T16" fmla="*/ 0 h 3107"/>
                <a:gd name="T17" fmla="*/ 963 w 963"/>
                <a:gd name="T18" fmla="*/ 3107 h 3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3" h="3107">
                  <a:moveTo>
                    <a:pt x="963" y="206"/>
                  </a:moveTo>
                  <a:lnTo>
                    <a:pt x="0" y="0"/>
                  </a:lnTo>
                  <a:lnTo>
                    <a:pt x="336" y="3078"/>
                  </a:lnTo>
                  <a:lnTo>
                    <a:pt x="498" y="3107"/>
                  </a:lnTo>
                  <a:lnTo>
                    <a:pt x="963" y="206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Rectangle 17"/>
            <p:cNvSpPr>
              <a:spLocks noChangeArrowheads="1"/>
            </p:cNvSpPr>
            <p:nvPr/>
          </p:nvSpPr>
          <p:spPr bwMode="auto">
            <a:xfrm rot="16679304">
              <a:off x="3748433" y="8668186"/>
              <a:ext cx="146621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47:09:0114002:40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2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7 900 кв. м </a:t>
              </a:r>
            </a:p>
          </p:txBody>
        </p:sp>
        <p:sp>
          <p:nvSpPr>
            <p:cNvPr id="3095" name="Freeform 18"/>
            <p:cNvSpPr>
              <a:spLocks/>
            </p:cNvSpPr>
            <p:nvPr/>
          </p:nvSpPr>
          <p:spPr bwMode="auto">
            <a:xfrm>
              <a:off x="3708460" y="7629533"/>
              <a:ext cx="1392093" cy="3883115"/>
            </a:xfrm>
            <a:custGeom>
              <a:avLst/>
              <a:gdLst>
                <a:gd name="T0" fmla="*/ 316087317 w 900"/>
                <a:gd name="T1" fmla="*/ 0 h 2433"/>
                <a:gd name="T2" fmla="*/ 0 w 900"/>
                <a:gd name="T3" fmla="*/ 2147483647 h 2433"/>
                <a:gd name="T4" fmla="*/ 316087317 w 900"/>
                <a:gd name="T5" fmla="*/ 2147483647 h 2433"/>
                <a:gd name="T6" fmla="*/ 768860492 w 900"/>
                <a:gd name="T7" fmla="*/ 126764154 h 2433"/>
                <a:gd name="T8" fmla="*/ 316087317 w 900"/>
                <a:gd name="T9" fmla="*/ 0 h 2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0"/>
                <a:gd name="T16" fmla="*/ 0 h 2433"/>
                <a:gd name="T17" fmla="*/ 900 w 900"/>
                <a:gd name="T18" fmla="*/ 2433 h 24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0" h="2433">
                  <a:moveTo>
                    <a:pt x="370" y="0"/>
                  </a:moveTo>
                  <a:lnTo>
                    <a:pt x="0" y="2339"/>
                  </a:lnTo>
                  <a:lnTo>
                    <a:pt x="370" y="2433"/>
                  </a:lnTo>
                  <a:lnTo>
                    <a:pt x="900" y="106"/>
                  </a:lnTo>
                  <a:lnTo>
                    <a:pt x="370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6" name="Line 19"/>
            <p:cNvSpPr>
              <a:spLocks noChangeShapeType="1"/>
            </p:cNvSpPr>
            <p:nvPr/>
          </p:nvSpPr>
          <p:spPr bwMode="auto">
            <a:xfrm rot="16200000">
              <a:off x="-172818" y="11827745"/>
              <a:ext cx="16681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Text Box 20"/>
            <p:cNvSpPr txBox="1">
              <a:spLocks noChangeArrowheads="1"/>
            </p:cNvSpPr>
            <p:nvPr/>
          </p:nvSpPr>
          <p:spPr bwMode="auto">
            <a:xfrm>
              <a:off x="493893" y="10565038"/>
              <a:ext cx="377246" cy="3127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>
                  <a:solidFill>
                    <a:schemeClr val="bg1"/>
                  </a:solidFill>
                </a:rPr>
                <a:t>С</a:t>
              </a:r>
            </a:p>
          </p:txBody>
        </p:sp>
        <p:sp>
          <p:nvSpPr>
            <p:cNvPr id="3098" name="Text Box 21"/>
            <p:cNvSpPr txBox="1">
              <a:spLocks noChangeArrowheads="1"/>
            </p:cNvSpPr>
            <p:nvPr/>
          </p:nvSpPr>
          <p:spPr bwMode="auto">
            <a:xfrm>
              <a:off x="525774" y="12668779"/>
              <a:ext cx="374590" cy="3127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800">
                  <a:solidFill>
                    <a:schemeClr val="bg1"/>
                  </a:solidFill>
                </a:rPr>
                <a:t>Ю</a:t>
              </a:r>
            </a:p>
          </p:txBody>
        </p:sp>
        <p:sp>
          <p:nvSpPr>
            <p:cNvPr id="3099" name="Rectangle 27"/>
            <p:cNvSpPr>
              <a:spLocks noChangeArrowheads="1"/>
            </p:cNvSpPr>
            <p:nvPr/>
          </p:nvSpPr>
          <p:spPr bwMode="auto">
            <a:xfrm rot="16742747">
              <a:off x="3448788" y="4014877"/>
              <a:ext cx="1911437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:1039005:576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21 930 кв. м </a:t>
              </a:r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auto">
            <a:xfrm>
              <a:off x="3596880" y="3204265"/>
              <a:ext cx="1490391" cy="2038867"/>
            </a:xfrm>
            <a:custGeom>
              <a:avLst/>
              <a:gdLst>
                <a:gd name="T0" fmla="*/ 98935600 w 1530"/>
                <a:gd name="T1" fmla="*/ 0 h 1969"/>
                <a:gd name="T2" fmla="*/ 3049536 w 1530"/>
                <a:gd name="T3" fmla="*/ 783269468 h 1969"/>
                <a:gd name="T4" fmla="*/ 0 w 1530"/>
                <a:gd name="T5" fmla="*/ 869851519 h 1969"/>
                <a:gd name="T6" fmla="*/ 404891589 w 1530"/>
                <a:gd name="T7" fmla="*/ 991167707 h 1969"/>
                <a:gd name="T8" fmla="*/ 518396703 w 1530"/>
                <a:gd name="T9" fmla="*/ 112758279 h 1969"/>
                <a:gd name="T10" fmla="*/ 98935600 w 1530"/>
                <a:gd name="T11" fmla="*/ 0 h 19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0"/>
                <a:gd name="T19" fmla="*/ 0 h 1969"/>
                <a:gd name="T20" fmla="*/ 1530 w 1530"/>
                <a:gd name="T21" fmla="*/ 1969 h 19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0" h="1969">
                  <a:moveTo>
                    <a:pt x="292" y="0"/>
                  </a:moveTo>
                  <a:lnTo>
                    <a:pt x="9" y="1556"/>
                  </a:lnTo>
                  <a:lnTo>
                    <a:pt x="0" y="1728"/>
                  </a:lnTo>
                  <a:lnTo>
                    <a:pt x="1195" y="1969"/>
                  </a:lnTo>
                  <a:lnTo>
                    <a:pt x="1530" y="224"/>
                  </a:lnTo>
                  <a:lnTo>
                    <a:pt x="292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auto">
            <a:xfrm rot="16786802">
              <a:off x="3948286" y="6451748"/>
              <a:ext cx="2038867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FFFF00"/>
                  </a:solidFill>
                </a:rPr>
                <a:t>47:</a:t>
              </a:r>
              <a:r>
                <a:rPr lang="en-US" sz="1000" dirty="0">
                  <a:solidFill>
                    <a:srgbClr val="FFFF00"/>
                  </a:solidFill>
                </a:rPr>
                <a:t>07</a:t>
              </a:r>
              <a:r>
                <a:rPr lang="ru-RU" sz="1000" dirty="0">
                  <a:solidFill>
                    <a:srgbClr val="FFFF00"/>
                  </a:solidFill>
                </a:rPr>
                <a:t>:1039005:577</a:t>
              </a:r>
            </a:p>
            <a:p>
              <a:pPr algn="ctr"/>
              <a:r>
                <a:rPr lang="ru-RU" sz="1000" dirty="0">
                  <a:solidFill>
                    <a:srgbClr val="FFFF00"/>
                  </a:solidFill>
                </a:rPr>
                <a:t>26 004 кв. м </a:t>
              </a:r>
            </a:p>
          </p:txBody>
        </p:sp>
        <p:sp>
          <p:nvSpPr>
            <p:cNvPr id="3102" name="Freeform 30"/>
            <p:cNvSpPr>
              <a:spLocks/>
            </p:cNvSpPr>
            <p:nvPr/>
          </p:nvSpPr>
          <p:spPr bwMode="auto">
            <a:xfrm>
              <a:off x="3535777" y="5122653"/>
              <a:ext cx="1864980" cy="2458225"/>
            </a:xfrm>
            <a:custGeom>
              <a:avLst/>
              <a:gdLst>
                <a:gd name="T0" fmla="*/ 0 w 1917"/>
                <a:gd name="T1" fmla="*/ 608606207 h 2372"/>
                <a:gd name="T2" fmla="*/ 17573849 w 1917"/>
                <a:gd name="T3" fmla="*/ 0 h 2372"/>
                <a:gd name="T4" fmla="*/ 647857758 w 1917"/>
                <a:gd name="T5" fmla="*/ 190599329 h 2372"/>
                <a:gd name="T6" fmla="*/ 520110939 w 1917"/>
                <a:gd name="T7" fmla="*/ 1196034643 h 2372"/>
                <a:gd name="T8" fmla="*/ 81446636 w 1917"/>
                <a:gd name="T9" fmla="*/ 1083591636 h 2372"/>
                <a:gd name="T10" fmla="*/ 130788270 w 1917"/>
                <a:gd name="T11" fmla="*/ 710965203 h 2372"/>
                <a:gd name="T12" fmla="*/ 389323286 w 1917"/>
                <a:gd name="T13" fmla="*/ 793154225 h 2372"/>
                <a:gd name="T14" fmla="*/ 444409701 w 1917"/>
                <a:gd name="T15" fmla="*/ 350944406 h 2372"/>
                <a:gd name="T16" fmla="*/ 188916281 w 1917"/>
                <a:gd name="T17" fmla="*/ 277327078 h 2372"/>
                <a:gd name="T18" fmla="*/ 145319973 w 1917"/>
                <a:gd name="T19" fmla="*/ 641381196 h 2372"/>
                <a:gd name="T20" fmla="*/ 0 w 1917"/>
                <a:gd name="T21" fmla="*/ 608606207 h 2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17"/>
                <a:gd name="T34" fmla="*/ 0 h 2372"/>
                <a:gd name="T35" fmla="*/ 1917 w 1917"/>
                <a:gd name="T36" fmla="*/ 2372 h 2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17" h="2372">
                  <a:moveTo>
                    <a:pt x="0" y="1207"/>
                  </a:moveTo>
                  <a:lnTo>
                    <a:pt x="52" y="0"/>
                  </a:lnTo>
                  <a:lnTo>
                    <a:pt x="1917" y="378"/>
                  </a:lnTo>
                  <a:lnTo>
                    <a:pt x="1539" y="2372"/>
                  </a:lnTo>
                  <a:lnTo>
                    <a:pt x="241" y="2149"/>
                  </a:lnTo>
                  <a:lnTo>
                    <a:pt x="387" y="1410"/>
                  </a:lnTo>
                  <a:lnTo>
                    <a:pt x="1152" y="1573"/>
                  </a:lnTo>
                  <a:lnTo>
                    <a:pt x="1315" y="696"/>
                  </a:lnTo>
                  <a:lnTo>
                    <a:pt x="559" y="550"/>
                  </a:lnTo>
                  <a:lnTo>
                    <a:pt x="430" y="1272"/>
                  </a:lnTo>
                  <a:lnTo>
                    <a:pt x="0" y="1207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Rectangle 31"/>
            <p:cNvSpPr>
              <a:spLocks noChangeArrowheads="1"/>
            </p:cNvSpPr>
            <p:nvPr/>
          </p:nvSpPr>
          <p:spPr bwMode="auto">
            <a:xfrm>
              <a:off x="1702676" y="5827845"/>
              <a:ext cx="179059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:1039005:578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512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104" name="Freeform 32"/>
            <p:cNvSpPr>
              <a:spLocks/>
            </p:cNvSpPr>
            <p:nvPr/>
          </p:nvSpPr>
          <p:spPr bwMode="auto">
            <a:xfrm rot="5400000">
              <a:off x="2754343" y="5685081"/>
              <a:ext cx="375337" cy="1150335"/>
            </a:xfrm>
            <a:custGeom>
              <a:avLst/>
              <a:gdLst>
                <a:gd name="T0" fmla="*/ 0 w 243"/>
                <a:gd name="T1" fmla="*/ 595089313 h 794"/>
                <a:gd name="T2" fmla="*/ 0 w 243"/>
                <a:gd name="T3" fmla="*/ 59958508 h 794"/>
                <a:gd name="T4" fmla="*/ 272176873 w 243"/>
                <a:gd name="T5" fmla="*/ 0 h 794"/>
                <a:gd name="T6" fmla="*/ 0 60000 65536"/>
                <a:gd name="T7" fmla="*/ 0 60000 65536"/>
                <a:gd name="T8" fmla="*/ 0 60000 65536"/>
                <a:gd name="T9" fmla="*/ 0 w 243"/>
                <a:gd name="T10" fmla="*/ 0 h 794"/>
                <a:gd name="T11" fmla="*/ 243 w 243"/>
                <a:gd name="T12" fmla="*/ 794 h 7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" h="794">
                  <a:moveTo>
                    <a:pt x="0" y="794"/>
                  </a:moveTo>
                  <a:lnTo>
                    <a:pt x="0" y="80"/>
                  </a:lnTo>
                  <a:lnTo>
                    <a:pt x="243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5" name="Rectangle 33"/>
            <p:cNvSpPr>
              <a:spLocks noChangeArrowheads="1"/>
            </p:cNvSpPr>
            <p:nvPr/>
          </p:nvSpPr>
          <p:spPr bwMode="auto">
            <a:xfrm rot="16919714">
              <a:off x="5268404" y="4372836"/>
              <a:ext cx="1890585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>
                  <a:solidFill>
                    <a:srgbClr val="FFFF00"/>
                  </a:solidFill>
                </a:rPr>
                <a:t>47:0</a:t>
              </a:r>
              <a:r>
                <a:rPr lang="en-US" sz="1200">
                  <a:solidFill>
                    <a:srgbClr val="FFFF00"/>
                  </a:solidFill>
                </a:rPr>
                <a:t>7</a:t>
              </a:r>
              <a:r>
                <a:rPr lang="ru-RU" sz="1200">
                  <a:solidFill>
                    <a:srgbClr val="FFFF00"/>
                  </a:solidFill>
                </a:rPr>
                <a:t>:1039005:579</a:t>
              </a:r>
            </a:p>
            <a:p>
              <a:pPr algn="ctr"/>
              <a:r>
                <a:rPr lang="en-US" sz="1200">
                  <a:solidFill>
                    <a:srgbClr val="FFFF00"/>
                  </a:solidFill>
                </a:rPr>
                <a:t> </a:t>
              </a:r>
              <a:r>
                <a:rPr lang="ru-RU" sz="1200">
                  <a:solidFill>
                    <a:srgbClr val="FFFF00"/>
                  </a:solidFill>
                </a:rPr>
                <a:t>10 512 кв. м </a:t>
              </a:r>
            </a:p>
          </p:txBody>
        </p:sp>
        <p:sp>
          <p:nvSpPr>
            <p:cNvPr id="3106" name="Freeform 34"/>
            <p:cNvSpPr>
              <a:spLocks/>
            </p:cNvSpPr>
            <p:nvPr/>
          </p:nvSpPr>
          <p:spPr bwMode="auto">
            <a:xfrm>
              <a:off x="5916149" y="3433637"/>
              <a:ext cx="1373496" cy="2138493"/>
            </a:xfrm>
            <a:custGeom>
              <a:avLst/>
              <a:gdLst>
                <a:gd name="T0" fmla="*/ 128412736 w 1410"/>
                <a:gd name="T1" fmla="*/ 0 h 2063"/>
                <a:gd name="T2" fmla="*/ 0 w 1410"/>
                <a:gd name="T3" fmla="*/ 1005905438 h 2063"/>
                <a:gd name="T4" fmla="*/ 122653027 w 1410"/>
                <a:gd name="T5" fmla="*/ 1040713740 h 2063"/>
                <a:gd name="T6" fmla="*/ 169071254 w 1410"/>
                <a:gd name="T7" fmla="*/ 624528923 h 2063"/>
                <a:gd name="T8" fmla="*/ 174831545 w 1410"/>
                <a:gd name="T9" fmla="*/ 628564606 h 2063"/>
                <a:gd name="T10" fmla="*/ 201259268 w 1410"/>
                <a:gd name="T11" fmla="*/ 255764539 h 2063"/>
                <a:gd name="T12" fmla="*/ 445887777 w 1410"/>
                <a:gd name="T13" fmla="*/ 333956792 h 2063"/>
                <a:gd name="T14" fmla="*/ 477737018 w 1410"/>
                <a:gd name="T15" fmla="*/ 82227958 h 2063"/>
                <a:gd name="T16" fmla="*/ 128412736 w 1410"/>
                <a:gd name="T17" fmla="*/ 0 h 20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10"/>
                <a:gd name="T28" fmla="*/ 0 h 2063"/>
                <a:gd name="T29" fmla="*/ 1410 w 1410"/>
                <a:gd name="T30" fmla="*/ 2063 h 20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10" h="2063">
                  <a:moveTo>
                    <a:pt x="379" y="0"/>
                  </a:moveTo>
                  <a:lnTo>
                    <a:pt x="0" y="1994"/>
                  </a:lnTo>
                  <a:lnTo>
                    <a:pt x="362" y="2063"/>
                  </a:lnTo>
                  <a:lnTo>
                    <a:pt x="499" y="1238"/>
                  </a:lnTo>
                  <a:lnTo>
                    <a:pt x="516" y="1246"/>
                  </a:lnTo>
                  <a:lnTo>
                    <a:pt x="594" y="507"/>
                  </a:lnTo>
                  <a:lnTo>
                    <a:pt x="1316" y="662"/>
                  </a:lnTo>
                  <a:lnTo>
                    <a:pt x="1410" y="163"/>
                  </a:lnTo>
                  <a:lnTo>
                    <a:pt x="379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7" name="Freeform 35"/>
            <p:cNvSpPr>
              <a:spLocks/>
            </p:cNvSpPr>
            <p:nvPr/>
          </p:nvSpPr>
          <p:spPr bwMode="auto">
            <a:xfrm>
              <a:off x="3445452" y="2847464"/>
              <a:ext cx="316143" cy="1719136"/>
            </a:xfrm>
            <a:custGeom>
              <a:avLst/>
              <a:gdLst>
                <a:gd name="T0" fmla="*/ 17209764 w 322"/>
                <a:gd name="T1" fmla="*/ 0 h 1662"/>
                <a:gd name="T2" fmla="*/ 0 w 322"/>
                <a:gd name="T3" fmla="*/ 834842050 h 1662"/>
                <a:gd name="T4" fmla="*/ 110831497 w 322"/>
                <a:gd name="T5" fmla="*/ 22603827 h 1662"/>
                <a:gd name="T6" fmla="*/ 17209764 w 322"/>
                <a:gd name="T7" fmla="*/ 0 h 16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2"/>
                <a:gd name="T13" fmla="*/ 0 h 1662"/>
                <a:gd name="T14" fmla="*/ 322 w 322"/>
                <a:gd name="T15" fmla="*/ 1662 h 16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1662">
                  <a:moveTo>
                    <a:pt x="50" y="0"/>
                  </a:moveTo>
                  <a:lnTo>
                    <a:pt x="0" y="1662"/>
                  </a:lnTo>
                  <a:lnTo>
                    <a:pt x="322" y="45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8" name="Rectangle 36"/>
            <p:cNvSpPr>
              <a:spLocks noChangeArrowheads="1"/>
            </p:cNvSpPr>
            <p:nvPr/>
          </p:nvSpPr>
          <p:spPr bwMode="auto">
            <a:xfrm>
              <a:off x="-252536" y="3140968"/>
              <a:ext cx="1764026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:1039005:580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</a:t>
              </a:r>
              <a:r>
                <a:rPr lang="ru-RU" sz="1200" dirty="0">
                  <a:solidFill>
                    <a:srgbClr val="FFFF00"/>
                  </a:solidFill>
                </a:rPr>
                <a:t>2 090 кв. м </a:t>
              </a:r>
            </a:p>
          </p:txBody>
        </p:sp>
        <p:sp>
          <p:nvSpPr>
            <p:cNvPr id="3109" name="Freeform 37"/>
            <p:cNvSpPr>
              <a:spLocks/>
            </p:cNvSpPr>
            <p:nvPr/>
          </p:nvSpPr>
          <p:spPr bwMode="auto">
            <a:xfrm rot="5400000">
              <a:off x="1706507" y="1650485"/>
              <a:ext cx="45719" cy="3458733"/>
            </a:xfrm>
            <a:custGeom>
              <a:avLst/>
              <a:gdLst>
                <a:gd name="T0" fmla="*/ 0 w 1"/>
                <a:gd name="T1" fmla="*/ 1114542707 h 684"/>
                <a:gd name="T2" fmla="*/ 0 w 1"/>
                <a:gd name="T3" fmla="*/ 0 h 684"/>
                <a:gd name="T4" fmla="*/ 0 60000 65536"/>
                <a:gd name="T5" fmla="*/ 0 60000 65536"/>
                <a:gd name="T6" fmla="*/ 0 w 1"/>
                <a:gd name="T7" fmla="*/ 0 h 684"/>
                <a:gd name="T8" fmla="*/ 1 w 1"/>
                <a:gd name="T9" fmla="*/ 684 h 6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84">
                  <a:moveTo>
                    <a:pt x="0" y="684"/>
                  </a:move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0" name="Rectangle 38"/>
            <p:cNvSpPr>
              <a:spLocks noChangeArrowheads="1"/>
            </p:cNvSpPr>
            <p:nvPr/>
          </p:nvSpPr>
          <p:spPr bwMode="auto">
            <a:xfrm rot="16752070">
              <a:off x="4697391" y="6337995"/>
              <a:ext cx="1543039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:1039005:581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16 546 кв. м </a:t>
              </a:r>
            </a:p>
          </p:txBody>
        </p:sp>
        <p:sp>
          <p:nvSpPr>
            <p:cNvPr id="3111" name="Freeform 39"/>
            <p:cNvSpPr>
              <a:spLocks/>
            </p:cNvSpPr>
            <p:nvPr/>
          </p:nvSpPr>
          <p:spPr bwMode="auto">
            <a:xfrm>
              <a:off x="3485299" y="5511892"/>
              <a:ext cx="2672606" cy="2629676"/>
            </a:xfrm>
            <a:custGeom>
              <a:avLst/>
              <a:gdLst>
                <a:gd name="T0" fmla="*/ 667448211 w 2743"/>
                <a:gd name="T1" fmla="*/ 0 h 2536"/>
                <a:gd name="T2" fmla="*/ 539314073 w 2743"/>
                <a:gd name="T3" fmla="*/ 1006574700 h 2536"/>
                <a:gd name="T4" fmla="*/ 0 w 2743"/>
                <a:gd name="T5" fmla="*/ 863715710 h 2536"/>
                <a:gd name="T6" fmla="*/ 0 w 2743"/>
                <a:gd name="T7" fmla="*/ 959123661 h 2536"/>
                <a:gd name="T8" fmla="*/ 542026046 w 2743"/>
                <a:gd name="T9" fmla="*/ 1128231845 h 2536"/>
                <a:gd name="T10" fmla="*/ 915241427 w 2743"/>
                <a:gd name="T11" fmla="*/ 1280177341 h 2536"/>
                <a:gd name="T12" fmla="*/ 929817259 w 2743"/>
                <a:gd name="T13" fmla="*/ 1132775453 h 2536"/>
                <a:gd name="T14" fmla="*/ 705414075 w 2743"/>
                <a:gd name="T15" fmla="*/ 1059074509 h 2536"/>
                <a:gd name="T16" fmla="*/ 833547485 w 2743"/>
                <a:gd name="T17" fmla="*/ 47956223 h 2536"/>
                <a:gd name="T18" fmla="*/ 667448211 w 2743"/>
                <a:gd name="T19" fmla="*/ 0 h 2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43"/>
                <a:gd name="T31" fmla="*/ 0 h 2536"/>
                <a:gd name="T32" fmla="*/ 2743 w 2743"/>
                <a:gd name="T33" fmla="*/ 2536 h 2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43" h="2536">
                  <a:moveTo>
                    <a:pt x="1969" y="0"/>
                  </a:moveTo>
                  <a:lnTo>
                    <a:pt x="1591" y="1994"/>
                  </a:lnTo>
                  <a:lnTo>
                    <a:pt x="0" y="1711"/>
                  </a:lnTo>
                  <a:lnTo>
                    <a:pt x="0" y="1900"/>
                  </a:lnTo>
                  <a:lnTo>
                    <a:pt x="1599" y="2235"/>
                  </a:lnTo>
                  <a:lnTo>
                    <a:pt x="2700" y="2536"/>
                  </a:lnTo>
                  <a:lnTo>
                    <a:pt x="2743" y="2244"/>
                  </a:lnTo>
                  <a:lnTo>
                    <a:pt x="2081" y="2098"/>
                  </a:lnTo>
                  <a:lnTo>
                    <a:pt x="2459" y="95"/>
                  </a:lnTo>
                  <a:lnTo>
                    <a:pt x="1969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2" name="Freeform 40"/>
            <p:cNvSpPr>
              <a:spLocks/>
            </p:cNvSpPr>
            <p:nvPr/>
          </p:nvSpPr>
          <p:spPr bwMode="auto">
            <a:xfrm>
              <a:off x="6274799" y="4707930"/>
              <a:ext cx="159400" cy="878102"/>
            </a:xfrm>
            <a:custGeom>
              <a:avLst/>
              <a:gdLst>
                <a:gd name="T0" fmla="*/ 0 w 163"/>
                <a:gd name="T1" fmla="*/ 424321646 h 843"/>
                <a:gd name="T2" fmla="*/ 29024952 w 163"/>
                <a:gd name="T3" fmla="*/ 429415430 h 843"/>
                <a:gd name="T4" fmla="*/ 55659890 w 163"/>
                <a:gd name="T5" fmla="*/ 0 h 843"/>
                <a:gd name="T6" fmla="*/ 46781775 w 163"/>
                <a:gd name="T7" fmla="*/ 4584193 h 843"/>
                <a:gd name="T8" fmla="*/ 0 w 163"/>
                <a:gd name="T9" fmla="*/ 424321646 h 8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"/>
                <a:gd name="T16" fmla="*/ 0 h 843"/>
                <a:gd name="T17" fmla="*/ 163 w 163"/>
                <a:gd name="T18" fmla="*/ 843 h 8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" h="843">
                  <a:moveTo>
                    <a:pt x="0" y="833"/>
                  </a:moveTo>
                  <a:lnTo>
                    <a:pt x="85" y="843"/>
                  </a:lnTo>
                  <a:lnTo>
                    <a:pt x="163" y="0"/>
                  </a:lnTo>
                  <a:lnTo>
                    <a:pt x="137" y="9"/>
                  </a:lnTo>
                  <a:lnTo>
                    <a:pt x="0" y="833"/>
                  </a:lnTo>
                  <a:close/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3" name="Rectangle 41"/>
            <p:cNvSpPr>
              <a:spLocks noChangeArrowheads="1"/>
            </p:cNvSpPr>
            <p:nvPr/>
          </p:nvSpPr>
          <p:spPr bwMode="auto">
            <a:xfrm>
              <a:off x="6389036" y="4829265"/>
              <a:ext cx="182247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 smtClean="0">
                  <a:solidFill>
                    <a:srgbClr val="FFFF00"/>
                  </a:solidFill>
                </a:rPr>
                <a:t>:1039005:58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2</a:t>
              </a:r>
              <a:r>
                <a:rPr lang="en-US" sz="1200" dirty="0" smtClean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482 кв. м </a:t>
              </a:r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 rot="5400000">
              <a:off x="7003746" y="4494784"/>
              <a:ext cx="13901" cy="1195499"/>
            </a:xfrm>
            <a:custGeom>
              <a:avLst/>
              <a:gdLst>
                <a:gd name="T0" fmla="*/ 10080625 w 9"/>
                <a:gd name="T1" fmla="*/ 0 h 825"/>
                <a:gd name="T2" fmla="*/ 0 w 9"/>
                <a:gd name="T3" fmla="*/ 618583840 h 825"/>
                <a:gd name="T4" fmla="*/ 0 60000 65536"/>
                <a:gd name="T5" fmla="*/ 0 60000 65536"/>
                <a:gd name="T6" fmla="*/ 0 w 9"/>
                <a:gd name="T7" fmla="*/ 0 h 825"/>
                <a:gd name="T8" fmla="*/ 9 w 9"/>
                <a:gd name="T9" fmla="*/ 825 h 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25">
                  <a:moveTo>
                    <a:pt x="9" y="0"/>
                  </a:moveTo>
                  <a:lnTo>
                    <a:pt x="0" y="825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5" name="Freeform 43"/>
            <p:cNvSpPr>
              <a:spLocks/>
            </p:cNvSpPr>
            <p:nvPr/>
          </p:nvSpPr>
          <p:spPr bwMode="auto">
            <a:xfrm>
              <a:off x="6341218" y="1897537"/>
              <a:ext cx="265667" cy="1248807"/>
            </a:xfrm>
            <a:custGeom>
              <a:avLst/>
              <a:gdLst>
                <a:gd name="T0" fmla="*/ 74313458 w 275"/>
                <a:gd name="T1" fmla="*/ 0 h 1204"/>
                <a:gd name="T2" fmla="*/ 0 w 275"/>
                <a:gd name="T3" fmla="*/ 608105554 h 1204"/>
                <a:gd name="T4" fmla="*/ 91642041 w 275"/>
                <a:gd name="T5" fmla="*/ 4545532 h 1204"/>
                <a:gd name="T6" fmla="*/ 74313458 w 275"/>
                <a:gd name="T7" fmla="*/ 0 h 1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1204"/>
                <a:gd name="T14" fmla="*/ 275 w 275"/>
                <a:gd name="T15" fmla="*/ 1204 h 1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1204">
                  <a:moveTo>
                    <a:pt x="223" y="0"/>
                  </a:moveTo>
                  <a:lnTo>
                    <a:pt x="0" y="1204"/>
                  </a:lnTo>
                  <a:lnTo>
                    <a:pt x="275" y="9"/>
                  </a:lnTo>
                  <a:lnTo>
                    <a:pt x="223" y="0"/>
                  </a:lnTo>
                  <a:close/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6" name="Rectangle 44"/>
            <p:cNvSpPr>
              <a:spLocks noChangeArrowheads="1"/>
            </p:cNvSpPr>
            <p:nvPr/>
          </p:nvSpPr>
          <p:spPr bwMode="auto">
            <a:xfrm>
              <a:off x="6543124" y="2053626"/>
              <a:ext cx="187826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:1039005:583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240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117" name="Freeform 45"/>
            <p:cNvSpPr>
              <a:spLocks/>
            </p:cNvSpPr>
            <p:nvPr/>
          </p:nvSpPr>
          <p:spPr bwMode="auto">
            <a:xfrm rot="5400000">
              <a:off x="7361438" y="1466484"/>
              <a:ext cx="37071" cy="1668386"/>
            </a:xfrm>
            <a:custGeom>
              <a:avLst/>
              <a:gdLst>
                <a:gd name="T0" fmla="*/ 35842218 w 18"/>
                <a:gd name="T1" fmla="*/ 0 h 810"/>
                <a:gd name="T2" fmla="*/ 0 w 18"/>
                <a:gd name="T3" fmla="*/ 1227048459 h 810"/>
                <a:gd name="T4" fmla="*/ 0 60000 65536"/>
                <a:gd name="T5" fmla="*/ 0 60000 65536"/>
                <a:gd name="T6" fmla="*/ 0 w 18"/>
                <a:gd name="T7" fmla="*/ 0 h 810"/>
                <a:gd name="T8" fmla="*/ 18 w 18"/>
                <a:gd name="T9" fmla="*/ 810 h 8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" h="810">
                  <a:moveTo>
                    <a:pt x="18" y="0"/>
                  </a:moveTo>
                  <a:lnTo>
                    <a:pt x="0" y="81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8" name="Freeform 46"/>
            <p:cNvSpPr>
              <a:spLocks/>
            </p:cNvSpPr>
            <p:nvPr/>
          </p:nvSpPr>
          <p:spPr bwMode="auto">
            <a:xfrm>
              <a:off x="7201976" y="3600454"/>
              <a:ext cx="164713" cy="535201"/>
            </a:xfrm>
            <a:custGeom>
              <a:avLst/>
              <a:gdLst>
                <a:gd name="T0" fmla="*/ 31108593 w 172"/>
                <a:gd name="T1" fmla="*/ 0 h 516"/>
                <a:gd name="T2" fmla="*/ 0 w 172"/>
                <a:gd name="T3" fmla="*/ 252029188 h 516"/>
                <a:gd name="T4" fmla="*/ 31108593 w 172"/>
                <a:gd name="T5" fmla="*/ 260615646 h 516"/>
                <a:gd name="T6" fmla="*/ 56322560 w 172"/>
                <a:gd name="T7" fmla="*/ 8586461 h 516"/>
                <a:gd name="T8" fmla="*/ 31108593 w 172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516"/>
                <a:gd name="T17" fmla="*/ 172 w 172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516">
                  <a:moveTo>
                    <a:pt x="95" y="0"/>
                  </a:moveTo>
                  <a:lnTo>
                    <a:pt x="0" y="499"/>
                  </a:lnTo>
                  <a:lnTo>
                    <a:pt x="95" y="516"/>
                  </a:lnTo>
                  <a:lnTo>
                    <a:pt x="172" y="17"/>
                  </a:lnTo>
                  <a:lnTo>
                    <a:pt x="95" y="0"/>
                  </a:lnTo>
                  <a:close/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9" name="Rectangle 47"/>
            <p:cNvSpPr>
              <a:spLocks noChangeArrowheads="1"/>
            </p:cNvSpPr>
            <p:nvPr/>
          </p:nvSpPr>
          <p:spPr bwMode="auto">
            <a:xfrm>
              <a:off x="7302930" y="3619847"/>
              <a:ext cx="183841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 smtClean="0">
                  <a:solidFill>
                    <a:srgbClr val="FFFF00"/>
                  </a:solidFill>
                </a:rPr>
                <a:t>:1039005:58</a:t>
              </a:r>
              <a:r>
                <a:rPr lang="en-US" sz="1200" dirty="0" smtClean="0">
                  <a:solidFill>
                    <a:srgbClr val="FFFF00"/>
                  </a:solidFill>
                </a:rPr>
                <a:t>2     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436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120" name="Freeform 48"/>
            <p:cNvSpPr>
              <a:spLocks/>
            </p:cNvSpPr>
            <p:nvPr/>
          </p:nvSpPr>
          <p:spPr bwMode="auto">
            <a:xfrm>
              <a:off x="7337465" y="3878482"/>
              <a:ext cx="847477" cy="0"/>
            </a:xfrm>
            <a:custGeom>
              <a:avLst/>
              <a:gdLst>
                <a:gd name="T0" fmla="*/ 438383048 w 585"/>
                <a:gd name="T1" fmla="*/ 0 h 1"/>
                <a:gd name="T2" fmla="*/ 0 w 585"/>
                <a:gd name="T3" fmla="*/ 0 h 1"/>
                <a:gd name="T4" fmla="*/ 0 60000 65536"/>
                <a:gd name="T5" fmla="*/ 0 60000 65536"/>
                <a:gd name="T6" fmla="*/ 0 w 585"/>
                <a:gd name="T7" fmla="*/ 0 h 1"/>
                <a:gd name="T8" fmla="*/ 585 w 585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5" h="1">
                  <a:moveTo>
                    <a:pt x="585" y="0"/>
                  </a:move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1" name="Freeform 49"/>
            <p:cNvSpPr>
              <a:spLocks/>
            </p:cNvSpPr>
            <p:nvPr/>
          </p:nvSpPr>
          <p:spPr bwMode="auto">
            <a:xfrm>
              <a:off x="6327932" y="3167195"/>
              <a:ext cx="1070637" cy="282661"/>
            </a:xfrm>
            <a:custGeom>
              <a:avLst/>
              <a:gdLst>
                <a:gd name="T0" fmla="*/ 5750306 w 1100"/>
                <a:gd name="T1" fmla="*/ 0 h 275"/>
                <a:gd name="T2" fmla="*/ 0 w 1100"/>
                <a:gd name="T3" fmla="*/ 29759746 h 275"/>
                <a:gd name="T4" fmla="*/ 369381690 w 1100"/>
                <a:gd name="T5" fmla="*/ 136400004 h 275"/>
                <a:gd name="T6" fmla="*/ 372087886 w 1100"/>
                <a:gd name="T7" fmla="*/ 93744337 h 275"/>
                <a:gd name="T8" fmla="*/ 5750306 w 1100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0"/>
                <a:gd name="T16" fmla="*/ 0 h 275"/>
                <a:gd name="T17" fmla="*/ 1100 w 1100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0" h="275">
                  <a:moveTo>
                    <a:pt x="17" y="0"/>
                  </a:moveTo>
                  <a:lnTo>
                    <a:pt x="0" y="60"/>
                  </a:lnTo>
                  <a:lnTo>
                    <a:pt x="1092" y="275"/>
                  </a:lnTo>
                  <a:lnTo>
                    <a:pt x="1100" y="189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2" name="Rectangle 50"/>
            <p:cNvSpPr>
              <a:spLocks noChangeArrowheads="1"/>
            </p:cNvSpPr>
            <p:nvPr/>
          </p:nvSpPr>
          <p:spPr bwMode="auto">
            <a:xfrm>
              <a:off x="6707837" y="2741742"/>
              <a:ext cx="181450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 smtClean="0">
                  <a:solidFill>
                    <a:srgbClr val="FFFF00"/>
                  </a:solidFill>
                </a:rPr>
                <a:t>:1039005:586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</a:t>
              </a:r>
              <a:r>
                <a:rPr lang="ru-RU" sz="1200" dirty="0">
                  <a:solidFill>
                    <a:srgbClr val="FFFF00"/>
                  </a:solidFill>
                </a:rPr>
                <a:t>753 кв. м </a:t>
              </a:r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auto">
            <a:xfrm rot="5400000">
              <a:off x="7313878" y="2559513"/>
              <a:ext cx="294245" cy="1097204"/>
            </a:xfrm>
            <a:custGeom>
              <a:avLst/>
              <a:gdLst>
                <a:gd name="T0" fmla="*/ 0 w 189"/>
                <a:gd name="T1" fmla="*/ 0 h 757"/>
                <a:gd name="T2" fmla="*/ 9103476 w 189"/>
                <a:gd name="T3" fmla="*/ 561097115 h 757"/>
                <a:gd name="T4" fmla="*/ 215065598 w 189"/>
                <a:gd name="T5" fmla="*/ 567848365 h 757"/>
                <a:gd name="T6" fmla="*/ 0 60000 65536"/>
                <a:gd name="T7" fmla="*/ 0 60000 65536"/>
                <a:gd name="T8" fmla="*/ 0 60000 65536"/>
                <a:gd name="T9" fmla="*/ 0 w 189"/>
                <a:gd name="T10" fmla="*/ 0 h 757"/>
                <a:gd name="T11" fmla="*/ 189 w 189"/>
                <a:gd name="T12" fmla="*/ 757 h 7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" h="757">
                  <a:moveTo>
                    <a:pt x="0" y="0"/>
                  </a:moveTo>
                  <a:lnTo>
                    <a:pt x="8" y="748"/>
                  </a:lnTo>
                  <a:lnTo>
                    <a:pt x="189" y="757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auto">
            <a:xfrm>
              <a:off x="3891771" y="2937823"/>
              <a:ext cx="1904829" cy="2448956"/>
            </a:xfrm>
            <a:custGeom>
              <a:avLst/>
              <a:gdLst>
                <a:gd name="T0" fmla="*/ 16187937 w 1960"/>
                <a:gd name="T1" fmla="*/ 0 h 2362"/>
                <a:gd name="T2" fmla="*/ 661012099 w 1960"/>
                <a:gd name="T3" fmla="*/ 189760307 h 2362"/>
                <a:gd name="T4" fmla="*/ 536229270 w 1960"/>
                <a:gd name="T5" fmla="*/ 1192057598 h 2362"/>
                <a:gd name="T6" fmla="*/ 298804633 w 1960"/>
                <a:gd name="T7" fmla="*/ 1122411931 h 2362"/>
                <a:gd name="T8" fmla="*/ 411783410 w 1960"/>
                <a:gd name="T9" fmla="*/ 241742362 h 2362"/>
                <a:gd name="T10" fmla="*/ 0 w 1960"/>
                <a:gd name="T11" fmla="*/ 128693495 h 2362"/>
                <a:gd name="T12" fmla="*/ 16187937 w 1960"/>
                <a:gd name="T13" fmla="*/ 0 h 23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60"/>
                <a:gd name="T22" fmla="*/ 0 h 2362"/>
                <a:gd name="T23" fmla="*/ 1960 w 1960"/>
                <a:gd name="T24" fmla="*/ 2362 h 23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60" h="2362">
                  <a:moveTo>
                    <a:pt x="48" y="0"/>
                  </a:moveTo>
                  <a:lnTo>
                    <a:pt x="1960" y="376"/>
                  </a:lnTo>
                  <a:lnTo>
                    <a:pt x="1590" y="2362"/>
                  </a:lnTo>
                  <a:lnTo>
                    <a:pt x="886" y="2224"/>
                  </a:lnTo>
                  <a:lnTo>
                    <a:pt x="1221" y="479"/>
                  </a:lnTo>
                  <a:lnTo>
                    <a:pt x="0" y="255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5" name="Rectangle 53"/>
            <p:cNvSpPr>
              <a:spLocks noChangeArrowheads="1"/>
            </p:cNvSpPr>
            <p:nvPr/>
          </p:nvSpPr>
          <p:spPr bwMode="auto">
            <a:xfrm rot="16751576">
              <a:off x="4343606" y="4087858"/>
              <a:ext cx="192302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ru-RU" sz="1200">
                  <a:solidFill>
                    <a:srgbClr val="FFFF00"/>
                  </a:solidFill>
                </a:rPr>
                <a:t>47:0</a:t>
              </a:r>
              <a:r>
                <a:rPr lang="en-US" sz="1200">
                  <a:solidFill>
                    <a:srgbClr val="FFFF00"/>
                  </a:solidFill>
                </a:rPr>
                <a:t>7</a:t>
              </a:r>
              <a:r>
                <a:rPr lang="ru-RU" sz="1200">
                  <a:solidFill>
                    <a:srgbClr val="FFFF00"/>
                  </a:solidFill>
                </a:rPr>
                <a:t>:1039005:587</a:t>
              </a:r>
              <a:r>
                <a:rPr lang="en-US" sz="1200">
                  <a:solidFill>
                    <a:srgbClr val="FFFF00"/>
                  </a:solidFill>
                </a:rPr>
                <a:t> </a:t>
              </a:r>
              <a:r>
                <a:rPr lang="ru-RU" sz="1200">
                  <a:solidFill>
                    <a:srgbClr val="FFFF00"/>
                  </a:solidFill>
                </a:rPr>
                <a:t>17 243 кв. м </a:t>
              </a:r>
            </a:p>
          </p:txBody>
        </p:sp>
        <p:sp>
          <p:nvSpPr>
            <p:cNvPr id="3126" name="Freeform 54"/>
            <p:cNvSpPr>
              <a:spLocks/>
            </p:cNvSpPr>
            <p:nvPr/>
          </p:nvSpPr>
          <p:spPr bwMode="auto">
            <a:xfrm>
              <a:off x="5512336" y="5616152"/>
              <a:ext cx="847476" cy="2212633"/>
            </a:xfrm>
            <a:custGeom>
              <a:avLst/>
              <a:gdLst>
                <a:gd name="T0" fmla="*/ 127643829 w 868"/>
                <a:gd name="T1" fmla="*/ 0 h 2132"/>
                <a:gd name="T2" fmla="*/ 295452886 w 868"/>
                <a:gd name="T3" fmla="*/ 48037548 h 2132"/>
                <a:gd name="T4" fmla="*/ 220227971 w 868"/>
                <a:gd name="T5" fmla="*/ 1078069274 h 2132"/>
                <a:gd name="T6" fmla="*/ 0 w 868"/>
                <a:gd name="T7" fmla="*/ 1008793379 h 2132"/>
                <a:gd name="T8" fmla="*/ 127643829 w 868"/>
                <a:gd name="T9" fmla="*/ 0 h 2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8"/>
                <a:gd name="T16" fmla="*/ 0 h 2132"/>
                <a:gd name="T17" fmla="*/ 868 w 868"/>
                <a:gd name="T18" fmla="*/ 2132 h 2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8" h="2132">
                  <a:moveTo>
                    <a:pt x="375" y="0"/>
                  </a:moveTo>
                  <a:lnTo>
                    <a:pt x="868" y="95"/>
                  </a:lnTo>
                  <a:lnTo>
                    <a:pt x="647" y="2132"/>
                  </a:lnTo>
                  <a:lnTo>
                    <a:pt x="0" y="1995"/>
                  </a:lnTo>
                  <a:lnTo>
                    <a:pt x="375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7" name="Rectangle 55"/>
            <p:cNvSpPr>
              <a:spLocks noChangeArrowheads="1"/>
            </p:cNvSpPr>
            <p:nvPr/>
          </p:nvSpPr>
          <p:spPr bwMode="auto">
            <a:xfrm rot="16755055">
              <a:off x="5098981" y="6542014"/>
              <a:ext cx="1673446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:1039005:588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11 708 кв. м </a:t>
              </a:r>
            </a:p>
          </p:txBody>
        </p:sp>
        <p:sp>
          <p:nvSpPr>
            <p:cNvPr id="3128" name="Freeform 56"/>
            <p:cNvSpPr>
              <a:spLocks/>
            </p:cNvSpPr>
            <p:nvPr/>
          </p:nvSpPr>
          <p:spPr bwMode="auto">
            <a:xfrm>
              <a:off x="3586252" y="3317793"/>
              <a:ext cx="2778872" cy="2397985"/>
            </a:xfrm>
            <a:custGeom>
              <a:avLst/>
              <a:gdLst>
                <a:gd name="T0" fmla="*/ 768099314 w 2854"/>
                <a:gd name="T1" fmla="*/ 0 h 2313"/>
                <a:gd name="T2" fmla="*/ 642847248 w 2854"/>
                <a:gd name="T3" fmla="*/ 1002156936 h 2313"/>
                <a:gd name="T4" fmla="*/ 2708390 w 2854"/>
                <a:gd name="T5" fmla="*/ 806872742 h 2313"/>
                <a:gd name="T6" fmla="*/ 0 w 2854"/>
                <a:gd name="T7" fmla="*/ 876509275 h 2313"/>
                <a:gd name="T8" fmla="*/ 960378036 w 2854"/>
                <a:gd name="T9" fmla="*/ 1167164902 h 2313"/>
                <a:gd name="T10" fmla="*/ 966132853 w 2854"/>
                <a:gd name="T11" fmla="*/ 1106107380 h 2313"/>
                <a:gd name="T12" fmla="*/ 808721653 w 2854"/>
                <a:gd name="T13" fmla="*/ 1058673841 h 2313"/>
                <a:gd name="T14" fmla="*/ 937020148 w 2854"/>
                <a:gd name="T15" fmla="*/ 56516217 h 2313"/>
                <a:gd name="T16" fmla="*/ 768099314 w 2854"/>
                <a:gd name="T17" fmla="*/ 0 h 23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4"/>
                <a:gd name="T28" fmla="*/ 0 h 2313"/>
                <a:gd name="T29" fmla="*/ 2854 w 2854"/>
                <a:gd name="T30" fmla="*/ 2313 h 23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4" h="2313">
                  <a:moveTo>
                    <a:pt x="2269" y="0"/>
                  </a:moveTo>
                  <a:lnTo>
                    <a:pt x="1899" y="1986"/>
                  </a:lnTo>
                  <a:lnTo>
                    <a:pt x="8" y="1599"/>
                  </a:lnTo>
                  <a:lnTo>
                    <a:pt x="0" y="1737"/>
                  </a:lnTo>
                  <a:lnTo>
                    <a:pt x="2837" y="2313"/>
                  </a:lnTo>
                  <a:lnTo>
                    <a:pt x="2854" y="2192"/>
                  </a:lnTo>
                  <a:lnTo>
                    <a:pt x="2389" y="2098"/>
                  </a:lnTo>
                  <a:lnTo>
                    <a:pt x="2768" y="112"/>
                  </a:lnTo>
                  <a:lnTo>
                    <a:pt x="2269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9" name="Rectangle 57"/>
            <p:cNvSpPr>
              <a:spLocks noChangeArrowheads="1"/>
            </p:cNvSpPr>
            <p:nvPr/>
          </p:nvSpPr>
          <p:spPr bwMode="auto">
            <a:xfrm rot="16902825">
              <a:off x="4853825" y="4480572"/>
              <a:ext cx="190680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>
                  <a:solidFill>
                    <a:srgbClr val="FFFF00"/>
                  </a:solidFill>
                </a:rPr>
                <a:t>47:0</a:t>
              </a:r>
              <a:r>
                <a:rPr lang="en-US" sz="1200">
                  <a:solidFill>
                    <a:srgbClr val="FFFF00"/>
                  </a:solidFill>
                </a:rPr>
                <a:t>7</a:t>
              </a:r>
              <a:r>
                <a:rPr lang="ru-RU" sz="1200">
                  <a:solidFill>
                    <a:srgbClr val="FFFF00"/>
                  </a:solidFill>
                </a:rPr>
                <a:t>:1039005:590</a:t>
              </a:r>
              <a:r>
                <a:rPr lang="en-US" sz="1200">
                  <a:solidFill>
                    <a:srgbClr val="FFFF00"/>
                  </a:solidFill>
                </a:rPr>
                <a:t> </a:t>
              </a:r>
              <a:r>
                <a:rPr lang="ru-RU" sz="1200">
                  <a:solidFill>
                    <a:srgbClr val="FFFF00"/>
                  </a:solidFill>
                </a:rPr>
                <a:t>13 551 кв. м </a:t>
              </a:r>
            </a:p>
          </p:txBody>
        </p:sp>
        <p:sp>
          <p:nvSpPr>
            <p:cNvPr id="3130" name="Freeform 58"/>
            <p:cNvSpPr>
              <a:spLocks/>
            </p:cNvSpPr>
            <p:nvPr/>
          </p:nvSpPr>
          <p:spPr bwMode="auto">
            <a:xfrm>
              <a:off x="3445449" y="2891484"/>
              <a:ext cx="491482" cy="1879000"/>
            </a:xfrm>
            <a:custGeom>
              <a:avLst/>
              <a:gdLst>
                <a:gd name="T0" fmla="*/ 109771219 w 503"/>
                <a:gd name="T1" fmla="*/ 0 h 1814"/>
                <a:gd name="T2" fmla="*/ 0 w 503"/>
                <a:gd name="T3" fmla="*/ 818554847 h 1814"/>
                <a:gd name="T4" fmla="*/ 55908551 w 503"/>
                <a:gd name="T5" fmla="*/ 840214580 h 1814"/>
                <a:gd name="T6" fmla="*/ 58635811 w 503"/>
                <a:gd name="T7" fmla="*/ 913758875 h 1814"/>
                <a:gd name="T8" fmla="*/ 171475288 w 503"/>
                <a:gd name="T9" fmla="*/ 23171476 h 1814"/>
                <a:gd name="T10" fmla="*/ 109771219 w 503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3"/>
                <a:gd name="T19" fmla="*/ 0 h 1814"/>
                <a:gd name="T20" fmla="*/ 503 w 503"/>
                <a:gd name="T21" fmla="*/ 1814 h 18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3" h="1814">
                  <a:moveTo>
                    <a:pt x="322" y="0"/>
                  </a:moveTo>
                  <a:lnTo>
                    <a:pt x="0" y="1625"/>
                  </a:lnTo>
                  <a:lnTo>
                    <a:pt x="164" y="1668"/>
                  </a:lnTo>
                  <a:lnTo>
                    <a:pt x="172" y="1814"/>
                  </a:lnTo>
                  <a:lnTo>
                    <a:pt x="503" y="46"/>
                  </a:lnTo>
                  <a:lnTo>
                    <a:pt x="322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1" name="Rectangle 59"/>
            <p:cNvSpPr>
              <a:spLocks noChangeArrowheads="1"/>
            </p:cNvSpPr>
            <p:nvPr/>
          </p:nvSpPr>
          <p:spPr bwMode="auto">
            <a:xfrm>
              <a:off x="1673454" y="4657815"/>
              <a:ext cx="187029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:1039005:591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3 </a:t>
              </a:r>
              <a:r>
                <a:rPr lang="ru-RU" sz="1200" dirty="0">
                  <a:solidFill>
                    <a:srgbClr val="FFFF00"/>
                  </a:solidFill>
                </a:rPr>
                <a:t>309 кв. м </a:t>
              </a:r>
            </a:p>
          </p:txBody>
        </p:sp>
        <p:sp>
          <p:nvSpPr>
            <p:cNvPr id="3132" name="Freeform 60"/>
            <p:cNvSpPr>
              <a:spLocks/>
            </p:cNvSpPr>
            <p:nvPr/>
          </p:nvSpPr>
          <p:spPr bwMode="auto">
            <a:xfrm rot="5400000">
              <a:off x="2536312" y="3941514"/>
              <a:ext cx="264126" cy="1713550"/>
            </a:xfrm>
            <a:custGeom>
              <a:avLst/>
              <a:gdLst>
                <a:gd name="T0" fmla="*/ 193797927 w 117"/>
                <a:gd name="T1" fmla="*/ 1308925049 h 801"/>
                <a:gd name="T2" fmla="*/ 279931226 w 117"/>
                <a:gd name="T3" fmla="*/ 88242760 h 801"/>
                <a:gd name="T4" fmla="*/ 0 w 117"/>
                <a:gd name="T5" fmla="*/ 0 h 801"/>
                <a:gd name="T6" fmla="*/ 0 60000 65536"/>
                <a:gd name="T7" fmla="*/ 0 60000 65536"/>
                <a:gd name="T8" fmla="*/ 0 60000 65536"/>
                <a:gd name="T9" fmla="*/ 0 w 117"/>
                <a:gd name="T10" fmla="*/ 0 h 801"/>
                <a:gd name="T11" fmla="*/ 117 w 117"/>
                <a:gd name="T12" fmla="*/ 801 h 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801">
                  <a:moveTo>
                    <a:pt x="81" y="801"/>
                  </a:moveTo>
                  <a:lnTo>
                    <a:pt x="117" y="54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3" name="Freeform 61"/>
            <p:cNvSpPr>
              <a:spLocks/>
            </p:cNvSpPr>
            <p:nvPr/>
          </p:nvSpPr>
          <p:spPr bwMode="auto">
            <a:xfrm>
              <a:off x="6564377" y="787745"/>
              <a:ext cx="1030786" cy="1227954"/>
            </a:xfrm>
            <a:custGeom>
              <a:avLst/>
              <a:gdLst>
                <a:gd name="T0" fmla="*/ 69427014 w 1061"/>
                <a:gd name="T1" fmla="*/ 0 h 1186"/>
                <a:gd name="T2" fmla="*/ 0 w 1061"/>
                <a:gd name="T3" fmla="*/ 540523091 h 1186"/>
                <a:gd name="T4" fmla="*/ 269618854 w 1061"/>
                <a:gd name="T5" fmla="*/ 596890227 h 1186"/>
                <a:gd name="T6" fmla="*/ 357581887 w 1061"/>
                <a:gd name="T7" fmla="*/ 39255885 h 1186"/>
                <a:gd name="T8" fmla="*/ 69427014 w 1061"/>
                <a:gd name="T9" fmla="*/ 0 h 1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1186"/>
                <a:gd name="T17" fmla="*/ 1061 w 1061"/>
                <a:gd name="T18" fmla="*/ 1186 h 1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1186">
                  <a:moveTo>
                    <a:pt x="206" y="0"/>
                  </a:moveTo>
                  <a:lnTo>
                    <a:pt x="0" y="1074"/>
                  </a:lnTo>
                  <a:lnTo>
                    <a:pt x="800" y="1186"/>
                  </a:lnTo>
                  <a:lnTo>
                    <a:pt x="1061" y="78"/>
                  </a:lnTo>
                  <a:lnTo>
                    <a:pt x="206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4" name="Rectangle 62"/>
            <p:cNvSpPr>
              <a:spLocks noChangeArrowheads="1"/>
            </p:cNvSpPr>
            <p:nvPr/>
          </p:nvSpPr>
          <p:spPr bwMode="auto">
            <a:xfrm>
              <a:off x="7263078" y="1024924"/>
              <a:ext cx="1864980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:1039005:592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9 </a:t>
              </a:r>
              <a:r>
                <a:rPr lang="ru-RU" sz="1200" dirty="0">
                  <a:solidFill>
                    <a:srgbClr val="FFFF00"/>
                  </a:solidFill>
                </a:rPr>
                <a:t>136 кв. м </a:t>
              </a:r>
            </a:p>
          </p:txBody>
        </p:sp>
        <p:sp>
          <p:nvSpPr>
            <p:cNvPr id="3135" name="Rectangle 63"/>
            <p:cNvSpPr>
              <a:spLocks noChangeArrowheads="1"/>
            </p:cNvSpPr>
            <p:nvPr/>
          </p:nvSpPr>
          <p:spPr bwMode="auto">
            <a:xfrm>
              <a:off x="3766905" y="5857150"/>
              <a:ext cx="1400064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>
                  <a:solidFill>
                    <a:srgbClr val="FFFF00"/>
                  </a:solidFill>
                </a:rPr>
                <a:t>:593</a:t>
              </a:r>
            </a:p>
            <a:p>
              <a:pPr algn="ctr"/>
              <a:r>
                <a:rPr lang="en-US" sz="1200">
                  <a:solidFill>
                    <a:srgbClr val="FFFF00"/>
                  </a:solidFill>
                </a:rPr>
                <a:t> </a:t>
              </a:r>
              <a:endParaRPr lang="ru-RU" sz="1200">
                <a:solidFill>
                  <a:srgbClr val="FFFF00"/>
                </a:solidFill>
              </a:endParaRPr>
            </a:p>
            <a:p>
              <a:pPr algn="ctr"/>
              <a:r>
                <a:rPr lang="ru-RU" sz="1200">
                  <a:solidFill>
                    <a:srgbClr val="FFFF00"/>
                  </a:solidFill>
                </a:rPr>
                <a:t>6 447  </a:t>
              </a:r>
            </a:p>
          </p:txBody>
        </p:sp>
        <p:sp>
          <p:nvSpPr>
            <p:cNvPr id="3136" name="Freeform 64"/>
            <p:cNvSpPr>
              <a:spLocks/>
            </p:cNvSpPr>
            <p:nvPr/>
          </p:nvSpPr>
          <p:spPr bwMode="auto">
            <a:xfrm>
              <a:off x="3620791" y="708971"/>
              <a:ext cx="156743" cy="1012482"/>
            </a:xfrm>
            <a:custGeom>
              <a:avLst/>
              <a:gdLst>
                <a:gd name="T0" fmla="*/ 0 w 163"/>
                <a:gd name="T1" fmla="*/ 474055327 h 980"/>
                <a:gd name="T2" fmla="*/ 53819447 w 163"/>
                <a:gd name="T3" fmla="*/ 0 h 980"/>
                <a:gd name="T4" fmla="*/ 53819447 w 163"/>
                <a:gd name="T5" fmla="*/ 491092937 h 980"/>
                <a:gd name="T6" fmla="*/ 0 w 163"/>
                <a:gd name="T7" fmla="*/ 474055327 h 9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980"/>
                <a:gd name="T14" fmla="*/ 163 w 163"/>
                <a:gd name="T15" fmla="*/ 980 h 9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" h="980">
                  <a:moveTo>
                    <a:pt x="0" y="946"/>
                  </a:moveTo>
                  <a:lnTo>
                    <a:pt x="163" y="0"/>
                  </a:lnTo>
                  <a:lnTo>
                    <a:pt x="163" y="980"/>
                  </a:lnTo>
                  <a:lnTo>
                    <a:pt x="0" y="946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7" name="Rectangle 65"/>
            <p:cNvSpPr>
              <a:spLocks noChangeArrowheads="1"/>
            </p:cNvSpPr>
            <p:nvPr/>
          </p:nvSpPr>
          <p:spPr bwMode="auto">
            <a:xfrm>
              <a:off x="539552" y="980728"/>
              <a:ext cx="1891547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:1039005:594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764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138" name="Freeform 66"/>
            <p:cNvSpPr>
              <a:spLocks/>
            </p:cNvSpPr>
            <p:nvPr/>
          </p:nvSpPr>
          <p:spPr bwMode="auto">
            <a:xfrm rot="5400000">
              <a:off x="2173309" y="-282207"/>
              <a:ext cx="41704" cy="2927646"/>
            </a:xfrm>
            <a:custGeom>
              <a:avLst/>
              <a:gdLst>
                <a:gd name="T0" fmla="*/ 0 w 18"/>
                <a:gd name="T1" fmla="*/ 2147483647 h 1368"/>
                <a:gd name="T2" fmla="*/ 45362806 w 18"/>
                <a:gd name="T3" fmla="*/ 0 h 1368"/>
                <a:gd name="T4" fmla="*/ 0 60000 65536"/>
                <a:gd name="T5" fmla="*/ 0 60000 65536"/>
                <a:gd name="T6" fmla="*/ 0 w 18"/>
                <a:gd name="T7" fmla="*/ 0 h 1368"/>
                <a:gd name="T8" fmla="*/ 18 w 18"/>
                <a:gd name="T9" fmla="*/ 1368 h 1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" h="1368">
                  <a:moveTo>
                    <a:pt x="0" y="1368"/>
                  </a:moveTo>
                  <a:lnTo>
                    <a:pt x="18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/>
          </p:nvSpPr>
          <p:spPr bwMode="auto">
            <a:xfrm>
              <a:off x="3487958" y="6510474"/>
              <a:ext cx="425066" cy="836398"/>
            </a:xfrm>
            <a:custGeom>
              <a:avLst/>
              <a:gdLst>
                <a:gd name="T0" fmla="*/ 14394684 w 439"/>
                <a:gd name="T1" fmla="*/ 0 h 808"/>
                <a:gd name="T2" fmla="*/ 0 w 439"/>
                <a:gd name="T3" fmla="*/ 371760378 h 808"/>
                <a:gd name="T4" fmla="*/ 98085667 w 439"/>
                <a:gd name="T5" fmla="*/ 406471230 h 808"/>
                <a:gd name="T6" fmla="*/ 146961271 w 439"/>
                <a:gd name="T7" fmla="*/ 43263102 h 808"/>
                <a:gd name="T8" fmla="*/ 14394684 w 439"/>
                <a:gd name="T9" fmla="*/ 0 h 8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9"/>
                <a:gd name="T16" fmla="*/ 0 h 808"/>
                <a:gd name="T17" fmla="*/ 439 w 439"/>
                <a:gd name="T18" fmla="*/ 808 h 8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9" h="808">
                  <a:moveTo>
                    <a:pt x="43" y="0"/>
                  </a:moveTo>
                  <a:lnTo>
                    <a:pt x="0" y="739"/>
                  </a:lnTo>
                  <a:lnTo>
                    <a:pt x="293" y="808"/>
                  </a:lnTo>
                  <a:lnTo>
                    <a:pt x="439" y="86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0" name="Rectangle 68"/>
            <p:cNvSpPr>
              <a:spLocks noChangeArrowheads="1"/>
            </p:cNvSpPr>
            <p:nvPr/>
          </p:nvSpPr>
          <p:spPr bwMode="auto">
            <a:xfrm>
              <a:off x="1547664" y="6687415"/>
              <a:ext cx="2160238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 smtClean="0">
                  <a:solidFill>
                    <a:srgbClr val="FFFF00"/>
                  </a:solidFill>
                </a:rPr>
                <a:t>:1039005:59</a:t>
              </a:r>
              <a:r>
                <a:rPr lang="en-US" sz="1200" dirty="0" smtClean="0">
                  <a:solidFill>
                    <a:srgbClr val="FFFF00"/>
                  </a:solidFill>
                </a:rPr>
                <a:t>6  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6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2 </a:t>
              </a:r>
              <a:r>
                <a:rPr lang="ru-RU" sz="1200" dirty="0">
                  <a:solidFill>
                    <a:srgbClr val="FFFF00"/>
                  </a:solidFill>
                </a:rPr>
                <a:t>518 кв. м </a:t>
              </a:r>
            </a:p>
          </p:txBody>
        </p:sp>
        <p:sp>
          <p:nvSpPr>
            <p:cNvPr id="3141" name="Freeform 69"/>
            <p:cNvSpPr>
              <a:spLocks/>
            </p:cNvSpPr>
            <p:nvPr/>
          </p:nvSpPr>
          <p:spPr bwMode="auto">
            <a:xfrm rot="5400000">
              <a:off x="2607303" y="6056128"/>
              <a:ext cx="18535" cy="1742773"/>
            </a:xfrm>
            <a:custGeom>
              <a:avLst/>
              <a:gdLst>
                <a:gd name="T0" fmla="*/ 0 w 9"/>
                <a:gd name="T1" fmla="*/ 1281931333 h 846"/>
                <a:gd name="T2" fmla="*/ 17921109 w 9"/>
                <a:gd name="T3" fmla="*/ 0 h 846"/>
                <a:gd name="T4" fmla="*/ 0 60000 65536"/>
                <a:gd name="T5" fmla="*/ 0 60000 65536"/>
                <a:gd name="T6" fmla="*/ 0 w 9"/>
                <a:gd name="T7" fmla="*/ 0 h 846"/>
                <a:gd name="T8" fmla="*/ 9 w 9"/>
                <a:gd name="T9" fmla="*/ 846 h 8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46">
                  <a:moveTo>
                    <a:pt x="0" y="846"/>
                  </a:moveTo>
                  <a:lnTo>
                    <a:pt x="9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2" name="Freeform 74"/>
            <p:cNvSpPr>
              <a:spLocks/>
            </p:cNvSpPr>
            <p:nvPr/>
          </p:nvSpPr>
          <p:spPr bwMode="auto">
            <a:xfrm rot="5400000">
              <a:off x="3567377" y="-347766"/>
              <a:ext cx="2333113" cy="4043446"/>
            </a:xfrm>
            <a:custGeom>
              <a:avLst/>
              <a:gdLst>
                <a:gd name="T0" fmla="*/ 300591714 w 1035"/>
                <a:gd name="T1" fmla="*/ 0 h 1890"/>
                <a:gd name="T2" fmla="*/ 0 w 1035"/>
                <a:gd name="T3" fmla="*/ 2147483647 h 1890"/>
                <a:gd name="T4" fmla="*/ 2147483647 w 1035"/>
                <a:gd name="T5" fmla="*/ 2147483647 h 1890"/>
                <a:gd name="T6" fmla="*/ 2104139002 w 1035"/>
                <a:gd name="T7" fmla="*/ 2147483647 h 1890"/>
                <a:gd name="T8" fmla="*/ 2147483647 w 1035"/>
                <a:gd name="T9" fmla="*/ 2147483647 h 1890"/>
                <a:gd name="T10" fmla="*/ 2147483647 w 1035"/>
                <a:gd name="T11" fmla="*/ 2147483647 h 1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5"/>
                <a:gd name="T19" fmla="*/ 0 h 1890"/>
                <a:gd name="T20" fmla="*/ 1035 w 1035"/>
                <a:gd name="T21" fmla="*/ 1890 h 18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5" h="1890">
                  <a:moveTo>
                    <a:pt x="126" y="0"/>
                  </a:moveTo>
                  <a:lnTo>
                    <a:pt x="0" y="1368"/>
                  </a:lnTo>
                  <a:lnTo>
                    <a:pt x="963" y="1386"/>
                  </a:lnTo>
                  <a:lnTo>
                    <a:pt x="882" y="1872"/>
                  </a:lnTo>
                  <a:lnTo>
                    <a:pt x="972" y="1890"/>
                  </a:lnTo>
                  <a:lnTo>
                    <a:pt x="1035" y="1521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3" name="Freeform 75"/>
            <p:cNvSpPr>
              <a:spLocks/>
            </p:cNvSpPr>
            <p:nvPr/>
          </p:nvSpPr>
          <p:spPr bwMode="auto">
            <a:xfrm rot="5400000">
              <a:off x="7260792" y="3521619"/>
              <a:ext cx="222422" cy="37193"/>
            </a:xfrm>
            <a:custGeom>
              <a:avLst/>
              <a:gdLst>
                <a:gd name="T0" fmla="*/ 0 w 99"/>
                <a:gd name="T1" fmla="*/ 0 h 18"/>
                <a:gd name="T2" fmla="*/ 234603660 w 99"/>
                <a:gd name="T3" fmla="*/ 27441699 h 18"/>
                <a:gd name="T4" fmla="*/ 0 60000 65536"/>
                <a:gd name="T5" fmla="*/ 0 60000 65536"/>
                <a:gd name="T6" fmla="*/ 0 w 99"/>
                <a:gd name="T7" fmla="*/ 0 h 18"/>
                <a:gd name="T8" fmla="*/ 99 w 99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9" h="18">
                  <a:moveTo>
                    <a:pt x="0" y="0"/>
                  </a:moveTo>
                  <a:lnTo>
                    <a:pt x="99" y="18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4" name="Freeform 76"/>
            <p:cNvSpPr>
              <a:spLocks/>
            </p:cNvSpPr>
            <p:nvPr/>
          </p:nvSpPr>
          <p:spPr bwMode="auto">
            <a:xfrm rot="5400000">
              <a:off x="3836117" y="6482440"/>
              <a:ext cx="183036" cy="39849"/>
            </a:xfrm>
            <a:custGeom>
              <a:avLst/>
              <a:gdLst>
                <a:gd name="T0" fmla="*/ 194178007 w 81"/>
                <a:gd name="T1" fmla="*/ 31500627 h 18"/>
                <a:gd name="T2" fmla="*/ 0 w 81"/>
                <a:gd name="T3" fmla="*/ 0 h 18"/>
                <a:gd name="T4" fmla="*/ 0 60000 65536"/>
                <a:gd name="T5" fmla="*/ 0 60000 65536"/>
                <a:gd name="T6" fmla="*/ 0 w 81"/>
                <a:gd name="T7" fmla="*/ 0 h 18"/>
                <a:gd name="T8" fmla="*/ 81 w 81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" h="18">
                  <a:moveTo>
                    <a:pt x="81" y="18"/>
                  </a:move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5" name="Freeform 77"/>
            <p:cNvSpPr>
              <a:spLocks/>
            </p:cNvSpPr>
            <p:nvPr/>
          </p:nvSpPr>
          <p:spPr bwMode="auto">
            <a:xfrm rot="5400000">
              <a:off x="3436659" y="6445091"/>
              <a:ext cx="206204" cy="7969"/>
            </a:xfrm>
            <a:custGeom>
              <a:avLst/>
              <a:gdLst>
                <a:gd name="T0" fmla="*/ 0 w 92"/>
                <a:gd name="T1" fmla="*/ 5669161 h 4"/>
                <a:gd name="T2" fmla="*/ 216981534 w 92"/>
                <a:gd name="T3" fmla="*/ 0 h 4"/>
                <a:gd name="T4" fmla="*/ 0 60000 65536"/>
                <a:gd name="T5" fmla="*/ 0 60000 65536"/>
                <a:gd name="T6" fmla="*/ 0 w 92"/>
                <a:gd name="T7" fmla="*/ 0 h 4"/>
                <a:gd name="T8" fmla="*/ 92 w 92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4">
                  <a:moveTo>
                    <a:pt x="0" y="4"/>
                  </a:moveTo>
                  <a:lnTo>
                    <a:pt x="92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6" name="Freeform 78"/>
            <p:cNvSpPr>
              <a:spLocks/>
            </p:cNvSpPr>
            <p:nvPr/>
          </p:nvSpPr>
          <p:spPr bwMode="auto">
            <a:xfrm rot="5400000">
              <a:off x="4525966" y="1257495"/>
              <a:ext cx="750673" cy="951086"/>
            </a:xfrm>
            <a:custGeom>
              <a:avLst/>
              <a:gdLst>
                <a:gd name="T0" fmla="*/ 83502322 w 333"/>
                <a:gd name="T1" fmla="*/ 0 h 444"/>
                <a:gd name="T2" fmla="*/ 0 w 333"/>
                <a:gd name="T3" fmla="*/ 329323847 h 444"/>
                <a:gd name="T4" fmla="*/ 236191692 w 333"/>
                <a:gd name="T5" fmla="*/ 373562384 h 444"/>
                <a:gd name="T6" fmla="*/ 150302949 w 333"/>
                <a:gd name="T7" fmla="*/ 594749549 h 444"/>
                <a:gd name="T8" fmla="*/ 42944360 w 333"/>
                <a:gd name="T9" fmla="*/ 580003823 h 444"/>
                <a:gd name="T10" fmla="*/ 21471408 w 333"/>
                <a:gd name="T11" fmla="*/ 712716794 h 444"/>
                <a:gd name="T12" fmla="*/ 214720291 w 333"/>
                <a:gd name="T13" fmla="*/ 727462520 h 444"/>
                <a:gd name="T14" fmla="*/ 365023191 w 333"/>
                <a:gd name="T15" fmla="*/ 285086670 h 444"/>
                <a:gd name="T16" fmla="*/ 665630633 w 333"/>
                <a:gd name="T17" fmla="*/ 329323847 h 444"/>
                <a:gd name="T18" fmla="*/ 558270536 w 333"/>
                <a:gd name="T19" fmla="*/ 653733732 h 444"/>
                <a:gd name="T20" fmla="*/ 601214883 w 333"/>
                <a:gd name="T21" fmla="*/ 668479457 h 444"/>
                <a:gd name="T22" fmla="*/ 794462132 w 333"/>
                <a:gd name="T23" fmla="*/ 78645170 h 444"/>
                <a:gd name="T24" fmla="*/ 83502322 w 333"/>
                <a:gd name="T25" fmla="*/ 0 h 4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3"/>
                <a:gd name="T40" fmla="*/ 0 h 444"/>
                <a:gd name="T41" fmla="*/ 333 w 333"/>
                <a:gd name="T42" fmla="*/ 444 h 4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3" h="444">
                  <a:moveTo>
                    <a:pt x="35" y="0"/>
                  </a:moveTo>
                  <a:lnTo>
                    <a:pt x="0" y="201"/>
                  </a:lnTo>
                  <a:lnTo>
                    <a:pt x="99" y="228"/>
                  </a:lnTo>
                  <a:lnTo>
                    <a:pt x="63" y="363"/>
                  </a:lnTo>
                  <a:lnTo>
                    <a:pt x="18" y="354"/>
                  </a:lnTo>
                  <a:lnTo>
                    <a:pt x="9" y="435"/>
                  </a:lnTo>
                  <a:lnTo>
                    <a:pt x="90" y="444"/>
                  </a:lnTo>
                  <a:lnTo>
                    <a:pt x="153" y="174"/>
                  </a:lnTo>
                  <a:lnTo>
                    <a:pt x="279" y="201"/>
                  </a:lnTo>
                  <a:lnTo>
                    <a:pt x="234" y="399"/>
                  </a:lnTo>
                  <a:lnTo>
                    <a:pt x="252" y="408"/>
                  </a:lnTo>
                  <a:lnTo>
                    <a:pt x="333" y="48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7" name="Line 80"/>
            <p:cNvSpPr>
              <a:spLocks noChangeShapeType="1"/>
            </p:cNvSpPr>
            <p:nvPr/>
          </p:nvSpPr>
          <p:spPr bwMode="auto">
            <a:xfrm rot="5400000">
              <a:off x="8369581" y="525083"/>
              <a:ext cx="0" cy="151695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8" name="Freeform 81"/>
            <p:cNvSpPr>
              <a:spLocks/>
            </p:cNvSpPr>
            <p:nvPr/>
          </p:nvSpPr>
          <p:spPr bwMode="auto">
            <a:xfrm rot="5400000">
              <a:off x="5451738" y="-1366614"/>
              <a:ext cx="604711" cy="3889360"/>
            </a:xfrm>
            <a:custGeom>
              <a:avLst/>
              <a:gdLst>
                <a:gd name="T0" fmla="*/ 638200566 w 269"/>
                <a:gd name="T1" fmla="*/ 70272706 h 1818"/>
                <a:gd name="T2" fmla="*/ 277581786 w 269"/>
                <a:gd name="T3" fmla="*/ 0 h 1818"/>
                <a:gd name="T4" fmla="*/ 64057574 w 269"/>
                <a:gd name="T5" fmla="*/ 926626922 h 1818"/>
                <a:gd name="T6" fmla="*/ 0 w 269"/>
                <a:gd name="T7" fmla="*/ 2147483647 h 1818"/>
                <a:gd name="T8" fmla="*/ 234877266 w 269"/>
                <a:gd name="T9" fmla="*/ 2147483647 h 1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9"/>
                <a:gd name="T16" fmla="*/ 0 h 1818"/>
                <a:gd name="T17" fmla="*/ 269 w 269"/>
                <a:gd name="T18" fmla="*/ 1818 h 1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9" h="1818">
                  <a:moveTo>
                    <a:pt x="269" y="43"/>
                  </a:moveTo>
                  <a:lnTo>
                    <a:pt x="117" y="0"/>
                  </a:lnTo>
                  <a:lnTo>
                    <a:pt x="27" y="567"/>
                  </a:lnTo>
                  <a:lnTo>
                    <a:pt x="0" y="1818"/>
                  </a:lnTo>
                  <a:lnTo>
                    <a:pt x="99" y="1818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9" name="Rectangle 82"/>
            <p:cNvSpPr>
              <a:spLocks noChangeArrowheads="1"/>
            </p:cNvSpPr>
            <p:nvPr/>
          </p:nvSpPr>
          <p:spPr bwMode="auto">
            <a:xfrm rot="243951">
              <a:off x="5533590" y="306688"/>
              <a:ext cx="1888888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</a:t>
              </a:r>
              <a:r>
                <a:rPr lang="en-US" sz="1200" dirty="0">
                  <a:solidFill>
                    <a:srgbClr val="FFFF00"/>
                  </a:solidFill>
                </a:rPr>
                <a:t>634 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15631</a:t>
              </a:r>
              <a:r>
                <a:rPr lang="ru-RU" sz="1200" dirty="0" smtClean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150" name="Rectangle 84"/>
            <p:cNvSpPr>
              <a:spLocks noChangeArrowheads="1"/>
            </p:cNvSpPr>
            <p:nvPr/>
          </p:nvSpPr>
          <p:spPr bwMode="auto">
            <a:xfrm>
              <a:off x="4476236" y="2359456"/>
              <a:ext cx="189420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</a:t>
              </a:r>
              <a:r>
                <a:rPr lang="en-US" sz="1200" dirty="0" smtClean="0">
                  <a:solidFill>
                    <a:srgbClr val="FFFF00"/>
                  </a:solidFill>
                </a:rPr>
                <a:t>781               </a:t>
              </a:r>
              <a:r>
                <a:rPr lang="en-US" sz="1200" dirty="0">
                  <a:solidFill>
                    <a:srgbClr val="FFFF00"/>
                  </a:solidFill>
                </a:rPr>
                <a:t>70 202</a:t>
              </a:r>
              <a:r>
                <a:rPr lang="ru-RU" sz="1200" dirty="0">
                  <a:solidFill>
                    <a:srgbClr val="FFFF00"/>
                  </a:solidFill>
                </a:rPr>
                <a:t> кв. м </a:t>
              </a:r>
            </a:p>
          </p:txBody>
        </p:sp>
        <p:sp>
          <p:nvSpPr>
            <p:cNvPr id="3151" name="Freeform 86"/>
            <p:cNvSpPr>
              <a:spLocks/>
            </p:cNvSpPr>
            <p:nvPr/>
          </p:nvSpPr>
          <p:spPr bwMode="auto">
            <a:xfrm rot="5400000">
              <a:off x="5677357" y="6211588"/>
              <a:ext cx="2286776" cy="1304424"/>
            </a:xfrm>
            <a:custGeom>
              <a:avLst/>
              <a:gdLst>
                <a:gd name="T0" fmla="*/ 0 w 1015"/>
                <a:gd name="T1" fmla="*/ 842521539 h 610"/>
                <a:gd name="T2" fmla="*/ 266899321 w 1015"/>
                <a:gd name="T3" fmla="*/ 0 h 610"/>
                <a:gd name="T4" fmla="*/ 2147483647 w 1015"/>
                <a:gd name="T5" fmla="*/ 293902237 h 610"/>
                <a:gd name="T6" fmla="*/ 2147483647 w 1015"/>
                <a:gd name="T7" fmla="*/ 996004131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5"/>
                <a:gd name="T13" fmla="*/ 0 h 610"/>
                <a:gd name="T14" fmla="*/ 1015 w 1015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5" h="610">
                  <a:moveTo>
                    <a:pt x="0" y="516"/>
                  </a:moveTo>
                  <a:lnTo>
                    <a:pt x="112" y="0"/>
                  </a:lnTo>
                  <a:lnTo>
                    <a:pt x="1015" y="180"/>
                  </a:lnTo>
                  <a:lnTo>
                    <a:pt x="929" y="61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2" name="Freeform 87"/>
            <p:cNvSpPr>
              <a:spLocks/>
            </p:cNvSpPr>
            <p:nvPr/>
          </p:nvSpPr>
          <p:spPr bwMode="auto">
            <a:xfrm rot="5400000">
              <a:off x="4211878" y="4877712"/>
              <a:ext cx="2789541" cy="4210817"/>
            </a:xfrm>
            <a:custGeom>
              <a:avLst/>
              <a:gdLst>
                <a:gd name="T0" fmla="*/ 0 w 1238"/>
                <a:gd name="T1" fmla="*/ 1038608094 h 1969"/>
                <a:gd name="T2" fmla="*/ 326558284 w 1238"/>
                <a:gd name="T3" fmla="*/ 0 h 1969"/>
                <a:gd name="T4" fmla="*/ 2147483647 w 1238"/>
                <a:gd name="T5" fmla="*/ 323341020 h 1969"/>
                <a:gd name="T6" fmla="*/ 2147483647 w 1238"/>
                <a:gd name="T7" fmla="*/ 983085845 h 1969"/>
                <a:gd name="T8" fmla="*/ 2147483647 w 1238"/>
                <a:gd name="T9" fmla="*/ 2006996798 h 1969"/>
                <a:gd name="T10" fmla="*/ 1947426349 w 1238"/>
                <a:gd name="T11" fmla="*/ 2147483647 h 19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8"/>
                <a:gd name="T19" fmla="*/ 0 h 1969"/>
                <a:gd name="T20" fmla="*/ 1238 w 1238"/>
                <a:gd name="T21" fmla="*/ 1969 h 19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8" h="1969">
                  <a:moveTo>
                    <a:pt x="0" y="636"/>
                  </a:moveTo>
                  <a:lnTo>
                    <a:pt x="137" y="0"/>
                  </a:lnTo>
                  <a:lnTo>
                    <a:pt x="1238" y="198"/>
                  </a:lnTo>
                  <a:lnTo>
                    <a:pt x="1135" y="602"/>
                  </a:lnTo>
                  <a:lnTo>
                    <a:pt x="980" y="1229"/>
                  </a:lnTo>
                  <a:lnTo>
                    <a:pt x="817" y="1969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3" name="Rectangle 88"/>
            <p:cNvSpPr>
              <a:spLocks noChangeArrowheads="1"/>
            </p:cNvSpPr>
            <p:nvPr/>
          </p:nvSpPr>
          <p:spPr bwMode="auto">
            <a:xfrm rot="16755055">
              <a:off x="6100019" y="6435117"/>
              <a:ext cx="1573723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:1039005:606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2.1493 кв. м </a:t>
              </a:r>
            </a:p>
          </p:txBody>
        </p:sp>
        <p:sp>
          <p:nvSpPr>
            <p:cNvPr id="3154" name="Rectangle 89"/>
            <p:cNvSpPr>
              <a:spLocks noChangeArrowheads="1"/>
            </p:cNvSpPr>
            <p:nvPr/>
          </p:nvSpPr>
          <p:spPr bwMode="auto">
            <a:xfrm>
              <a:off x="7308304" y="7214647"/>
              <a:ext cx="1653589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>
                  <a:solidFill>
                    <a:srgbClr val="FFFF00"/>
                  </a:solidFill>
                </a:rPr>
                <a:t>:1039005:605</a:t>
              </a:r>
              <a:r>
                <a:rPr lang="en-US" sz="1200" dirty="0">
                  <a:solidFill>
                    <a:srgbClr val="FFFF00"/>
                  </a:solidFill>
                </a:rPr>
                <a:t> </a:t>
              </a:r>
              <a:r>
                <a:rPr lang="ru-RU" sz="1200" dirty="0">
                  <a:solidFill>
                    <a:srgbClr val="FFFF00"/>
                  </a:solidFill>
                </a:rPr>
                <a:t>1.0107 кв. м </a:t>
              </a:r>
            </a:p>
          </p:txBody>
        </p:sp>
        <p:sp>
          <p:nvSpPr>
            <p:cNvPr id="3155" name="Freeform 90"/>
            <p:cNvSpPr>
              <a:spLocks/>
            </p:cNvSpPr>
            <p:nvPr/>
          </p:nvSpPr>
          <p:spPr bwMode="auto">
            <a:xfrm rot="5400000">
              <a:off x="8069069" y="6825580"/>
              <a:ext cx="13901" cy="1195499"/>
            </a:xfrm>
            <a:custGeom>
              <a:avLst/>
              <a:gdLst>
                <a:gd name="T0" fmla="*/ 10080625 w 9"/>
                <a:gd name="T1" fmla="*/ 0 h 825"/>
                <a:gd name="T2" fmla="*/ 0 w 9"/>
                <a:gd name="T3" fmla="*/ 618583840 h 825"/>
                <a:gd name="T4" fmla="*/ 0 60000 65536"/>
                <a:gd name="T5" fmla="*/ 0 60000 65536"/>
                <a:gd name="T6" fmla="*/ 0 w 9"/>
                <a:gd name="T7" fmla="*/ 0 h 825"/>
                <a:gd name="T8" fmla="*/ 9 w 9"/>
                <a:gd name="T9" fmla="*/ 825 h 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825">
                  <a:moveTo>
                    <a:pt x="9" y="0"/>
                  </a:moveTo>
                  <a:lnTo>
                    <a:pt x="0" y="825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6" name="Freeform 92"/>
            <p:cNvSpPr>
              <a:spLocks/>
            </p:cNvSpPr>
            <p:nvPr/>
          </p:nvSpPr>
          <p:spPr bwMode="auto">
            <a:xfrm rot="5400000">
              <a:off x="3763071" y="1185470"/>
              <a:ext cx="2791858" cy="972340"/>
            </a:xfrm>
            <a:custGeom>
              <a:avLst/>
              <a:gdLst>
                <a:gd name="T0" fmla="*/ 0 w 1238"/>
                <a:gd name="T1" fmla="*/ 741956275 h 455"/>
                <a:gd name="T2" fmla="*/ 2147483647 w 1238"/>
                <a:gd name="T3" fmla="*/ 0 h 455"/>
                <a:gd name="T4" fmla="*/ 0 60000 65536"/>
                <a:gd name="T5" fmla="*/ 0 60000 65536"/>
                <a:gd name="T6" fmla="*/ 0 w 1238"/>
                <a:gd name="T7" fmla="*/ 0 h 455"/>
                <a:gd name="T8" fmla="*/ 1238 w 1238"/>
                <a:gd name="T9" fmla="*/ 455 h 45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8" h="455">
                  <a:moveTo>
                    <a:pt x="0" y="455"/>
                  </a:moveTo>
                  <a:lnTo>
                    <a:pt x="1238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7" name="Freeform 93"/>
            <p:cNvSpPr>
              <a:spLocks/>
            </p:cNvSpPr>
            <p:nvPr/>
          </p:nvSpPr>
          <p:spPr bwMode="auto">
            <a:xfrm rot="5400000">
              <a:off x="3630006" y="1175074"/>
              <a:ext cx="2752470" cy="953742"/>
            </a:xfrm>
            <a:custGeom>
              <a:avLst/>
              <a:gdLst>
                <a:gd name="T0" fmla="*/ 0 w 1221"/>
                <a:gd name="T1" fmla="*/ 726621346 h 447"/>
                <a:gd name="T2" fmla="*/ 2147483647 w 1221"/>
                <a:gd name="T3" fmla="*/ 0 h 447"/>
                <a:gd name="T4" fmla="*/ 0 60000 65536"/>
                <a:gd name="T5" fmla="*/ 0 60000 65536"/>
                <a:gd name="T6" fmla="*/ 0 w 1221"/>
                <a:gd name="T7" fmla="*/ 0 h 447"/>
                <a:gd name="T8" fmla="*/ 1221 w 1221"/>
                <a:gd name="T9" fmla="*/ 447 h 4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1" h="447">
                  <a:moveTo>
                    <a:pt x="0" y="447"/>
                  </a:moveTo>
                  <a:lnTo>
                    <a:pt x="122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8" name="Freeform 94"/>
            <p:cNvSpPr>
              <a:spLocks/>
            </p:cNvSpPr>
            <p:nvPr/>
          </p:nvSpPr>
          <p:spPr bwMode="auto">
            <a:xfrm rot="5400000">
              <a:off x="3481433" y="1174874"/>
              <a:ext cx="2773323" cy="974996"/>
            </a:xfrm>
            <a:custGeom>
              <a:avLst/>
              <a:gdLst>
                <a:gd name="T0" fmla="*/ 0 w 1230"/>
                <a:gd name="T1" fmla="*/ 744378942 h 456"/>
                <a:gd name="T2" fmla="*/ 2147483647 w 1230"/>
                <a:gd name="T3" fmla="*/ 0 h 456"/>
                <a:gd name="T4" fmla="*/ 0 60000 65536"/>
                <a:gd name="T5" fmla="*/ 0 60000 65536"/>
                <a:gd name="T6" fmla="*/ 0 w 1230"/>
                <a:gd name="T7" fmla="*/ 0 h 456"/>
                <a:gd name="T8" fmla="*/ 1230 w 1230"/>
                <a:gd name="T9" fmla="*/ 456 h 4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0" h="456">
                  <a:moveTo>
                    <a:pt x="0" y="456"/>
                  </a:moveTo>
                  <a:lnTo>
                    <a:pt x="123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9" name="Freeform 95"/>
            <p:cNvSpPr>
              <a:spLocks/>
            </p:cNvSpPr>
            <p:nvPr/>
          </p:nvSpPr>
          <p:spPr bwMode="auto">
            <a:xfrm>
              <a:off x="4335433" y="613978"/>
              <a:ext cx="836851" cy="2377134"/>
            </a:xfrm>
            <a:custGeom>
              <a:avLst/>
              <a:gdLst>
                <a:gd name="T0" fmla="*/ 0 w 420"/>
                <a:gd name="T1" fmla="*/ 0 h 1151"/>
                <a:gd name="T2" fmla="*/ 595388080 w 420"/>
                <a:gd name="T3" fmla="*/ 2147483647 h 1151"/>
                <a:gd name="T4" fmla="*/ 0 60000 65536"/>
                <a:gd name="T5" fmla="*/ 0 60000 65536"/>
                <a:gd name="T6" fmla="*/ 0 w 420"/>
                <a:gd name="T7" fmla="*/ 0 h 1151"/>
                <a:gd name="T8" fmla="*/ 420 w 420"/>
                <a:gd name="T9" fmla="*/ 1151 h 11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0" h="1151">
                  <a:moveTo>
                    <a:pt x="0" y="0"/>
                  </a:moveTo>
                  <a:lnTo>
                    <a:pt x="420" y="1151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0" name="Freeform 96"/>
            <p:cNvSpPr>
              <a:spLocks/>
            </p:cNvSpPr>
            <p:nvPr/>
          </p:nvSpPr>
          <p:spPr bwMode="auto">
            <a:xfrm rot="5400000">
              <a:off x="4556878" y="1044338"/>
              <a:ext cx="2168613" cy="751838"/>
            </a:xfrm>
            <a:custGeom>
              <a:avLst/>
              <a:gdLst>
                <a:gd name="T0" fmla="*/ 0 w 963"/>
                <a:gd name="T1" fmla="*/ 573401220 h 352"/>
                <a:gd name="T2" fmla="*/ 2147483647 w 963"/>
                <a:gd name="T3" fmla="*/ 0 h 352"/>
                <a:gd name="T4" fmla="*/ 0 60000 65536"/>
                <a:gd name="T5" fmla="*/ 0 60000 65536"/>
                <a:gd name="T6" fmla="*/ 0 w 963"/>
                <a:gd name="T7" fmla="*/ 0 h 352"/>
                <a:gd name="T8" fmla="*/ 963 w 963"/>
                <a:gd name="T9" fmla="*/ 352 h 3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3" h="352">
                  <a:moveTo>
                    <a:pt x="0" y="352"/>
                  </a:moveTo>
                  <a:lnTo>
                    <a:pt x="963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1" name="Freeform 97"/>
            <p:cNvSpPr>
              <a:spLocks/>
            </p:cNvSpPr>
            <p:nvPr/>
          </p:nvSpPr>
          <p:spPr bwMode="auto">
            <a:xfrm rot="5400000">
              <a:off x="4296816" y="1074134"/>
              <a:ext cx="2444325" cy="847477"/>
            </a:xfrm>
            <a:custGeom>
              <a:avLst/>
              <a:gdLst>
                <a:gd name="T0" fmla="*/ 0 w 1084"/>
                <a:gd name="T1" fmla="*/ 647611391 h 396"/>
                <a:gd name="T2" fmla="*/ 2147483647 w 1084"/>
                <a:gd name="T3" fmla="*/ 0 h 396"/>
                <a:gd name="T4" fmla="*/ 0 60000 65536"/>
                <a:gd name="T5" fmla="*/ 0 60000 65536"/>
                <a:gd name="T6" fmla="*/ 0 w 1084"/>
                <a:gd name="T7" fmla="*/ 0 h 396"/>
                <a:gd name="T8" fmla="*/ 1084 w 1084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84" h="396">
                  <a:moveTo>
                    <a:pt x="0" y="396"/>
                  </a:moveTo>
                  <a:lnTo>
                    <a:pt x="1084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2" name="Freeform 98"/>
            <p:cNvSpPr>
              <a:spLocks/>
            </p:cNvSpPr>
            <p:nvPr/>
          </p:nvSpPr>
          <p:spPr bwMode="auto">
            <a:xfrm rot="5400000">
              <a:off x="4070750" y="1195788"/>
              <a:ext cx="2694549" cy="937802"/>
            </a:xfrm>
            <a:custGeom>
              <a:avLst/>
              <a:gdLst>
                <a:gd name="T0" fmla="*/ 0 w 1195"/>
                <a:gd name="T1" fmla="*/ 715338593 h 439"/>
                <a:gd name="T2" fmla="*/ 2147483647 w 1195"/>
                <a:gd name="T3" fmla="*/ 0 h 439"/>
                <a:gd name="T4" fmla="*/ 0 60000 65536"/>
                <a:gd name="T5" fmla="*/ 0 60000 65536"/>
                <a:gd name="T6" fmla="*/ 0 w 1195"/>
                <a:gd name="T7" fmla="*/ 0 h 439"/>
                <a:gd name="T8" fmla="*/ 1195 w 1195"/>
                <a:gd name="T9" fmla="*/ 439 h 4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95" h="439">
                  <a:moveTo>
                    <a:pt x="0" y="439"/>
                  </a:moveTo>
                  <a:lnTo>
                    <a:pt x="1195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3" name="Freeform 99"/>
            <p:cNvSpPr>
              <a:spLocks/>
            </p:cNvSpPr>
            <p:nvPr/>
          </p:nvSpPr>
          <p:spPr bwMode="auto">
            <a:xfrm rot="5400000">
              <a:off x="3912972" y="1223388"/>
              <a:ext cx="2771006" cy="959058"/>
            </a:xfrm>
            <a:custGeom>
              <a:avLst/>
              <a:gdLst>
                <a:gd name="T0" fmla="*/ 0 w 1229"/>
                <a:gd name="T1" fmla="*/ 734742526 h 447"/>
                <a:gd name="T2" fmla="*/ 2147483647 w 1229"/>
                <a:gd name="T3" fmla="*/ 0 h 447"/>
                <a:gd name="T4" fmla="*/ 0 60000 65536"/>
                <a:gd name="T5" fmla="*/ 0 60000 65536"/>
                <a:gd name="T6" fmla="*/ 0 w 1229"/>
                <a:gd name="T7" fmla="*/ 0 h 447"/>
                <a:gd name="T8" fmla="*/ 1229 w 1229"/>
                <a:gd name="T9" fmla="*/ 447 h 4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9" h="447">
                  <a:moveTo>
                    <a:pt x="0" y="447"/>
                  </a:moveTo>
                  <a:lnTo>
                    <a:pt x="1229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4" name="Freeform 100"/>
            <p:cNvSpPr>
              <a:spLocks/>
            </p:cNvSpPr>
            <p:nvPr/>
          </p:nvSpPr>
          <p:spPr bwMode="auto">
            <a:xfrm>
              <a:off x="4284957" y="898955"/>
              <a:ext cx="704015" cy="2052769"/>
            </a:xfrm>
            <a:custGeom>
              <a:avLst/>
              <a:gdLst>
                <a:gd name="T0" fmla="*/ 0 w 354"/>
                <a:gd name="T1" fmla="*/ 0 h 995"/>
                <a:gd name="T2" fmla="*/ 499936564 w 354"/>
                <a:gd name="T3" fmla="*/ 1988254064 h 995"/>
                <a:gd name="T4" fmla="*/ 0 60000 65536"/>
                <a:gd name="T5" fmla="*/ 0 60000 65536"/>
                <a:gd name="T6" fmla="*/ 0 w 354"/>
                <a:gd name="T7" fmla="*/ 0 h 995"/>
                <a:gd name="T8" fmla="*/ 354 w 354"/>
                <a:gd name="T9" fmla="*/ 995 h 9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4" h="995">
                  <a:moveTo>
                    <a:pt x="0" y="0"/>
                  </a:moveTo>
                  <a:lnTo>
                    <a:pt x="354" y="995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5" name="Freeform 101"/>
            <p:cNvSpPr>
              <a:spLocks/>
            </p:cNvSpPr>
            <p:nvPr/>
          </p:nvSpPr>
          <p:spPr bwMode="auto">
            <a:xfrm>
              <a:off x="4213226" y="1218687"/>
              <a:ext cx="605720" cy="1695967"/>
            </a:xfrm>
            <a:custGeom>
              <a:avLst/>
              <a:gdLst>
                <a:gd name="T0" fmla="*/ 0 w 304"/>
                <a:gd name="T1" fmla="*/ 0 h 822"/>
                <a:gd name="T2" fmla="*/ 430946695 w 304"/>
                <a:gd name="T3" fmla="*/ 1642774188 h 822"/>
                <a:gd name="T4" fmla="*/ 0 60000 65536"/>
                <a:gd name="T5" fmla="*/ 0 60000 65536"/>
                <a:gd name="T6" fmla="*/ 0 w 304"/>
                <a:gd name="T7" fmla="*/ 0 h 822"/>
                <a:gd name="T8" fmla="*/ 304 w 304"/>
                <a:gd name="T9" fmla="*/ 822 h 8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4" h="822">
                  <a:moveTo>
                    <a:pt x="0" y="0"/>
                  </a:moveTo>
                  <a:lnTo>
                    <a:pt x="304" y="82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6" name="Freeform 102"/>
            <p:cNvSpPr>
              <a:spLocks/>
            </p:cNvSpPr>
            <p:nvPr/>
          </p:nvSpPr>
          <p:spPr bwMode="auto">
            <a:xfrm>
              <a:off x="4178691" y="1519884"/>
              <a:ext cx="456946" cy="1353067"/>
            </a:xfrm>
            <a:custGeom>
              <a:avLst/>
              <a:gdLst>
                <a:gd name="T0" fmla="*/ 0 w 230"/>
                <a:gd name="T1" fmla="*/ 0 h 656"/>
                <a:gd name="T2" fmla="*/ 324157899 w 230"/>
                <a:gd name="T3" fmla="*/ 1310235247 h 656"/>
                <a:gd name="T4" fmla="*/ 0 60000 65536"/>
                <a:gd name="T5" fmla="*/ 0 60000 65536"/>
                <a:gd name="T6" fmla="*/ 0 w 230"/>
                <a:gd name="T7" fmla="*/ 0 h 656"/>
                <a:gd name="T8" fmla="*/ 230 w 230"/>
                <a:gd name="T9" fmla="*/ 656 h 6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0" h="656">
                  <a:moveTo>
                    <a:pt x="0" y="0"/>
                  </a:moveTo>
                  <a:lnTo>
                    <a:pt x="230" y="65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7" name="Freeform 103"/>
            <p:cNvSpPr>
              <a:spLocks/>
            </p:cNvSpPr>
            <p:nvPr/>
          </p:nvSpPr>
          <p:spPr bwMode="auto">
            <a:xfrm>
              <a:off x="4128213" y="1804861"/>
              <a:ext cx="377246" cy="1026384"/>
            </a:xfrm>
            <a:custGeom>
              <a:avLst/>
              <a:gdLst>
                <a:gd name="T0" fmla="*/ 0 w 189"/>
                <a:gd name="T1" fmla="*/ 0 h 498"/>
                <a:gd name="T2" fmla="*/ 268869991 w 189"/>
                <a:gd name="T3" fmla="*/ 993130325 h 498"/>
                <a:gd name="T4" fmla="*/ 0 60000 65536"/>
                <a:gd name="T5" fmla="*/ 0 60000 65536"/>
                <a:gd name="T6" fmla="*/ 0 w 189"/>
                <a:gd name="T7" fmla="*/ 0 h 498"/>
                <a:gd name="T8" fmla="*/ 189 w 189"/>
                <a:gd name="T9" fmla="*/ 498 h 4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9" h="498">
                  <a:moveTo>
                    <a:pt x="0" y="0"/>
                  </a:moveTo>
                  <a:lnTo>
                    <a:pt x="189" y="498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8" name="Freeform 104"/>
            <p:cNvSpPr>
              <a:spLocks/>
            </p:cNvSpPr>
            <p:nvPr/>
          </p:nvSpPr>
          <p:spPr bwMode="auto">
            <a:xfrm rot="5400000">
              <a:off x="5417228" y="720356"/>
              <a:ext cx="1221002" cy="419753"/>
            </a:xfrm>
            <a:custGeom>
              <a:avLst/>
              <a:gdLst>
                <a:gd name="T0" fmla="*/ 0 w 541"/>
                <a:gd name="T1" fmla="*/ 319356227 h 197"/>
                <a:gd name="T2" fmla="*/ 1293751445 w 541"/>
                <a:gd name="T3" fmla="*/ 0 h 197"/>
                <a:gd name="T4" fmla="*/ 0 60000 65536"/>
                <a:gd name="T5" fmla="*/ 0 60000 65536"/>
                <a:gd name="T6" fmla="*/ 0 w 541"/>
                <a:gd name="T7" fmla="*/ 0 h 197"/>
                <a:gd name="T8" fmla="*/ 541 w 541"/>
                <a:gd name="T9" fmla="*/ 197 h 1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1" h="197">
                  <a:moveTo>
                    <a:pt x="0" y="197"/>
                  </a:moveTo>
                  <a:lnTo>
                    <a:pt x="54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9" name="Freeform 105"/>
            <p:cNvSpPr>
              <a:spLocks/>
            </p:cNvSpPr>
            <p:nvPr/>
          </p:nvSpPr>
          <p:spPr bwMode="auto">
            <a:xfrm rot="5400000">
              <a:off x="5217498" y="803472"/>
              <a:ext cx="1431841" cy="496797"/>
            </a:xfrm>
            <a:custGeom>
              <a:avLst/>
              <a:gdLst>
                <a:gd name="T0" fmla="*/ 0 w 636"/>
                <a:gd name="T1" fmla="*/ 379860581 h 232"/>
                <a:gd name="T2" fmla="*/ 1513377408 w 636"/>
                <a:gd name="T3" fmla="*/ 0 h 232"/>
                <a:gd name="T4" fmla="*/ 0 60000 65536"/>
                <a:gd name="T5" fmla="*/ 0 60000 65536"/>
                <a:gd name="T6" fmla="*/ 0 w 636"/>
                <a:gd name="T7" fmla="*/ 0 h 232"/>
                <a:gd name="T8" fmla="*/ 636 w 636"/>
                <a:gd name="T9" fmla="*/ 232 h 2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6" h="232">
                  <a:moveTo>
                    <a:pt x="0" y="232"/>
                  </a:moveTo>
                  <a:lnTo>
                    <a:pt x="636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0" name="Freeform 106"/>
            <p:cNvSpPr>
              <a:spLocks/>
            </p:cNvSpPr>
            <p:nvPr/>
          </p:nvSpPr>
          <p:spPr bwMode="auto">
            <a:xfrm rot="5400000">
              <a:off x="4990444" y="826488"/>
              <a:ext cx="1686699" cy="589779"/>
            </a:xfrm>
            <a:custGeom>
              <a:avLst/>
              <a:gdLst>
                <a:gd name="T0" fmla="*/ 0 w 748"/>
                <a:gd name="T1" fmla="*/ 451648617 h 275"/>
                <a:gd name="T2" fmla="*/ 1785618492 w 748"/>
                <a:gd name="T3" fmla="*/ 0 h 275"/>
                <a:gd name="T4" fmla="*/ 0 60000 65536"/>
                <a:gd name="T5" fmla="*/ 0 60000 65536"/>
                <a:gd name="T6" fmla="*/ 0 w 748"/>
                <a:gd name="T7" fmla="*/ 0 h 275"/>
                <a:gd name="T8" fmla="*/ 748 w 748"/>
                <a:gd name="T9" fmla="*/ 275 h 2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8" h="275">
                  <a:moveTo>
                    <a:pt x="0" y="275"/>
                  </a:moveTo>
                  <a:lnTo>
                    <a:pt x="748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1" name="Freeform 107"/>
            <p:cNvSpPr>
              <a:spLocks/>
            </p:cNvSpPr>
            <p:nvPr/>
          </p:nvSpPr>
          <p:spPr bwMode="auto">
            <a:xfrm rot="5400000">
              <a:off x="4780287" y="945854"/>
              <a:ext cx="1918388" cy="661510"/>
            </a:xfrm>
            <a:custGeom>
              <a:avLst/>
              <a:gdLst>
                <a:gd name="T0" fmla="*/ 0 w 851"/>
                <a:gd name="T1" fmla="*/ 504040616 h 310"/>
                <a:gd name="T2" fmla="*/ 2030292555 w 851"/>
                <a:gd name="T3" fmla="*/ 0 h 310"/>
                <a:gd name="T4" fmla="*/ 0 60000 65536"/>
                <a:gd name="T5" fmla="*/ 0 60000 65536"/>
                <a:gd name="T6" fmla="*/ 0 w 851"/>
                <a:gd name="T7" fmla="*/ 0 h 310"/>
                <a:gd name="T8" fmla="*/ 851 w 851"/>
                <a:gd name="T9" fmla="*/ 310 h 3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1" h="310">
                  <a:moveTo>
                    <a:pt x="0" y="310"/>
                  </a:moveTo>
                  <a:lnTo>
                    <a:pt x="851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2" name="Freeform 116"/>
            <p:cNvSpPr>
              <a:spLocks/>
            </p:cNvSpPr>
            <p:nvPr/>
          </p:nvSpPr>
          <p:spPr bwMode="auto">
            <a:xfrm rot="5400000">
              <a:off x="6349107" y="428672"/>
              <a:ext cx="252541" cy="71731"/>
            </a:xfrm>
            <a:custGeom>
              <a:avLst/>
              <a:gdLst>
                <a:gd name="T0" fmla="*/ 0 w 112"/>
                <a:gd name="T1" fmla="*/ 54036371 h 34"/>
                <a:gd name="T2" fmla="*/ 267337554 w 112"/>
                <a:gd name="T3" fmla="*/ 0 h 34"/>
                <a:gd name="T4" fmla="*/ 0 60000 65536"/>
                <a:gd name="T5" fmla="*/ 0 60000 65536"/>
                <a:gd name="T6" fmla="*/ 0 w 112"/>
                <a:gd name="T7" fmla="*/ 0 h 34"/>
                <a:gd name="T8" fmla="*/ 112 w 112"/>
                <a:gd name="T9" fmla="*/ 34 h 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2" h="34">
                  <a:moveTo>
                    <a:pt x="0" y="34"/>
                  </a:moveTo>
                  <a:lnTo>
                    <a:pt x="112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3" name="Freeform 117"/>
            <p:cNvSpPr>
              <a:spLocks/>
            </p:cNvSpPr>
            <p:nvPr/>
          </p:nvSpPr>
          <p:spPr bwMode="auto">
            <a:xfrm rot="5400000">
              <a:off x="6142875" y="488789"/>
              <a:ext cx="447159" cy="146115"/>
            </a:xfrm>
            <a:custGeom>
              <a:avLst/>
              <a:gdLst>
                <a:gd name="T0" fmla="*/ 0 w 198"/>
                <a:gd name="T1" fmla="*/ 110483836 h 69"/>
                <a:gd name="T2" fmla="*/ 474106076 w 198"/>
                <a:gd name="T3" fmla="*/ 0 h 69"/>
                <a:gd name="T4" fmla="*/ 0 60000 65536"/>
                <a:gd name="T5" fmla="*/ 0 60000 65536"/>
                <a:gd name="T6" fmla="*/ 0 w 198"/>
                <a:gd name="T7" fmla="*/ 0 h 69"/>
                <a:gd name="T8" fmla="*/ 198 w 198"/>
                <a:gd name="T9" fmla="*/ 69 h 6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8" h="69">
                  <a:moveTo>
                    <a:pt x="0" y="69"/>
                  </a:moveTo>
                  <a:lnTo>
                    <a:pt x="198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4" name="Freeform 118"/>
            <p:cNvSpPr>
              <a:spLocks/>
            </p:cNvSpPr>
            <p:nvPr/>
          </p:nvSpPr>
          <p:spPr bwMode="auto">
            <a:xfrm rot="5400000">
              <a:off x="5954806" y="562497"/>
              <a:ext cx="581540" cy="207220"/>
            </a:xfrm>
            <a:custGeom>
              <a:avLst/>
              <a:gdLst>
                <a:gd name="T0" fmla="*/ 0 w 258"/>
                <a:gd name="T1" fmla="*/ 161396101 h 95"/>
                <a:gd name="T2" fmla="*/ 615395117 w 258"/>
                <a:gd name="T3" fmla="*/ 0 h 95"/>
                <a:gd name="T4" fmla="*/ 0 60000 65536"/>
                <a:gd name="T5" fmla="*/ 0 60000 65536"/>
                <a:gd name="T6" fmla="*/ 0 w 258"/>
                <a:gd name="T7" fmla="*/ 0 h 95"/>
                <a:gd name="T8" fmla="*/ 258 w 258"/>
                <a:gd name="T9" fmla="*/ 95 h 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8" h="95">
                  <a:moveTo>
                    <a:pt x="0" y="95"/>
                  </a:moveTo>
                  <a:lnTo>
                    <a:pt x="258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" name="Freeform 119"/>
            <p:cNvSpPr>
              <a:spLocks/>
            </p:cNvSpPr>
            <p:nvPr/>
          </p:nvSpPr>
          <p:spPr bwMode="auto">
            <a:xfrm rot="5400000">
              <a:off x="5701078" y="637952"/>
              <a:ext cx="871153" cy="313487"/>
            </a:xfrm>
            <a:custGeom>
              <a:avLst/>
              <a:gdLst>
                <a:gd name="T0" fmla="*/ 0 w 387"/>
                <a:gd name="T1" fmla="*/ 240346936 h 146"/>
                <a:gd name="T2" fmla="*/ 920645082 w 387"/>
                <a:gd name="T3" fmla="*/ 0 h 146"/>
                <a:gd name="T4" fmla="*/ 0 60000 65536"/>
                <a:gd name="T5" fmla="*/ 0 60000 65536"/>
                <a:gd name="T6" fmla="*/ 0 w 387"/>
                <a:gd name="T7" fmla="*/ 0 h 146"/>
                <a:gd name="T8" fmla="*/ 387 w 387"/>
                <a:gd name="T9" fmla="*/ 146 h 1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7" h="146">
                  <a:moveTo>
                    <a:pt x="0" y="146"/>
                  </a:moveTo>
                  <a:lnTo>
                    <a:pt x="387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" name="Freeform 122"/>
            <p:cNvSpPr>
              <a:spLocks/>
            </p:cNvSpPr>
            <p:nvPr/>
          </p:nvSpPr>
          <p:spPr bwMode="auto">
            <a:xfrm>
              <a:off x="4077737" y="2087522"/>
              <a:ext cx="247069" cy="748357"/>
            </a:xfrm>
            <a:custGeom>
              <a:avLst/>
              <a:gdLst>
                <a:gd name="T0" fmla="*/ 0 w 124"/>
                <a:gd name="T1" fmla="*/ 0 h 363"/>
                <a:gd name="T2" fmla="*/ 175779739 w 124"/>
                <a:gd name="T3" fmla="*/ 724313691 h 363"/>
                <a:gd name="T4" fmla="*/ 0 60000 65536"/>
                <a:gd name="T5" fmla="*/ 0 60000 65536"/>
                <a:gd name="T6" fmla="*/ 0 w 124"/>
                <a:gd name="T7" fmla="*/ 0 h 363"/>
                <a:gd name="T8" fmla="*/ 124 w 124"/>
                <a:gd name="T9" fmla="*/ 363 h 3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" h="363">
                  <a:moveTo>
                    <a:pt x="0" y="0"/>
                  </a:moveTo>
                  <a:lnTo>
                    <a:pt x="124" y="363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" name="Freeform 123"/>
            <p:cNvSpPr>
              <a:spLocks/>
            </p:cNvSpPr>
            <p:nvPr/>
          </p:nvSpPr>
          <p:spPr bwMode="auto">
            <a:xfrm>
              <a:off x="4006006" y="2407253"/>
              <a:ext cx="138146" cy="370703"/>
            </a:xfrm>
            <a:custGeom>
              <a:avLst/>
              <a:gdLst>
                <a:gd name="T0" fmla="*/ 0 w 69"/>
                <a:gd name="T1" fmla="*/ 0 h 180"/>
                <a:gd name="T2" fmla="*/ 98760900 w 69"/>
                <a:gd name="T3" fmla="*/ 358422189 h 180"/>
                <a:gd name="T4" fmla="*/ 0 60000 65536"/>
                <a:gd name="T5" fmla="*/ 0 60000 65536"/>
                <a:gd name="T6" fmla="*/ 0 w 69"/>
                <a:gd name="T7" fmla="*/ 0 h 180"/>
                <a:gd name="T8" fmla="*/ 69 w 69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9" h="180">
                  <a:moveTo>
                    <a:pt x="0" y="0"/>
                  </a:moveTo>
                  <a:lnTo>
                    <a:pt x="69" y="18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8" name="Freeform 124"/>
            <p:cNvSpPr>
              <a:spLocks/>
            </p:cNvSpPr>
            <p:nvPr/>
          </p:nvSpPr>
          <p:spPr bwMode="auto">
            <a:xfrm>
              <a:off x="3580940" y="1714502"/>
              <a:ext cx="185967" cy="549103"/>
            </a:xfrm>
            <a:custGeom>
              <a:avLst/>
              <a:gdLst>
                <a:gd name="T0" fmla="*/ 0 w 94"/>
                <a:gd name="T1" fmla="*/ 0 h 266"/>
                <a:gd name="T2" fmla="*/ 131369841 w 94"/>
                <a:gd name="T3" fmla="*/ 532158881 h 266"/>
                <a:gd name="T4" fmla="*/ 0 60000 65536"/>
                <a:gd name="T5" fmla="*/ 0 60000 65536"/>
                <a:gd name="T6" fmla="*/ 0 w 94"/>
                <a:gd name="T7" fmla="*/ 0 h 266"/>
                <a:gd name="T8" fmla="*/ 94 w 94"/>
                <a:gd name="T9" fmla="*/ 266 h 2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4" h="266">
                  <a:moveTo>
                    <a:pt x="0" y="0"/>
                  </a:moveTo>
                  <a:lnTo>
                    <a:pt x="94" y="26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9" name="Rectangle 133"/>
            <p:cNvSpPr>
              <a:spLocks noChangeArrowheads="1"/>
            </p:cNvSpPr>
            <p:nvPr/>
          </p:nvSpPr>
          <p:spPr bwMode="auto">
            <a:xfrm>
              <a:off x="-2338113" y="7024824"/>
              <a:ext cx="2842633" cy="6271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80" name="Text Box 134"/>
            <p:cNvSpPr txBox="1">
              <a:spLocks noChangeArrowheads="1"/>
            </p:cNvSpPr>
            <p:nvPr/>
          </p:nvSpPr>
          <p:spPr bwMode="auto">
            <a:xfrm>
              <a:off x="-2335455" y="7020190"/>
              <a:ext cx="2571653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50" dirty="0"/>
                <a:t>УСЛОВНЫЕ ОБОЗНАЧЕНИЯ</a:t>
              </a:r>
            </a:p>
          </p:txBody>
        </p:sp>
        <p:sp>
          <p:nvSpPr>
            <p:cNvPr id="3181" name="Line 135"/>
            <p:cNvSpPr>
              <a:spLocks noChangeShapeType="1"/>
            </p:cNvSpPr>
            <p:nvPr/>
          </p:nvSpPr>
          <p:spPr bwMode="auto">
            <a:xfrm>
              <a:off x="-2109639" y="7865856"/>
              <a:ext cx="587125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2" name="Line 136"/>
            <p:cNvSpPr>
              <a:spLocks noChangeShapeType="1"/>
            </p:cNvSpPr>
            <p:nvPr/>
          </p:nvSpPr>
          <p:spPr bwMode="auto">
            <a:xfrm>
              <a:off x="-2109639" y="8053525"/>
              <a:ext cx="587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3" name="Text Box 137"/>
            <p:cNvSpPr txBox="1">
              <a:spLocks noChangeArrowheads="1"/>
            </p:cNvSpPr>
            <p:nvPr/>
          </p:nvSpPr>
          <p:spPr bwMode="auto">
            <a:xfrm>
              <a:off x="-1557053" y="7768547"/>
              <a:ext cx="198453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границы участков</a:t>
              </a:r>
            </a:p>
          </p:txBody>
        </p:sp>
        <p:sp>
          <p:nvSpPr>
            <p:cNvPr id="3184" name="Rectangle 138"/>
            <p:cNvSpPr>
              <a:spLocks noChangeArrowheads="1"/>
            </p:cNvSpPr>
            <p:nvPr/>
          </p:nvSpPr>
          <p:spPr bwMode="auto">
            <a:xfrm>
              <a:off x="-2332799" y="8284413"/>
              <a:ext cx="3198626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 sz="1000" dirty="0">
                  <a:solidFill>
                    <a:srgbClr val="FFC000"/>
                  </a:solidFill>
                </a:rPr>
                <a:t>47:09:0114002:28</a:t>
              </a:r>
              <a:r>
                <a:rPr lang="ru-RU" sz="1000" dirty="0">
                  <a:solidFill>
                    <a:srgbClr val="FFFF00"/>
                  </a:solidFill>
                </a:rPr>
                <a:t>   </a:t>
              </a:r>
              <a:r>
                <a:rPr lang="ru-RU" sz="1000" dirty="0" err="1"/>
                <a:t>кадастовый</a:t>
              </a:r>
              <a:r>
                <a:rPr lang="ru-RU" sz="1000" dirty="0"/>
                <a:t> №</a:t>
              </a:r>
              <a:r>
                <a:rPr lang="ru-RU" sz="10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1000" dirty="0">
                  <a:solidFill>
                    <a:srgbClr val="FFFF00"/>
                  </a:solidFill>
                </a:rPr>
                <a:t> </a:t>
              </a:r>
              <a:r>
                <a:rPr lang="ru-RU" sz="1000" dirty="0">
                  <a:solidFill>
                    <a:srgbClr val="FFC000"/>
                  </a:solidFill>
                </a:rPr>
                <a:t>43 996 кв. м          </a:t>
              </a:r>
              <a:r>
                <a:rPr lang="ru-RU" sz="1000" dirty="0"/>
                <a:t>площадь уч-ка</a:t>
              </a:r>
            </a:p>
          </p:txBody>
        </p:sp>
        <p:sp>
          <p:nvSpPr>
            <p:cNvPr id="3185" name="Line 139"/>
            <p:cNvSpPr>
              <a:spLocks noChangeShapeType="1"/>
            </p:cNvSpPr>
            <p:nvPr/>
          </p:nvSpPr>
          <p:spPr bwMode="auto">
            <a:xfrm>
              <a:off x="-2335455" y="8519221"/>
              <a:ext cx="140006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86" name="Rectangle 140"/>
            <p:cNvSpPr>
              <a:spLocks noChangeArrowheads="1"/>
            </p:cNvSpPr>
            <p:nvPr/>
          </p:nvSpPr>
          <p:spPr bwMode="auto">
            <a:xfrm>
              <a:off x="-2335455" y="9751808"/>
              <a:ext cx="677449" cy="280345"/>
            </a:xfrm>
            <a:prstGeom prst="rect">
              <a:avLst/>
            </a:prstGeom>
            <a:solidFill>
              <a:srgbClr val="FFCC66">
                <a:alpha val="5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87" name="Text Box 141"/>
            <p:cNvSpPr txBox="1">
              <a:spLocks noChangeArrowheads="1"/>
            </p:cNvSpPr>
            <p:nvPr/>
          </p:nvSpPr>
          <p:spPr bwMode="auto">
            <a:xfrm>
              <a:off x="-1655348" y="9740225"/>
              <a:ext cx="216518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-осуществлена застройка квартала</a:t>
              </a:r>
            </a:p>
          </p:txBody>
        </p:sp>
        <p:sp>
          <p:nvSpPr>
            <p:cNvPr id="3188" name="Rectangle 142"/>
            <p:cNvSpPr>
              <a:spLocks noChangeArrowheads="1"/>
            </p:cNvSpPr>
            <p:nvPr/>
          </p:nvSpPr>
          <p:spPr bwMode="auto">
            <a:xfrm>
              <a:off x="-2335455" y="8989551"/>
              <a:ext cx="677449" cy="315098"/>
            </a:xfrm>
            <a:prstGeom prst="rect">
              <a:avLst/>
            </a:prstGeom>
            <a:solidFill>
              <a:srgbClr val="FFCC66">
                <a:alpha val="5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89" name="Line 143"/>
            <p:cNvSpPr>
              <a:spLocks noChangeShapeType="1"/>
            </p:cNvSpPr>
            <p:nvPr/>
          </p:nvSpPr>
          <p:spPr bwMode="auto">
            <a:xfrm flipV="1">
              <a:off x="-2335456" y="9751808"/>
              <a:ext cx="225815" cy="18766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0" name="Freeform 144"/>
            <p:cNvSpPr>
              <a:spLocks/>
            </p:cNvSpPr>
            <p:nvPr/>
          </p:nvSpPr>
          <p:spPr bwMode="auto">
            <a:xfrm>
              <a:off x="-2287635" y="9737907"/>
              <a:ext cx="377246" cy="319732"/>
            </a:xfrm>
            <a:custGeom>
              <a:avLst/>
              <a:gdLst>
                <a:gd name="T0" fmla="*/ 0 w 189"/>
                <a:gd name="T1" fmla="*/ 309637745 h 155"/>
                <a:gd name="T2" fmla="*/ 268869991 w 189"/>
                <a:gd name="T3" fmla="*/ 0 h 155"/>
                <a:gd name="T4" fmla="*/ 0 60000 65536"/>
                <a:gd name="T5" fmla="*/ 0 60000 65536"/>
                <a:gd name="T6" fmla="*/ 0 w 189"/>
                <a:gd name="T7" fmla="*/ 0 h 155"/>
                <a:gd name="T8" fmla="*/ 189 w 189"/>
                <a:gd name="T9" fmla="*/ 155 h 15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9" h="155">
                  <a:moveTo>
                    <a:pt x="0" y="155"/>
                  </a:moveTo>
                  <a:lnTo>
                    <a:pt x="189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1" name="Freeform 145"/>
            <p:cNvSpPr>
              <a:spLocks/>
            </p:cNvSpPr>
            <p:nvPr/>
          </p:nvSpPr>
          <p:spPr bwMode="auto">
            <a:xfrm>
              <a:off x="-2109638" y="9751809"/>
              <a:ext cx="374590" cy="319732"/>
            </a:xfrm>
            <a:custGeom>
              <a:avLst/>
              <a:gdLst>
                <a:gd name="T0" fmla="*/ 0 w 189"/>
                <a:gd name="T1" fmla="*/ 309637745 h 155"/>
                <a:gd name="T2" fmla="*/ 265097609 w 189"/>
                <a:gd name="T3" fmla="*/ 0 h 155"/>
                <a:gd name="T4" fmla="*/ 0 60000 65536"/>
                <a:gd name="T5" fmla="*/ 0 60000 65536"/>
                <a:gd name="T6" fmla="*/ 0 w 189"/>
                <a:gd name="T7" fmla="*/ 0 h 155"/>
                <a:gd name="T8" fmla="*/ 189 w 189"/>
                <a:gd name="T9" fmla="*/ 155 h 15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9" h="155">
                  <a:moveTo>
                    <a:pt x="0" y="155"/>
                  </a:moveTo>
                  <a:lnTo>
                    <a:pt x="189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2" name="Freeform 146"/>
            <p:cNvSpPr>
              <a:spLocks/>
            </p:cNvSpPr>
            <p:nvPr/>
          </p:nvSpPr>
          <p:spPr bwMode="auto">
            <a:xfrm>
              <a:off x="-1854599" y="9842168"/>
              <a:ext cx="204564" cy="178400"/>
            </a:xfrm>
            <a:custGeom>
              <a:avLst/>
              <a:gdLst>
                <a:gd name="T0" fmla="*/ 0 w 103"/>
                <a:gd name="T1" fmla="*/ 173742822 h 86"/>
                <a:gd name="T2" fmla="*/ 145069204 w 103"/>
                <a:gd name="T3" fmla="*/ 0 h 86"/>
                <a:gd name="T4" fmla="*/ 0 60000 65536"/>
                <a:gd name="T5" fmla="*/ 0 60000 65536"/>
                <a:gd name="T6" fmla="*/ 0 w 103"/>
                <a:gd name="T7" fmla="*/ 0 h 86"/>
                <a:gd name="T8" fmla="*/ 103 w 103"/>
                <a:gd name="T9" fmla="*/ 86 h 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3" h="86">
                  <a:moveTo>
                    <a:pt x="0" y="86"/>
                  </a:moveTo>
                  <a:lnTo>
                    <a:pt x="103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3" name="Text Box 147"/>
            <p:cNvSpPr txBox="1">
              <a:spLocks noChangeArrowheads="1"/>
            </p:cNvSpPr>
            <p:nvPr/>
          </p:nvSpPr>
          <p:spPr bwMode="auto">
            <a:xfrm>
              <a:off x="-1559710" y="8920044"/>
              <a:ext cx="21704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/>
                <a:t>- запроектированные кварталы</a:t>
              </a:r>
            </a:p>
          </p:txBody>
        </p:sp>
        <p:sp>
          <p:nvSpPr>
            <p:cNvPr id="3194" name="Line 148"/>
            <p:cNvSpPr>
              <a:spLocks noChangeShapeType="1"/>
            </p:cNvSpPr>
            <p:nvPr/>
          </p:nvSpPr>
          <p:spPr bwMode="auto">
            <a:xfrm>
              <a:off x="-2338113" y="10673932"/>
              <a:ext cx="7651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5" name="Text Box 149"/>
            <p:cNvSpPr txBox="1">
              <a:spLocks noChangeArrowheads="1"/>
            </p:cNvSpPr>
            <p:nvPr/>
          </p:nvSpPr>
          <p:spPr bwMode="auto">
            <a:xfrm>
              <a:off x="-1559709" y="10391271"/>
              <a:ext cx="21678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00" dirty="0"/>
                <a:t>-границы МО Всеволожск /  </a:t>
              </a:r>
              <a:r>
                <a:rPr lang="ru-RU" sz="1000" dirty="0" err="1"/>
                <a:t>Колтуши</a:t>
              </a:r>
              <a:endParaRPr lang="ru-RU" sz="1000" dirty="0"/>
            </a:p>
          </p:txBody>
        </p:sp>
        <p:sp>
          <p:nvSpPr>
            <p:cNvPr id="3196" name="Freeform 150"/>
            <p:cNvSpPr>
              <a:spLocks/>
            </p:cNvSpPr>
            <p:nvPr/>
          </p:nvSpPr>
          <p:spPr bwMode="auto">
            <a:xfrm rot="5400000">
              <a:off x="3063732" y="2012967"/>
              <a:ext cx="1007850" cy="350680"/>
            </a:xfrm>
            <a:custGeom>
              <a:avLst/>
              <a:gdLst>
                <a:gd name="T0" fmla="*/ 0 w 447"/>
                <a:gd name="T1" fmla="*/ 267751215 h 164"/>
                <a:gd name="T2" fmla="*/ 1066839596 w 447"/>
                <a:gd name="T3" fmla="*/ 0 h 164"/>
                <a:gd name="T4" fmla="*/ 0 60000 65536"/>
                <a:gd name="T5" fmla="*/ 0 60000 65536"/>
                <a:gd name="T6" fmla="*/ 0 w 447"/>
                <a:gd name="T7" fmla="*/ 0 h 164"/>
                <a:gd name="T8" fmla="*/ 447 w 447"/>
                <a:gd name="T9" fmla="*/ 164 h 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7" h="164">
                  <a:moveTo>
                    <a:pt x="0" y="164"/>
                  </a:moveTo>
                  <a:lnTo>
                    <a:pt x="447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7" name="Freeform 151"/>
            <p:cNvSpPr>
              <a:spLocks/>
            </p:cNvSpPr>
            <p:nvPr/>
          </p:nvSpPr>
          <p:spPr bwMode="auto">
            <a:xfrm rot="5400000">
              <a:off x="2884407" y="1921620"/>
              <a:ext cx="1007850" cy="348024"/>
            </a:xfrm>
            <a:custGeom>
              <a:avLst/>
              <a:gdLst>
                <a:gd name="T0" fmla="*/ 0 w 447"/>
                <a:gd name="T1" fmla="*/ 263711014 h 164"/>
                <a:gd name="T2" fmla="*/ 1066839596 w 447"/>
                <a:gd name="T3" fmla="*/ 0 h 164"/>
                <a:gd name="T4" fmla="*/ 0 60000 65536"/>
                <a:gd name="T5" fmla="*/ 0 60000 65536"/>
                <a:gd name="T6" fmla="*/ 0 w 447"/>
                <a:gd name="T7" fmla="*/ 0 h 164"/>
                <a:gd name="T8" fmla="*/ 447 w 447"/>
                <a:gd name="T9" fmla="*/ 164 h 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7" h="164">
                  <a:moveTo>
                    <a:pt x="0" y="164"/>
                  </a:moveTo>
                  <a:lnTo>
                    <a:pt x="447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8" name="Freeform 152"/>
            <p:cNvSpPr>
              <a:spLocks/>
            </p:cNvSpPr>
            <p:nvPr/>
          </p:nvSpPr>
          <p:spPr bwMode="auto">
            <a:xfrm rot="5400000">
              <a:off x="2702425" y="1920292"/>
              <a:ext cx="1007850" cy="350680"/>
            </a:xfrm>
            <a:custGeom>
              <a:avLst/>
              <a:gdLst>
                <a:gd name="T0" fmla="*/ 0 w 447"/>
                <a:gd name="T1" fmla="*/ 267751215 h 164"/>
                <a:gd name="T2" fmla="*/ 1066839596 w 447"/>
                <a:gd name="T3" fmla="*/ 0 h 164"/>
                <a:gd name="T4" fmla="*/ 0 60000 65536"/>
                <a:gd name="T5" fmla="*/ 0 60000 65536"/>
                <a:gd name="T6" fmla="*/ 0 w 447"/>
                <a:gd name="T7" fmla="*/ 0 h 164"/>
                <a:gd name="T8" fmla="*/ 447 w 447"/>
                <a:gd name="T9" fmla="*/ 164 h 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7" h="164">
                  <a:moveTo>
                    <a:pt x="0" y="164"/>
                  </a:moveTo>
                  <a:lnTo>
                    <a:pt x="447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9" name="Freeform 153"/>
            <p:cNvSpPr>
              <a:spLocks/>
            </p:cNvSpPr>
            <p:nvPr/>
          </p:nvSpPr>
          <p:spPr bwMode="auto">
            <a:xfrm rot="5400000">
              <a:off x="2521773" y="1922608"/>
              <a:ext cx="1007849" cy="350680"/>
            </a:xfrm>
            <a:custGeom>
              <a:avLst/>
              <a:gdLst>
                <a:gd name="T0" fmla="*/ 0 w 447"/>
                <a:gd name="T1" fmla="*/ 267751215 h 164"/>
                <a:gd name="T2" fmla="*/ 1066836506 w 447"/>
                <a:gd name="T3" fmla="*/ 0 h 164"/>
                <a:gd name="T4" fmla="*/ 0 60000 65536"/>
                <a:gd name="T5" fmla="*/ 0 60000 65536"/>
                <a:gd name="T6" fmla="*/ 0 w 447"/>
                <a:gd name="T7" fmla="*/ 0 h 164"/>
                <a:gd name="T8" fmla="*/ 447 w 447"/>
                <a:gd name="T9" fmla="*/ 164 h 1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7" h="164">
                  <a:moveTo>
                    <a:pt x="0" y="164"/>
                  </a:moveTo>
                  <a:lnTo>
                    <a:pt x="447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00" name="Freeform 154"/>
            <p:cNvSpPr>
              <a:spLocks/>
            </p:cNvSpPr>
            <p:nvPr/>
          </p:nvSpPr>
          <p:spPr bwMode="auto">
            <a:xfrm>
              <a:off x="2826447" y="1999480"/>
              <a:ext cx="170026" cy="551421"/>
            </a:xfrm>
            <a:custGeom>
              <a:avLst/>
              <a:gdLst>
                <a:gd name="T0" fmla="*/ 0 w 86"/>
                <a:gd name="T1" fmla="*/ 0 h 267"/>
                <a:gd name="T2" fmla="*/ 120029762 w 86"/>
                <a:gd name="T3" fmla="*/ 534650609 h 267"/>
                <a:gd name="T4" fmla="*/ 0 60000 65536"/>
                <a:gd name="T5" fmla="*/ 0 60000 65536"/>
                <a:gd name="T6" fmla="*/ 0 w 86"/>
                <a:gd name="T7" fmla="*/ 0 h 267"/>
                <a:gd name="T8" fmla="*/ 86 w 8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267">
                  <a:moveTo>
                    <a:pt x="0" y="0"/>
                  </a:moveTo>
                  <a:lnTo>
                    <a:pt x="86" y="26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01" name="Freeform 155"/>
            <p:cNvSpPr>
              <a:spLocks/>
            </p:cNvSpPr>
            <p:nvPr/>
          </p:nvSpPr>
          <p:spPr bwMode="auto">
            <a:xfrm>
              <a:off x="2760032" y="1573172"/>
              <a:ext cx="903266" cy="859569"/>
            </a:xfrm>
            <a:custGeom>
              <a:avLst/>
              <a:gdLst>
                <a:gd name="T0" fmla="*/ 641696298 w 454"/>
                <a:gd name="T1" fmla="*/ 107720922 h 417"/>
                <a:gd name="T2" fmla="*/ 84806153 w 454"/>
                <a:gd name="T3" fmla="*/ 0 h 417"/>
                <a:gd name="T4" fmla="*/ 0 w 454"/>
                <a:gd name="T5" fmla="*/ 831840434 h 417"/>
                <a:gd name="T6" fmla="*/ 0 60000 65536"/>
                <a:gd name="T7" fmla="*/ 0 60000 65536"/>
                <a:gd name="T8" fmla="*/ 0 60000 65536"/>
                <a:gd name="T9" fmla="*/ 0 w 454"/>
                <a:gd name="T10" fmla="*/ 0 h 417"/>
                <a:gd name="T11" fmla="*/ 454 w 454"/>
                <a:gd name="T12" fmla="*/ 417 h 4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4" h="417">
                  <a:moveTo>
                    <a:pt x="454" y="54"/>
                  </a:moveTo>
                  <a:lnTo>
                    <a:pt x="60" y="0"/>
                  </a:lnTo>
                  <a:lnTo>
                    <a:pt x="0" y="417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02" name="Rectangle 156"/>
            <p:cNvSpPr>
              <a:spLocks noChangeArrowheads="1"/>
            </p:cNvSpPr>
            <p:nvPr/>
          </p:nvSpPr>
          <p:spPr bwMode="auto">
            <a:xfrm>
              <a:off x="251520" y="1789500"/>
              <a:ext cx="2016224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dirty="0">
                  <a:solidFill>
                    <a:srgbClr val="FFFF00"/>
                  </a:solidFill>
                </a:rPr>
                <a:t>47:0</a:t>
              </a:r>
              <a:r>
                <a:rPr lang="en-US" sz="1200" dirty="0">
                  <a:solidFill>
                    <a:srgbClr val="FFFF00"/>
                  </a:solidFill>
                </a:rPr>
                <a:t>7</a:t>
              </a:r>
              <a:r>
                <a:rPr lang="ru-RU" sz="1200" dirty="0" smtClean="0">
                  <a:solidFill>
                    <a:srgbClr val="FFFF00"/>
                  </a:solidFill>
                </a:rPr>
                <a:t>:1039005:591 </a:t>
              </a:r>
              <a:r>
                <a:rPr lang="en-US" sz="1200" dirty="0" smtClean="0">
                  <a:solidFill>
                    <a:srgbClr val="FFFF00"/>
                  </a:solidFill>
                </a:rPr>
                <a:t>           </a:t>
              </a:r>
              <a:r>
                <a:rPr lang="ru-RU" sz="1200" dirty="0" smtClean="0">
                  <a:solidFill>
                    <a:srgbClr val="FFFF00"/>
                  </a:solidFill>
                </a:rPr>
                <a:t> </a:t>
              </a:r>
              <a:r>
                <a:rPr lang="en-US" sz="1200" dirty="0" smtClean="0">
                  <a:solidFill>
                    <a:srgbClr val="FFFF00"/>
                  </a:solidFill>
                </a:rPr>
                <a:t> </a:t>
              </a:r>
              <a:r>
                <a:rPr lang="ru-RU" sz="1200" dirty="0" smtClean="0">
                  <a:solidFill>
                    <a:srgbClr val="FFFF00"/>
                  </a:solidFill>
                </a:rPr>
                <a:t>8968 </a:t>
              </a:r>
              <a:r>
                <a:rPr lang="ru-RU" sz="1200" dirty="0">
                  <a:solidFill>
                    <a:srgbClr val="FFFF00"/>
                  </a:solidFill>
                </a:rPr>
                <a:t>кв. м </a:t>
              </a:r>
            </a:p>
          </p:txBody>
        </p:sp>
        <p:sp>
          <p:nvSpPr>
            <p:cNvPr id="3203" name="Freeform 157"/>
            <p:cNvSpPr>
              <a:spLocks/>
            </p:cNvSpPr>
            <p:nvPr/>
          </p:nvSpPr>
          <p:spPr bwMode="auto">
            <a:xfrm rot="5400000">
              <a:off x="1678937" y="884129"/>
              <a:ext cx="2317" cy="2260823"/>
            </a:xfrm>
            <a:custGeom>
              <a:avLst/>
              <a:gdLst>
                <a:gd name="T0" fmla="*/ 0 w 1"/>
                <a:gd name="T1" fmla="*/ 2144651560 h 851"/>
                <a:gd name="T2" fmla="*/ 0 w 1"/>
                <a:gd name="T3" fmla="*/ 0 h 851"/>
                <a:gd name="T4" fmla="*/ 0 60000 65536"/>
                <a:gd name="T5" fmla="*/ 0 60000 65536"/>
                <a:gd name="T6" fmla="*/ 0 w 1"/>
                <a:gd name="T7" fmla="*/ 0 h 851"/>
                <a:gd name="T8" fmla="*/ 1 w 1"/>
                <a:gd name="T9" fmla="*/ 851 h 8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51">
                  <a:moveTo>
                    <a:pt x="0" y="851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3491880" y="2924944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Rectangle 36"/>
            <p:cNvSpPr>
              <a:spLocks noChangeArrowheads="1"/>
            </p:cNvSpPr>
            <p:nvPr/>
          </p:nvSpPr>
          <p:spPr bwMode="auto">
            <a:xfrm>
              <a:off x="-180528" y="2420888"/>
              <a:ext cx="1764026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FF0000"/>
                  </a:solidFill>
                </a:rPr>
                <a:t>РАЗВОРОТНОЕ КОЛЬЦО</a:t>
              </a:r>
              <a:endParaRPr lang="ru-RU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39" name="Прямая со стрелкой 138"/>
            <p:cNvCxnSpPr>
              <a:stCxn id="137" idx="3"/>
            </p:cNvCxnSpPr>
            <p:nvPr/>
          </p:nvCxnSpPr>
          <p:spPr>
            <a:xfrm>
              <a:off x="1583498" y="2559388"/>
              <a:ext cx="1836374" cy="4375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36"/>
            <p:cNvSpPr>
              <a:spLocks noChangeArrowheads="1"/>
            </p:cNvSpPr>
            <p:nvPr/>
          </p:nvSpPr>
          <p:spPr bwMode="auto">
            <a:xfrm rot="600000">
              <a:off x="6743103" y="184392"/>
              <a:ext cx="1536926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у</a:t>
              </a:r>
              <a:r>
                <a:rPr lang="ru-RU" sz="1400" b="1" dirty="0" smtClean="0">
                  <a:solidFill>
                    <a:srgbClr val="FF0000"/>
                  </a:solidFill>
                </a:rPr>
                <a:t>л. Крымская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-684584" y="0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УВЕЛИЧЕННЫЙ ФРАГМЕНТ ПЛАНА    КАДАСТРОВЫХ УЧАСТКОВ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1855</TotalTime>
  <Words>838</Words>
  <Application>Microsoft Office PowerPoint</Application>
  <PresentationFormat>Экран (4:3)</PresentationFormat>
  <Paragraphs>146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webadmin</dc:creator>
  <cp:lastModifiedBy>User2</cp:lastModifiedBy>
  <cp:revision>188</cp:revision>
  <dcterms:created xsi:type="dcterms:W3CDTF">2016-12-08T12:42:22Z</dcterms:created>
  <dcterms:modified xsi:type="dcterms:W3CDTF">2018-11-28T11:37:04Z</dcterms:modified>
</cp:coreProperties>
</file>